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343" r:id="rId3"/>
    <p:sldId id="363" r:id="rId4"/>
    <p:sldId id="364" r:id="rId5"/>
    <p:sldId id="398" r:id="rId6"/>
    <p:sldId id="400" r:id="rId7"/>
    <p:sldId id="401" r:id="rId8"/>
    <p:sldId id="399" r:id="rId9"/>
    <p:sldId id="402" r:id="rId10"/>
    <p:sldId id="403" r:id="rId11"/>
    <p:sldId id="404" r:id="rId12"/>
    <p:sldId id="405" r:id="rId13"/>
    <p:sldId id="407" r:id="rId14"/>
    <p:sldId id="406" r:id="rId15"/>
    <p:sldId id="408" r:id="rId16"/>
    <p:sldId id="409" r:id="rId17"/>
    <p:sldId id="386" r:id="rId18"/>
    <p:sldId id="342" r:id="rId19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FF0"/>
    <a:srgbClr val="FF4E51"/>
    <a:srgbClr val="58B3C1"/>
    <a:srgbClr val="58C1AC"/>
    <a:srgbClr val="32C1BD"/>
    <a:srgbClr val="229D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06" autoAdjust="0"/>
    <p:restoredTop sz="95183" autoAdjust="0"/>
  </p:normalViewPr>
  <p:slideViewPr>
    <p:cSldViewPr snapToGrid="0" snapToObjects="1">
      <p:cViewPr>
        <p:scale>
          <a:sx n="80" d="100"/>
          <a:sy n="80" d="100"/>
        </p:scale>
        <p:origin x="-1056" y="-304"/>
      </p:cViewPr>
      <p:guideLst>
        <p:guide orient="horz" pos="380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329EF-B696-DC49-876E-F3E8AEB93686}" type="datetimeFigureOut">
              <a:rPr lang="ru-RU" smtClean="0"/>
              <a:t>19/06/15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62E67-11D1-6A40-A9BD-7CFF427DE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844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140000"/>
              </a:lnSpc>
              <a:spcBef>
                <a:spcPts val="600"/>
              </a:spcBef>
              <a:buClr>
                <a:srgbClr val="00AFF0"/>
              </a:buClr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Зачем знать конкурентов?</a:t>
            </a:r>
          </a:p>
          <a:p>
            <a:pPr marL="457200" indent="-457200">
              <a:lnSpc>
                <a:spcPct val="140000"/>
              </a:lnSpc>
              <a:spcBef>
                <a:spcPts val="600"/>
              </a:spcBef>
              <a:buClr>
                <a:srgbClr val="00AFF0"/>
              </a:buClr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Кто они?</a:t>
            </a:r>
          </a:p>
          <a:p>
            <a:pPr marL="457200" indent="-457200">
              <a:lnSpc>
                <a:spcPct val="140000"/>
              </a:lnSpc>
              <a:spcBef>
                <a:spcPts val="600"/>
              </a:spcBef>
              <a:buClr>
                <a:srgbClr val="00AFF0"/>
              </a:buClr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В чем конкурируют/превосходят?</a:t>
            </a:r>
          </a:p>
          <a:p>
            <a:pPr marL="457200" indent="-457200">
              <a:lnSpc>
                <a:spcPct val="140000"/>
              </a:lnSpc>
              <a:spcBef>
                <a:spcPts val="600"/>
              </a:spcBef>
              <a:buClr>
                <a:srgbClr val="00AFF0"/>
              </a:buClr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В чем измеряем?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62E67-11D1-6A40-A9BD-7CFF427DE24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758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8E51-3AAF-BB47-80B2-273BB996EDF4}" type="datetimeFigureOut">
              <a:rPr lang="ru-RU" smtClean="0"/>
              <a:t>19/06/15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8CC9-B89A-F947-AE27-F81CCA9E9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70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4" descr="IIDF-Kursy-Fon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Номер слайда 3"/>
          <p:cNvSpPr txBox="1">
            <a:spLocks/>
          </p:cNvSpPr>
          <p:nvPr userDrawn="1"/>
        </p:nvSpPr>
        <p:spPr>
          <a:xfrm>
            <a:off x="8578654" y="6354884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9E014B-297B-4575-BDFD-607BFF17BAB8}" type="slidenum">
              <a:rPr lang="ru-RU" smtClean="0">
                <a:solidFill>
                  <a:schemeClr val="bg1"/>
                </a:solidFill>
              </a:rPr>
              <a:pPr/>
              <a:t>‹#›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134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B8E51-3AAF-BB47-80B2-273BB996EDF4}" type="datetimeFigureOut">
              <a:rPr lang="ru-RU" smtClean="0"/>
              <a:t>19/06/15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C8CC9-B89A-F947-AE27-F81CCA9E9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967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8" descr="IIDF-Kursy-2-Fo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Изображение 9" descr="IIDF-Strateg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26" y="702217"/>
            <a:ext cx="1904948" cy="5255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1038" y="2110943"/>
            <a:ext cx="798192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"/>
                <a:cs typeface="Arial"/>
              </a:rPr>
              <a:t>ИНТЕРНЕТ-ПРЕДПРИНИМАТЕЛЬСТВО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1038" y="3526919"/>
            <a:ext cx="79819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/>
                <a:cs typeface="Arial"/>
              </a:rPr>
              <a:t>ЛЕКЦИЯ </a:t>
            </a:r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5</a:t>
            </a:r>
            <a:r>
              <a:rPr lang="ru-RU" sz="2800" b="1" dirty="0" smtClean="0">
                <a:solidFill>
                  <a:schemeClr val="bg1"/>
                </a:solidFill>
                <a:latin typeface="Arial"/>
                <a:cs typeface="Arial"/>
              </a:rPr>
              <a:t>-1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«</a:t>
            </a:r>
            <a:r>
              <a:rPr lang="ru-RU" sz="2800" dirty="0">
                <a:solidFill>
                  <a:schemeClr val="bg1"/>
                </a:solidFill>
                <a:latin typeface="Arial"/>
                <a:cs typeface="Arial"/>
              </a:rPr>
              <a:t>Конкуренты</a:t>
            </a: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»</a:t>
            </a: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581038" y="6046476"/>
            <a:ext cx="7981925" cy="0"/>
          </a:xfrm>
          <a:prstGeom prst="line">
            <a:avLst/>
          </a:prstGeom>
          <a:ln w="25400">
            <a:solidFill>
              <a:srgbClr val="AAE2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554822" y="3064142"/>
            <a:ext cx="2034357" cy="0"/>
          </a:xfrm>
          <a:prstGeom prst="line">
            <a:avLst/>
          </a:prstGeom>
          <a:ln w="254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554822" y="1793999"/>
            <a:ext cx="2034357" cy="0"/>
          </a:xfrm>
          <a:prstGeom prst="line">
            <a:avLst/>
          </a:prstGeom>
          <a:ln w="254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614135" y="6203444"/>
            <a:ext cx="39157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dirty="0" smtClean="0">
                <a:solidFill>
                  <a:schemeClr val="bg1"/>
                </a:solidFill>
                <a:latin typeface="Arial"/>
                <a:cs typeface="Arial"/>
              </a:rPr>
              <a:t>Москва, 2015</a:t>
            </a:r>
            <a:endParaRPr lang="ru-RU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429155" y="5620773"/>
            <a:ext cx="22257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Инга </a:t>
            </a:r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Фокша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957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31097" y="746614"/>
            <a:ext cx="8883750" cy="0"/>
          </a:xfrm>
          <a:prstGeom prst="line">
            <a:avLst/>
          </a:prstGeom>
          <a:ln w="25400">
            <a:solidFill>
              <a:srgbClr val="AAE2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Название 1"/>
          <p:cNvSpPr txBox="1">
            <a:spLocks/>
          </p:cNvSpPr>
          <p:nvPr/>
        </p:nvSpPr>
        <p:spPr>
          <a:xfrm>
            <a:off x="211662" y="145656"/>
            <a:ext cx="8803186" cy="592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dirty="0">
                <a:solidFill>
                  <a:srgbClr val="00AF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Зачем знать конкурентов?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1097" y="746614"/>
            <a:ext cx="9012903" cy="5371833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L="457200" indent="-457200">
              <a:lnSpc>
                <a:spcPct val="140000"/>
              </a:lnSpc>
              <a:spcBef>
                <a:spcPts val="600"/>
              </a:spcBef>
              <a:buClr>
                <a:srgbClr val="00AFF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Конкуренты есть всегда.</a:t>
            </a:r>
          </a:p>
          <a:p>
            <a:pPr marL="457200" indent="-457200">
              <a:lnSpc>
                <a:spcPct val="140000"/>
              </a:lnSpc>
              <a:spcBef>
                <a:spcPts val="600"/>
              </a:spcBef>
              <a:buClr>
                <a:srgbClr val="00AFF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Невнимательность к конкурентам приводит к непониманию конкурентных сил и слабостей, что ведет к отсутствию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   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конкурентной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стратегии и конкурентных преимуществ.</a:t>
            </a:r>
          </a:p>
          <a:p>
            <a:pPr marL="457200" indent="-457200">
              <a:lnSpc>
                <a:spcPct val="140000"/>
              </a:lnSpc>
              <a:spcBef>
                <a:spcPts val="600"/>
              </a:spcBef>
              <a:buClr>
                <a:srgbClr val="00AFF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Анализ конкурентов позволит понять, есть ли конкурентное преимущество у вас вообще и выстроить свою конкурентную стратегию.</a:t>
            </a:r>
          </a:p>
          <a:p>
            <a:pPr marL="457200" indent="-457200">
              <a:lnSpc>
                <a:spcPct val="140000"/>
              </a:lnSpc>
              <a:spcBef>
                <a:spcPts val="600"/>
              </a:spcBef>
              <a:buClr>
                <a:srgbClr val="00AFF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Понимание своего конкурента важно для того, чтобы не повторить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его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ошибки, не тратить время на провалившиеся гипотезы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                 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использовать уже проверенные гипотезы.</a:t>
            </a:r>
          </a:p>
        </p:txBody>
      </p:sp>
    </p:spTree>
    <p:extLst>
      <p:ext uri="{BB962C8B-B14F-4D97-AF65-F5344CB8AC3E}">
        <p14:creationId xmlns:p14="http://schemas.microsoft.com/office/powerpoint/2010/main" val="1019354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31097" y="746614"/>
            <a:ext cx="8883750" cy="0"/>
          </a:xfrm>
          <a:prstGeom prst="line">
            <a:avLst/>
          </a:prstGeom>
          <a:ln w="25400">
            <a:solidFill>
              <a:srgbClr val="AAE2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Название 1"/>
          <p:cNvSpPr txBox="1">
            <a:spLocks/>
          </p:cNvSpPr>
          <p:nvPr/>
        </p:nvSpPr>
        <p:spPr>
          <a:xfrm>
            <a:off x="211662" y="145656"/>
            <a:ext cx="8803186" cy="592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dirty="0">
                <a:solidFill>
                  <a:srgbClr val="00AF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ваши конкуренты?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1097" y="746614"/>
            <a:ext cx="9012903" cy="5371833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L="457200" indent="-457200">
              <a:lnSpc>
                <a:spcPct val="140000"/>
              </a:lnSpc>
              <a:spcBef>
                <a:spcPts val="600"/>
              </a:spcBef>
              <a:buClr>
                <a:srgbClr val="00AFF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В разных сегментах они </a:t>
            </a:r>
            <a:r>
              <a:rPr lang="ru-RU" sz="2000" b="1" dirty="0">
                <a:solidFill>
                  <a:srgbClr val="00AFF0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могут быть разными</a:t>
            </a:r>
          </a:p>
          <a:p>
            <a:pPr marL="457200" indent="-457200">
              <a:lnSpc>
                <a:spcPct val="140000"/>
              </a:lnSpc>
              <a:spcBef>
                <a:spcPts val="600"/>
              </a:spcBef>
              <a:buClr>
                <a:srgbClr val="00AFF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Первый круг конкурентов – </a:t>
            </a:r>
            <a:r>
              <a:rPr lang="ru-RU" sz="2000" b="1" dirty="0">
                <a:solidFill>
                  <a:srgbClr val="00AFF0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прямые конкуренты</a:t>
            </a:r>
          </a:p>
          <a:p>
            <a:pPr marL="457200" indent="-457200">
              <a:lnSpc>
                <a:spcPct val="140000"/>
              </a:lnSpc>
              <a:spcBef>
                <a:spcPts val="600"/>
              </a:spcBef>
              <a:buClr>
                <a:srgbClr val="00AFF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Второй круг конкурентов – </a:t>
            </a:r>
            <a:r>
              <a:rPr lang="ru-RU" sz="2000" b="1" dirty="0">
                <a:solidFill>
                  <a:srgbClr val="00AFF0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продукты-заменители. Они есть всегда</a:t>
            </a:r>
            <a:r>
              <a:rPr lang="ru-RU" sz="2000" b="1" dirty="0" smtClean="0">
                <a:solidFill>
                  <a:srgbClr val="00AFF0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.</a:t>
            </a:r>
            <a:endParaRPr lang="ru-RU" sz="2000" b="1" dirty="0">
              <a:solidFill>
                <a:srgbClr val="00AFF0"/>
              </a:solidFill>
              <a:latin typeface="Arial" panose="020B0604020202020204" pitchFamily="34" charset="0"/>
              <a:cs typeface="Arial" panose="020B0604020202020204" pitchFamily="34" charset="0"/>
              <a:sym typeface="Gill Sans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547806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31097" y="746614"/>
            <a:ext cx="8883750" cy="0"/>
          </a:xfrm>
          <a:prstGeom prst="line">
            <a:avLst/>
          </a:prstGeom>
          <a:ln w="25400">
            <a:solidFill>
              <a:srgbClr val="AAE2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Название 1"/>
          <p:cNvSpPr txBox="1">
            <a:spLocks/>
          </p:cNvSpPr>
          <p:nvPr/>
        </p:nvSpPr>
        <p:spPr>
          <a:xfrm>
            <a:off x="211662" y="145656"/>
            <a:ext cx="8803186" cy="592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dirty="0">
                <a:solidFill>
                  <a:srgbClr val="00AF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чем конкурируют?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1097" y="746614"/>
            <a:ext cx="9012903" cy="5371833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L="457200" indent="-457200">
              <a:lnSpc>
                <a:spcPct val="140000"/>
              </a:lnSpc>
              <a:spcBef>
                <a:spcPts val="600"/>
              </a:spcBef>
              <a:buClr>
                <a:srgbClr val="00AFF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Продукт (отдельно разложите все функции продукта)</a:t>
            </a:r>
          </a:p>
          <a:p>
            <a:pPr marL="457200" indent="-457200">
              <a:lnSpc>
                <a:spcPct val="140000"/>
              </a:lnSpc>
              <a:spcBef>
                <a:spcPts val="600"/>
              </a:spcBef>
              <a:buClr>
                <a:srgbClr val="00AFF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Ценностное предложение (разные проблемы)</a:t>
            </a:r>
          </a:p>
          <a:p>
            <a:pPr marL="457200" indent="-457200">
              <a:lnSpc>
                <a:spcPct val="140000"/>
              </a:lnSpc>
              <a:spcBef>
                <a:spcPts val="600"/>
              </a:spcBef>
              <a:buClr>
                <a:srgbClr val="00AFF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Ассортимент, продуктовая линейка</a:t>
            </a:r>
          </a:p>
          <a:p>
            <a:pPr marL="457200" indent="-457200">
              <a:lnSpc>
                <a:spcPct val="140000"/>
              </a:lnSpc>
              <a:spcBef>
                <a:spcPts val="600"/>
              </a:spcBef>
              <a:buClr>
                <a:srgbClr val="00AFF0"/>
              </a:buClr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Стратегия,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п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родвижение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, дистрибуция, каналы сбыта</a:t>
            </a:r>
          </a:p>
          <a:p>
            <a:pPr marL="457200" indent="-457200">
              <a:lnSpc>
                <a:spcPct val="140000"/>
              </a:lnSpc>
              <a:spcBef>
                <a:spcPts val="600"/>
              </a:spcBef>
              <a:buClr>
                <a:srgbClr val="00AFF0"/>
              </a:buClr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Рыночные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показатели (доля, количество клиентов, маржа 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проч.)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  <a:sym typeface="Gill Sans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652595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31097" y="746614"/>
            <a:ext cx="8883750" cy="0"/>
          </a:xfrm>
          <a:prstGeom prst="line">
            <a:avLst/>
          </a:prstGeom>
          <a:ln w="25400">
            <a:solidFill>
              <a:srgbClr val="AAE2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Название 1"/>
          <p:cNvSpPr txBox="1">
            <a:spLocks/>
          </p:cNvSpPr>
          <p:nvPr/>
        </p:nvSpPr>
        <p:spPr>
          <a:xfrm>
            <a:off x="211662" y="145656"/>
            <a:ext cx="8803186" cy="592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dirty="0">
                <a:solidFill>
                  <a:srgbClr val="00AF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Конкуренты и потребители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1097" y="746614"/>
            <a:ext cx="9012903" cy="4547281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L="457200" indent="-457200">
              <a:lnSpc>
                <a:spcPct val="130000"/>
              </a:lnSpc>
              <a:spcBef>
                <a:spcPts val="600"/>
              </a:spcBef>
              <a:buClr>
                <a:srgbClr val="00AFF0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Как продукт конкурентов помогает справляться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                                                  с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«головной болью» потребителя?</a:t>
            </a:r>
          </a:p>
          <a:p>
            <a:pPr marL="457200" indent="-457200">
              <a:lnSpc>
                <a:spcPct val="130000"/>
              </a:lnSpc>
              <a:spcBef>
                <a:spcPts val="600"/>
              </a:spcBef>
              <a:buClr>
                <a:srgbClr val="00AFF0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Почему потребители сейчас пользуются ими?</a:t>
            </a:r>
          </a:p>
          <a:p>
            <a:pPr marL="457200" indent="-457200">
              <a:lnSpc>
                <a:spcPct val="130000"/>
              </a:lnSpc>
              <a:spcBef>
                <a:spcPts val="600"/>
              </a:spcBef>
              <a:buClr>
                <a:srgbClr val="00AFF0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Что ценят в существующих решениях?</a:t>
            </a:r>
          </a:p>
          <a:p>
            <a:pPr marL="457200" indent="-457200">
              <a:lnSpc>
                <a:spcPct val="130000"/>
              </a:lnSpc>
              <a:spcBef>
                <a:spcPts val="600"/>
              </a:spcBef>
              <a:buClr>
                <a:srgbClr val="00AFF0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Какая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характеристика или функция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самая значимая?</a:t>
            </a:r>
          </a:p>
          <a:p>
            <a:pPr marL="457200" indent="-457200">
              <a:lnSpc>
                <a:spcPct val="130000"/>
              </a:lnSpc>
              <a:spcBef>
                <a:spcPts val="600"/>
              </a:spcBef>
              <a:buClr>
                <a:srgbClr val="00AFF0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Значит, это (или лучше) должен уметь и наш продукт. </a:t>
            </a:r>
          </a:p>
          <a:p>
            <a:pPr marL="457200" indent="-457200">
              <a:lnSpc>
                <a:spcPct val="130000"/>
              </a:lnSpc>
              <a:spcBef>
                <a:spcPts val="600"/>
              </a:spcBef>
              <a:buClr>
                <a:srgbClr val="00AFF0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Каких недостатков он должен быть при этом лишен? </a:t>
            </a:r>
          </a:p>
          <a:p>
            <a:pPr marL="457200" indent="-457200">
              <a:lnSpc>
                <a:spcPct val="130000"/>
              </a:lnSpc>
              <a:spcBef>
                <a:spcPts val="600"/>
              </a:spcBef>
              <a:buClr>
                <a:srgbClr val="00AFF0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Что наш продукт позволяет делать сверх этого?</a:t>
            </a:r>
          </a:p>
          <a:p>
            <a:pPr marL="457200" indent="-457200">
              <a:lnSpc>
                <a:spcPct val="130000"/>
              </a:lnSpc>
              <a:spcBef>
                <a:spcPts val="600"/>
              </a:spcBef>
              <a:buClr>
                <a:srgbClr val="00AFF0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Какие есть барьеры перехода? </a:t>
            </a:r>
          </a:p>
          <a:p>
            <a:pPr marL="457200" indent="-457200">
              <a:lnSpc>
                <a:spcPct val="130000"/>
              </a:lnSpc>
              <a:spcBef>
                <a:spcPts val="600"/>
              </a:spcBef>
              <a:buClr>
                <a:srgbClr val="00AFF0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Будут ли наши дополнительные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фичи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 настолько интересны потребителю,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  что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он преодолеет барьеры?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1098" y="5407845"/>
            <a:ext cx="8883750" cy="869000"/>
          </a:xfrm>
          <a:prstGeom prst="rect">
            <a:avLst/>
          </a:prstGeom>
          <a:solidFill>
            <a:srgbClr val="00AF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latin typeface="Arial"/>
                <a:cs typeface="Arial"/>
              </a:rPr>
              <a:t>РЕЗУЛЬТАТ: выработка </a:t>
            </a:r>
            <a:r>
              <a:rPr lang="ru-RU" sz="2000" b="1" dirty="0">
                <a:latin typeface="Arial"/>
                <a:cs typeface="Arial"/>
              </a:rPr>
              <a:t>более качественного </a:t>
            </a:r>
            <a:r>
              <a:rPr lang="ru-RU" sz="2000" b="1" dirty="0" smtClean="0">
                <a:latin typeface="Arial"/>
                <a:cs typeface="Arial"/>
              </a:rPr>
              <a:t>понимания</a:t>
            </a:r>
          </a:p>
          <a:p>
            <a:r>
              <a:rPr lang="ru-RU" sz="2000" b="1" dirty="0" smtClean="0">
                <a:latin typeface="Arial"/>
                <a:cs typeface="Arial"/>
              </a:rPr>
              <a:t>ЦА </a:t>
            </a:r>
            <a:r>
              <a:rPr lang="ru-RU" sz="2000" b="1" dirty="0">
                <a:latin typeface="Arial"/>
                <a:cs typeface="Arial"/>
              </a:rPr>
              <a:t>и улучшение продукта.</a:t>
            </a:r>
          </a:p>
        </p:txBody>
      </p:sp>
    </p:spTree>
    <p:extLst>
      <p:ext uri="{BB962C8B-B14F-4D97-AF65-F5344CB8AC3E}">
        <p14:creationId xmlns:p14="http://schemas.microsoft.com/office/powerpoint/2010/main" val="3349800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31097" y="746614"/>
            <a:ext cx="8883750" cy="0"/>
          </a:xfrm>
          <a:prstGeom prst="line">
            <a:avLst/>
          </a:prstGeom>
          <a:ln w="25400">
            <a:solidFill>
              <a:srgbClr val="AAE2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Название 1"/>
          <p:cNvSpPr txBox="1">
            <a:spLocks/>
          </p:cNvSpPr>
          <p:nvPr/>
        </p:nvSpPr>
        <p:spPr>
          <a:xfrm>
            <a:off x="211662" y="145656"/>
            <a:ext cx="8803186" cy="592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dirty="0">
                <a:solidFill>
                  <a:srgbClr val="00AF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конкурентов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925943"/>
              </p:ext>
            </p:extLst>
          </p:nvPr>
        </p:nvGraphicFramePr>
        <p:xfrm>
          <a:off x="131090" y="975899"/>
          <a:ext cx="8883756" cy="5097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2910"/>
                <a:gridCol w="1568342"/>
                <a:gridCol w="1720290"/>
                <a:gridCol w="1310105"/>
                <a:gridCol w="1938421"/>
                <a:gridCol w="953688"/>
              </a:tblGrid>
              <a:tr h="60631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Arial"/>
                          <a:ea typeface="+mn-ea"/>
                          <a:cs typeface="Arial"/>
                        </a:rPr>
                        <a:t>Конкурент</a:t>
                      </a:r>
                    </a:p>
                  </a:txBody>
                  <a:tcPr>
                    <a:solidFill>
                      <a:srgbClr val="00AFF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Arial"/>
                          <a:ea typeface="+mn-ea"/>
                          <a:cs typeface="Arial"/>
                        </a:rPr>
                        <a:t>Преимущества</a:t>
                      </a:r>
                    </a:p>
                  </a:txBody>
                  <a:tcPr>
                    <a:solidFill>
                      <a:srgbClr val="00AF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lt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solidFill>
                      <a:srgbClr val="00AFF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Arial"/>
                          <a:ea typeface="+mn-ea"/>
                          <a:cs typeface="Arial"/>
                        </a:rPr>
                        <a:t>Недостатки</a:t>
                      </a:r>
                    </a:p>
                  </a:txBody>
                  <a:tcPr>
                    <a:solidFill>
                      <a:srgbClr val="00AF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lt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solidFill>
                      <a:srgbClr val="00A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Arial"/>
                          <a:ea typeface="+mn-ea"/>
                          <a:cs typeface="Arial"/>
                        </a:rPr>
                        <a:t>Наш ответ</a:t>
                      </a:r>
                    </a:p>
                  </a:txBody>
                  <a:tcPr>
                    <a:solidFill>
                      <a:srgbClr val="00AFF0"/>
                    </a:solidFill>
                  </a:tcPr>
                </a:tc>
              </a:tr>
              <a:tr h="61654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Преимущество</a:t>
                      </a:r>
                      <a:endParaRPr lang="ru-RU" sz="1400" b="1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Важность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для потребителя</a:t>
                      </a:r>
                      <a:endParaRPr lang="ru-RU" sz="1400" b="1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Недостаток</a:t>
                      </a:r>
                      <a:endParaRPr lang="ru-RU" sz="1400" b="1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Важность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для потребителя</a:t>
                      </a:r>
                      <a:endParaRPr lang="ru-RU" sz="1400" b="1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48740">
                <a:tc row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К1</a:t>
                      </a:r>
                      <a:endParaRPr lang="ru-RU" sz="1800" b="1" dirty="0" smtClean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87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87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8740">
                <a:tc row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К2</a:t>
                      </a:r>
                      <a:endParaRPr lang="ru-RU" sz="1800" b="1" dirty="0" smtClean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87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87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87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2761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31097" y="746614"/>
            <a:ext cx="8883750" cy="0"/>
          </a:xfrm>
          <a:prstGeom prst="line">
            <a:avLst/>
          </a:prstGeom>
          <a:ln w="25400">
            <a:solidFill>
              <a:srgbClr val="AAE2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Название 1"/>
          <p:cNvSpPr txBox="1">
            <a:spLocks/>
          </p:cNvSpPr>
          <p:nvPr/>
        </p:nvSpPr>
        <p:spPr>
          <a:xfrm>
            <a:off x="211662" y="145656"/>
            <a:ext cx="8803186" cy="592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dirty="0">
                <a:solidFill>
                  <a:srgbClr val="00AF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Позиционирование продукта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1097" y="746615"/>
            <a:ext cx="9012903" cy="472107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L="457200" indent="-457200">
              <a:lnSpc>
                <a:spcPct val="140000"/>
              </a:lnSpc>
              <a:spcBef>
                <a:spcPts val="600"/>
              </a:spcBef>
              <a:buClr>
                <a:srgbClr val="00AFF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Вид продукта?</a:t>
            </a:r>
          </a:p>
          <a:p>
            <a:pPr marL="457200" indent="-457200">
              <a:lnSpc>
                <a:spcPct val="140000"/>
              </a:lnSpc>
              <a:spcBef>
                <a:spcPts val="600"/>
              </a:spcBef>
              <a:buClr>
                <a:srgbClr val="00AFF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На кого он рассчитан?</a:t>
            </a:r>
          </a:p>
          <a:p>
            <a:pPr marL="457200" indent="-457200">
              <a:lnSpc>
                <a:spcPct val="140000"/>
              </a:lnSpc>
              <a:spcBef>
                <a:spcPts val="600"/>
              </a:spcBef>
              <a:buClr>
                <a:srgbClr val="00AFF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В чем наиболее важная выгода (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benefit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) этого продукта?</a:t>
            </a:r>
          </a:p>
          <a:p>
            <a:pPr marL="457200" indent="-457200">
              <a:lnSpc>
                <a:spcPct val="140000"/>
              </a:lnSpc>
              <a:spcBef>
                <a:spcPts val="600"/>
              </a:spcBef>
              <a:buClr>
                <a:srgbClr val="00AFF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Кто является самым главным конкурентом?</a:t>
            </a:r>
          </a:p>
          <a:p>
            <a:pPr marL="457200" indent="-457200">
              <a:lnSpc>
                <a:spcPct val="140000"/>
              </a:lnSpc>
              <a:spcBef>
                <a:spcPts val="600"/>
              </a:spcBef>
              <a:buClr>
                <a:srgbClr val="00AFF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Чем наш продукт отличается от этого конкурента?</a:t>
            </a:r>
          </a:p>
          <a:p>
            <a:pPr marL="457200" indent="-457200">
              <a:lnSpc>
                <a:spcPct val="140000"/>
              </a:lnSpc>
              <a:spcBef>
                <a:spcPts val="600"/>
              </a:spcBef>
              <a:buClr>
                <a:srgbClr val="00AFF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В чем выгода потребителя от этого отличия?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1097" y="746615"/>
            <a:ext cx="9012903" cy="875077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>
              <a:lnSpc>
                <a:spcPct val="140000"/>
              </a:lnSpc>
              <a:spcBef>
                <a:spcPts val="600"/>
              </a:spcBef>
              <a:buClr>
                <a:srgbClr val="00AFF0"/>
              </a:buClr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Ответьте на вопросы:</a:t>
            </a:r>
          </a:p>
        </p:txBody>
      </p:sp>
    </p:spTree>
    <p:extLst>
      <p:ext uri="{BB962C8B-B14F-4D97-AF65-F5344CB8AC3E}">
        <p14:creationId xmlns:p14="http://schemas.microsoft.com/office/powerpoint/2010/main" val="2217759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31097" y="746614"/>
            <a:ext cx="8883750" cy="0"/>
          </a:xfrm>
          <a:prstGeom prst="line">
            <a:avLst/>
          </a:prstGeom>
          <a:ln w="25400">
            <a:solidFill>
              <a:srgbClr val="AAE2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Название 1"/>
          <p:cNvSpPr txBox="1">
            <a:spLocks/>
          </p:cNvSpPr>
          <p:nvPr/>
        </p:nvSpPr>
        <p:spPr>
          <a:xfrm>
            <a:off x="211662" y="145656"/>
            <a:ext cx="8803186" cy="592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dirty="0">
                <a:solidFill>
                  <a:srgbClr val="00AF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Позиционирование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31098" y="3440351"/>
            <a:ext cx="888375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4572972" y="1041400"/>
            <a:ext cx="0" cy="482600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714375" y="2714625"/>
            <a:ext cx="492125" cy="492125"/>
          </a:xfrm>
          <a:prstGeom prst="ellipse">
            <a:avLst/>
          </a:prstGeom>
          <a:solidFill>
            <a:srgbClr val="00AF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703098" y="850900"/>
            <a:ext cx="3059778" cy="875077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>
              <a:spcBef>
                <a:spcPts val="600"/>
              </a:spcBef>
              <a:buClr>
                <a:srgbClr val="00AFF0"/>
              </a:buClr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Высокая </a:t>
            </a:r>
          </a:p>
          <a:p>
            <a:pPr>
              <a:spcBef>
                <a:spcPts val="600"/>
              </a:spcBef>
              <a:buClr>
                <a:srgbClr val="00AFF0"/>
              </a:buClr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цена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326208" y="3454400"/>
            <a:ext cx="3059778" cy="875077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>
              <a:spcBef>
                <a:spcPts val="600"/>
              </a:spcBef>
              <a:buClr>
                <a:srgbClr val="00AFF0"/>
              </a:buClr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Узкий </a:t>
            </a:r>
          </a:p>
          <a:p>
            <a:pPr>
              <a:spcBef>
                <a:spcPts val="600"/>
              </a:spcBef>
              <a:buClr>
                <a:srgbClr val="00AFF0"/>
              </a:buClr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ассортимент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703098" y="5119323"/>
            <a:ext cx="3059778" cy="875077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>
              <a:spcBef>
                <a:spcPts val="600"/>
              </a:spcBef>
              <a:buClr>
                <a:srgbClr val="00AFF0"/>
              </a:buClr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Низкая </a:t>
            </a:r>
          </a:p>
          <a:p>
            <a:pPr>
              <a:spcBef>
                <a:spcPts val="600"/>
              </a:spcBef>
              <a:buClr>
                <a:srgbClr val="00AFF0"/>
              </a:buClr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цена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5847" y="3454400"/>
            <a:ext cx="3059778" cy="875077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>
              <a:spcBef>
                <a:spcPts val="600"/>
              </a:spcBef>
              <a:buClr>
                <a:srgbClr val="00AFF0"/>
              </a:buClr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Широкий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  <a:sym typeface="Gill Sans SemiBold"/>
            </a:endParaRPr>
          </a:p>
          <a:p>
            <a:pPr>
              <a:spcBef>
                <a:spcPts val="600"/>
              </a:spcBef>
              <a:buClr>
                <a:srgbClr val="00AFF0"/>
              </a:buClr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ассортимент</a:t>
            </a:r>
          </a:p>
        </p:txBody>
      </p:sp>
      <p:sp>
        <p:nvSpPr>
          <p:cNvPr id="19" name="Овал 18"/>
          <p:cNvSpPr/>
          <p:nvPr/>
        </p:nvSpPr>
        <p:spPr>
          <a:xfrm>
            <a:off x="714375" y="1984375"/>
            <a:ext cx="492125" cy="492125"/>
          </a:xfrm>
          <a:prstGeom prst="ellipse">
            <a:avLst/>
          </a:prstGeom>
          <a:solidFill>
            <a:srgbClr val="00AF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746250" y="1479914"/>
            <a:ext cx="492125" cy="492125"/>
          </a:xfrm>
          <a:prstGeom prst="ellipse">
            <a:avLst/>
          </a:prstGeom>
          <a:solidFill>
            <a:srgbClr val="00AF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492375" y="987789"/>
            <a:ext cx="492125" cy="492125"/>
          </a:xfrm>
          <a:prstGeom prst="ellipse">
            <a:avLst/>
          </a:prstGeom>
          <a:solidFill>
            <a:srgbClr val="00AF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254125" y="4372961"/>
            <a:ext cx="492125" cy="492125"/>
          </a:xfrm>
          <a:prstGeom prst="ellipse">
            <a:avLst/>
          </a:prstGeom>
          <a:solidFill>
            <a:srgbClr val="00AF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127625" y="3785329"/>
            <a:ext cx="492125" cy="492125"/>
          </a:xfrm>
          <a:prstGeom prst="ellipse">
            <a:avLst/>
          </a:prstGeom>
          <a:solidFill>
            <a:srgbClr val="00AF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6834083" y="5365385"/>
            <a:ext cx="492125" cy="492125"/>
          </a:xfrm>
          <a:prstGeom prst="ellipse">
            <a:avLst/>
          </a:prstGeom>
          <a:solidFill>
            <a:srgbClr val="00AF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7516813" y="4845543"/>
            <a:ext cx="492125" cy="492125"/>
          </a:xfrm>
          <a:prstGeom prst="ellipse">
            <a:avLst/>
          </a:prstGeom>
          <a:solidFill>
            <a:srgbClr val="00AF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492375" y="1003664"/>
            <a:ext cx="498014" cy="437539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>
              <a:spcBef>
                <a:spcPts val="600"/>
              </a:spcBef>
              <a:buClr>
                <a:srgbClr val="00AFF0"/>
              </a:buClr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A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  <a:sym typeface="Gill Sans SemiBold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746250" y="1507207"/>
            <a:ext cx="498014" cy="437539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>
              <a:spcBef>
                <a:spcPts val="600"/>
              </a:spcBef>
              <a:buClr>
                <a:srgbClr val="00AFF0"/>
              </a:buClr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B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  <a:sym typeface="Gill Sans SemiBold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14375" y="2007211"/>
            <a:ext cx="498014" cy="437539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>
              <a:spcBef>
                <a:spcPts val="600"/>
              </a:spcBef>
              <a:buClr>
                <a:srgbClr val="00AFF0"/>
              </a:buClr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C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  <a:sym typeface="Gill Sans SemiBold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14375" y="2753336"/>
            <a:ext cx="498014" cy="437539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>
              <a:spcBef>
                <a:spcPts val="600"/>
              </a:spcBef>
              <a:buClr>
                <a:srgbClr val="00AFF0"/>
              </a:buClr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D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  <a:sym typeface="Gill Sans SemiBold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254125" y="4408004"/>
            <a:ext cx="498014" cy="437539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>
              <a:spcBef>
                <a:spcPts val="600"/>
              </a:spcBef>
              <a:buClr>
                <a:srgbClr val="00AFF0"/>
              </a:buClr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X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  <a:sym typeface="Gill Sans SemiBold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127625" y="3808165"/>
            <a:ext cx="498014" cy="437539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>
              <a:spcBef>
                <a:spcPts val="600"/>
              </a:spcBef>
              <a:buClr>
                <a:srgbClr val="00AFF0"/>
              </a:buClr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G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  <a:sym typeface="Gill Sans SemiBold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828194" y="5404214"/>
            <a:ext cx="498014" cy="437539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>
              <a:spcBef>
                <a:spcPts val="600"/>
              </a:spcBef>
              <a:buClr>
                <a:srgbClr val="00AFF0"/>
              </a:buClr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E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  <a:sym typeface="Gill Sans SemiBold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510924" y="4900129"/>
            <a:ext cx="498014" cy="437539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>
              <a:spcBef>
                <a:spcPts val="600"/>
              </a:spcBef>
              <a:buClr>
                <a:srgbClr val="00AFF0"/>
              </a:buClr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F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  <a:sym typeface="Gill Sans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827741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31097" y="746614"/>
            <a:ext cx="8883750" cy="0"/>
          </a:xfrm>
          <a:prstGeom prst="line">
            <a:avLst/>
          </a:prstGeom>
          <a:ln w="25400">
            <a:solidFill>
              <a:srgbClr val="AAE2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Название 1"/>
          <p:cNvSpPr txBox="1">
            <a:spLocks/>
          </p:cNvSpPr>
          <p:nvPr/>
        </p:nvSpPr>
        <p:spPr>
          <a:xfrm>
            <a:off x="211662" y="145656"/>
            <a:ext cx="8803186" cy="592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dirty="0" smtClean="0">
                <a:solidFill>
                  <a:srgbClr val="00AF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</a:t>
            </a:r>
            <a:endParaRPr lang="ru-RU" sz="3000" b="1" dirty="0">
              <a:solidFill>
                <a:srgbClr val="00AF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1097" y="746614"/>
            <a:ext cx="9012903" cy="5368924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>
              <a:lnSpc>
                <a:spcPct val="140000"/>
              </a:lnSpc>
              <a:spcBef>
                <a:spcPts val="600"/>
              </a:spcBef>
              <a:buClr>
                <a:srgbClr val="00AFF0"/>
              </a:buClr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Сделайте список прямых конкурентов и товаров-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заменителей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  <a:sym typeface="Gill Sans SemiBold"/>
            </a:endParaRPr>
          </a:p>
          <a:p>
            <a:pPr algn="ctr">
              <a:lnSpc>
                <a:spcPct val="140000"/>
              </a:lnSpc>
              <a:spcBef>
                <a:spcPts val="600"/>
              </a:spcBef>
              <a:buClr>
                <a:srgbClr val="00AFF0"/>
              </a:buClr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  <a:sym typeface="Gill Sans SemiBold"/>
            </a:endParaRPr>
          </a:p>
          <a:p>
            <a:pPr algn="ctr">
              <a:lnSpc>
                <a:spcPct val="140000"/>
              </a:lnSpc>
              <a:spcBef>
                <a:spcPts val="600"/>
              </a:spcBef>
              <a:buClr>
                <a:srgbClr val="00AFF0"/>
              </a:buClr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Заполните таблицу по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конкурентам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  <a:sym typeface="Gill Sans SemiBold"/>
            </a:endParaRPr>
          </a:p>
          <a:p>
            <a:pPr algn="ctr">
              <a:lnSpc>
                <a:spcPct val="140000"/>
              </a:lnSpc>
              <a:spcBef>
                <a:spcPts val="600"/>
              </a:spcBef>
              <a:buClr>
                <a:srgbClr val="00AFF0"/>
              </a:buClr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  <a:sym typeface="Gill Sans SemiBold"/>
            </a:endParaRPr>
          </a:p>
          <a:p>
            <a:pPr algn="ctr">
              <a:lnSpc>
                <a:spcPct val="140000"/>
              </a:lnSpc>
              <a:spcBef>
                <a:spcPts val="600"/>
              </a:spcBef>
              <a:buClr>
                <a:srgbClr val="00AFF0"/>
              </a:buClr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Составьте карту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позиционирования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  <a:sym typeface="Gill Sans SemiBold"/>
            </a:endParaRPr>
          </a:p>
          <a:p>
            <a:pPr algn="ctr">
              <a:lnSpc>
                <a:spcPct val="140000"/>
              </a:lnSpc>
              <a:spcBef>
                <a:spcPts val="600"/>
              </a:spcBef>
              <a:buClr>
                <a:srgbClr val="00AFF0"/>
              </a:buClr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  <a:sym typeface="Gill Sans SemiBold"/>
            </a:endParaRPr>
          </a:p>
          <a:p>
            <a:pPr algn="ctr">
              <a:lnSpc>
                <a:spcPct val="140000"/>
              </a:lnSpc>
              <a:spcBef>
                <a:spcPts val="600"/>
              </a:spcBef>
              <a:buClr>
                <a:srgbClr val="00AFF0"/>
              </a:buClr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Сформулируйте свое конкурентное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преимущество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  <a:sym typeface="Gill Sans SemiBold"/>
            </a:endParaRPr>
          </a:p>
          <a:p>
            <a:pPr algn="ctr">
              <a:lnSpc>
                <a:spcPct val="140000"/>
              </a:lnSpc>
              <a:spcBef>
                <a:spcPts val="600"/>
              </a:spcBef>
              <a:buClr>
                <a:srgbClr val="00AFF0"/>
              </a:buClr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  <a:sym typeface="Gill Sans SemiBold"/>
            </a:endParaRPr>
          </a:p>
          <a:p>
            <a:pPr algn="ctr">
              <a:lnSpc>
                <a:spcPct val="140000"/>
              </a:lnSpc>
              <a:spcBef>
                <a:spcPts val="600"/>
              </a:spcBef>
              <a:buClr>
                <a:srgbClr val="00AFF0"/>
              </a:buClr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Найдите на их основе наиболее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выгодное для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себя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позиционирование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  <a:sym typeface="Gill Sans SemiBold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588859" y="1073094"/>
            <a:ext cx="108000" cy="108000"/>
          </a:xfrm>
          <a:prstGeom prst="ellipse">
            <a:avLst/>
          </a:prstGeom>
          <a:noFill/>
          <a:ln w="38100">
            <a:solidFill>
              <a:srgbClr val="00AF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588859" y="2009719"/>
            <a:ext cx="108000" cy="108000"/>
          </a:xfrm>
          <a:prstGeom prst="ellipse">
            <a:avLst/>
          </a:prstGeom>
          <a:noFill/>
          <a:ln w="38100">
            <a:solidFill>
              <a:srgbClr val="00AF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588859" y="3009844"/>
            <a:ext cx="108000" cy="108000"/>
          </a:xfrm>
          <a:prstGeom prst="ellipse">
            <a:avLst/>
          </a:prstGeom>
          <a:noFill/>
          <a:ln w="38100">
            <a:solidFill>
              <a:srgbClr val="00AF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588859" y="3994094"/>
            <a:ext cx="108000" cy="108000"/>
          </a:xfrm>
          <a:prstGeom prst="ellipse">
            <a:avLst/>
          </a:prstGeom>
          <a:noFill/>
          <a:ln w="38100">
            <a:solidFill>
              <a:srgbClr val="00AF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588859" y="5025969"/>
            <a:ext cx="108000" cy="108000"/>
          </a:xfrm>
          <a:prstGeom prst="ellipse">
            <a:avLst/>
          </a:prstGeom>
          <a:noFill/>
          <a:ln w="38100">
            <a:solidFill>
              <a:srgbClr val="00AF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568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8" descr="IIDF-Kursy-2-Fo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Изображение 9" descr="IIDF-Strateg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26" y="702217"/>
            <a:ext cx="1904948" cy="5255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1038" y="3012663"/>
            <a:ext cx="798192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"/>
                <a:cs typeface="Arial"/>
              </a:rPr>
              <a:t>ВОПРОСЫ?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81038" y="6046476"/>
            <a:ext cx="7981925" cy="0"/>
          </a:xfrm>
          <a:prstGeom prst="line">
            <a:avLst/>
          </a:prstGeom>
          <a:ln w="25400">
            <a:solidFill>
              <a:srgbClr val="AAE2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554822" y="3965862"/>
            <a:ext cx="2034357" cy="0"/>
          </a:xfrm>
          <a:prstGeom prst="line">
            <a:avLst/>
          </a:prstGeom>
          <a:ln w="254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554822" y="2695719"/>
            <a:ext cx="2034357" cy="0"/>
          </a:xfrm>
          <a:prstGeom prst="line">
            <a:avLst/>
          </a:prstGeom>
          <a:ln w="254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14135" y="6203444"/>
            <a:ext cx="39157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dirty="0" smtClean="0">
                <a:solidFill>
                  <a:schemeClr val="bg1"/>
                </a:solidFill>
                <a:latin typeface="Arial"/>
                <a:cs typeface="Arial"/>
              </a:rPr>
              <a:t>Москва, 2015</a:t>
            </a:r>
            <a:endParaRPr lang="ru-RU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4927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31097" y="746614"/>
            <a:ext cx="8883750" cy="0"/>
          </a:xfrm>
          <a:prstGeom prst="line">
            <a:avLst/>
          </a:prstGeom>
          <a:ln w="25400">
            <a:solidFill>
              <a:srgbClr val="AAE2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Название 1"/>
          <p:cNvSpPr txBox="1">
            <a:spLocks/>
          </p:cNvSpPr>
          <p:nvPr/>
        </p:nvSpPr>
        <p:spPr>
          <a:xfrm>
            <a:off x="211662" y="145656"/>
            <a:ext cx="8803186" cy="592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dirty="0">
                <a:solidFill>
                  <a:srgbClr val="00AF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Зачем знать конкурентов?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1097" y="746614"/>
            <a:ext cx="9012903" cy="5371833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L="457200" indent="-457200">
              <a:lnSpc>
                <a:spcPct val="140000"/>
              </a:lnSpc>
              <a:spcBef>
                <a:spcPts val="600"/>
              </a:spcBef>
              <a:buClr>
                <a:srgbClr val="00AFF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Для понимания или выявления своего конкурентного преимущества. </a:t>
            </a:r>
          </a:p>
          <a:p>
            <a:pPr marL="457200" indent="-457200">
              <a:lnSpc>
                <a:spcPct val="140000"/>
              </a:lnSpc>
              <a:spcBef>
                <a:spcPts val="600"/>
              </a:spcBef>
              <a:buClr>
                <a:srgbClr val="00AFF0"/>
              </a:buClr>
              <a:buFont typeface="Arial" panose="020B0604020202020204" pitchFamily="34" charset="0"/>
              <a:buChar char="•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  <a:sym typeface="Gill Sans SemiBold"/>
            </a:endParaRPr>
          </a:p>
          <a:p>
            <a:pPr marL="457200" indent="-457200">
              <a:lnSpc>
                <a:spcPct val="140000"/>
              </a:lnSpc>
              <a:spcBef>
                <a:spcPts val="600"/>
              </a:spcBef>
              <a:buClr>
                <a:srgbClr val="00AFF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Не путайте конкурентное преимущество и характеристики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продукта: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не все, чем вы отличаетесь, является конкурентным преимуществом. </a:t>
            </a:r>
          </a:p>
        </p:txBody>
      </p:sp>
    </p:spTree>
    <p:extLst>
      <p:ext uri="{BB962C8B-B14F-4D97-AF65-F5344CB8AC3E}">
        <p14:creationId xmlns:p14="http://schemas.microsoft.com/office/powerpoint/2010/main" val="1034868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31097" y="1020146"/>
            <a:ext cx="8883750" cy="0"/>
          </a:xfrm>
          <a:prstGeom prst="line">
            <a:avLst/>
          </a:prstGeom>
          <a:ln w="25400">
            <a:solidFill>
              <a:srgbClr val="AAE2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Название 1"/>
          <p:cNvSpPr txBox="1">
            <a:spLocks/>
          </p:cNvSpPr>
          <p:nvPr/>
        </p:nvSpPr>
        <p:spPr>
          <a:xfrm>
            <a:off x="211662" y="145656"/>
            <a:ext cx="8803186" cy="592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dirty="0">
                <a:solidFill>
                  <a:srgbClr val="00AF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Почему конкурентное </a:t>
            </a:r>
            <a:r>
              <a:rPr lang="ru-RU" sz="3000" b="1" dirty="0" smtClean="0">
                <a:solidFill>
                  <a:srgbClr val="00AF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преимущество</a:t>
            </a:r>
            <a:endParaRPr lang="en-US" sz="3000" b="1" dirty="0" smtClean="0">
              <a:solidFill>
                <a:srgbClr val="00AF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3000" b="1" dirty="0" smtClean="0">
                <a:solidFill>
                  <a:srgbClr val="00AF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 </a:t>
            </a:r>
            <a:r>
              <a:rPr lang="ru-RU" sz="3000" b="1" dirty="0">
                <a:solidFill>
                  <a:srgbClr val="00AF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1097" y="1020146"/>
            <a:ext cx="9012903" cy="5098301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L="457200" indent="-457200">
              <a:lnSpc>
                <a:spcPct val="140000"/>
              </a:lnSpc>
              <a:spcBef>
                <a:spcPts val="600"/>
              </a:spcBef>
              <a:buClr>
                <a:srgbClr val="00AFF0"/>
              </a:buClr>
              <a:buFont typeface="Arial" panose="020B0604020202020204" pitchFamily="34" charset="0"/>
              <a:buChar char="•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  <a:sym typeface="Gill Sans SemiBold"/>
            </a:endParaRPr>
          </a:p>
          <a:p>
            <a:pPr marL="457200" indent="-457200">
              <a:lnSpc>
                <a:spcPct val="140000"/>
              </a:lnSpc>
              <a:spcBef>
                <a:spcPts val="600"/>
              </a:spcBef>
              <a:buClr>
                <a:srgbClr val="00AFF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Наличие конкурентного преимущества определяет наши шансы выжить и преуспеть на выбранном рынке. </a:t>
            </a:r>
          </a:p>
          <a:p>
            <a:pPr marL="457200" indent="-457200">
              <a:lnSpc>
                <a:spcPct val="140000"/>
              </a:lnSpc>
              <a:spcBef>
                <a:spcPts val="600"/>
              </a:spcBef>
              <a:buClr>
                <a:srgbClr val="00AFF0"/>
              </a:buClr>
              <a:buFont typeface="Arial" panose="020B0604020202020204" pitchFamily="34" charset="0"/>
              <a:buChar char="•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  <a:sym typeface="Gill Sans SemiBold"/>
            </a:endParaRPr>
          </a:p>
          <a:p>
            <a:pPr marL="457200" indent="-457200">
              <a:lnSpc>
                <a:spcPct val="140000"/>
              </a:lnSpc>
              <a:spcBef>
                <a:spcPts val="600"/>
              </a:spcBef>
              <a:buClr>
                <a:srgbClr val="00AFF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Нет преимущества? Ваш продукт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ничем не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лучше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?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Вас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сметут другие игроки</a:t>
            </a:r>
          </a:p>
        </p:txBody>
      </p:sp>
    </p:spTree>
    <p:extLst>
      <p:ext uri="{BB962C8B-B14F-4D97-AF65-F5344CB8AC3E}">
        <p14:creationId xmlns:p14="http://schemas.microsoft.com/office/powerpoint/2010/main" val="3252162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31097" y="746614"/>
            <a:ext cx="8883750" cy="0"/>
          </a:xfrm>
          <a:prstGeom prst="line">
            <a:avLst/>
          </a:prstGeom>
          <a:ln w="25400">
            <a:solidFill>
              <a:srgbClr val="AAE2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Название 1"/>
          <p:cNvSpPr txBox="1">
            <a:spLocks/>
          </p:cNvSpPr>
          <p:nvPr/>
        </p:nvSpPr>
        <p:spPr>
          <a:xfrm>
            <a:off x="211662" y="145656"/>
            <a:ext cx="8803186" cy="592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dirty="0">
                <a:solidFill>
                  <a:srgbClr val="00AF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Конкурентные преимущества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1097" y="746614"/>
            <a:ext cx="9012903" cy="5371833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L="457200" indent="-457200">
              <a:lnSpc>
                <a:spcPct val="140000"/>
              </a:lnSpc>
              <a:spcBef>
                <a:spcPts val="600"/>
              </a:spcBef>
              <a:buClr>
                <a:srgbClr val="00AFF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В основе создания отличной потребительской ценности находятся ключевые компетенции, стратегия и активы</a:t>
            </a:r>
          </a:p>
          <a:p>
            <a:pPr marL="457200" indent="-457200">
              <a:lnSpc>
                <a:spcPct val="140000"/>
              </a:lnSpc>
              <a:spcBef>
                <a:spcPts val="600"/>
              </a:spcBef>
              <a:buClr>
                <a:srgbClr val="00AFF0"/>
              </a:buClr>
              <a:buFont typeface="Arial" panose="020B0604020202020204" pitchFamily="34" charset="0"/>
              <a:buChar char="•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  <a:sym typeface="Gill Sans SemiBold"/>
            </a:endParaRPr>
          </a:p>
          <a:p>
            <a:pPr marL="457200" indent="-457200">
              <a:lnSpc>
                <a:spcPct val="140000"/>
              </a:lnSpc>
              <a:spcBef>
                <a:spcPts val="600"/>
              </a:spcBef>
              <a:buClr>
                <a:srgbClr val="00AFF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Конкурентные преимущества основываются на ресурсах и ключевых компетенциях компании.</a:t>
            </a:r>
          </a:p>
          <a:p>
            <a:pPr marL="457200" indent="-457200">
              <a:lnSpc>
                <a:spcPct val="140000"/>
              </a:lnSpc>
              <a:spcBef>
                <a:spcPts val="600"/>
              </a:spcBef>
              <a:buClr>
                <a:srgbClr val="00AFF0"/>
              </a:buClr>
              <a:buFont typeface="Arial" panose="020B0604020202020204" pitchFamily="34" charset="0"/>
              <a:buChar char="•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  <a:sym typeface="Gill Sans SemiBold"/>
            </a:endParaRPr>
          </a:p>
          <a:p>
            <a:pPr marL="457200" indent="-457200">
              <a:lnSpc>
                <a:spcPct val="140000"/>
              </a:lnSpc>
              <a:spcBef>
                <a:spcPts val="600"/>
              </a:spcBef>
              <a:buClr>
                <a:srgbClr val="00AFF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Ключевые компетенции – набор способностей, в которых компания превосходит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другие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  <a:sym typeface="Gill Sans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355819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31097" y="1020146"/>
            <a:ext cx="8883750" cy="0"/>
          </a:xfrm>
          <a:prstGeom prst="line">
            <a:avLst/>
          </a:prstGeom>
          <a:ln w="25400">
            <a:solidFill>
              <a:srgbClr val="AAE2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Название 1"/>
          <p:cNvSpPr txBox="1">
            <a:spLocks/>
          </p:cNvSpPr>
          <p:nvPr/>
        </p:nvSpPr>
        <p:spPr>
          <a:xfrm>
            <a:off x="211662" y="145656"/>
            <a:ext cx="8803186" cy="592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dirty="0">
                <a:solidFill>
                  <a:srgbClr val="00AF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3000" b="1" dirty="0" smtClean="0">
                <a:solidFill>
                  <a:srgbClr val="00AF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аиболее важные вопросы</a:t>
            </a:r>
            <a:r>
              <a:rPr lang="ru-RU" sz="3000" b="1" dirty="0">
                <a:solidFill>
                  <a:srgbClr val="00AF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smtClean="0">
                <a:solidFill>
                  <a:srgbClr val="00AF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конкуренции:</a:t>
            </a:r>
            <a:endParaRPr lang="ru-RU" sz="3000" b="1" dirty="0">
              <a:solidFill>
                <a:srgbClr val="00AF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1097" y="1020146"/>
            <a:ext cx="9012903" cy="5098301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L="457200" indent="-457200">
              <a:lnSpc>
                <a:spcPct val="140000"/>
              </a:lnSpc>
              <a:spcBef>
                <a:spcPts val="600"/>
              </a:spcBef>
              <a:buClr>
                <a:srgbClr val="00AFF0"/>
              </a:buClr>
              <a:buFont typeface="Arial" panose="020B0604020202020204" pitchFamily="34" charset="0"/>
              <a:buChar char="•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  <a:sym typeface="Gill Sans SemiBold"/>
            </a:endParaRPr>
          </a:p>
          <a:p>
            <a:pPr marL="457200" indent="-457200">
              <a:lnSpc>
                <a:spcPct val="140000"/>
              </a:lnSpc>
              <a:spcBef>
                <a:spcPts val="600"/>
              </a:spcBef>
              <a:buClr>
                <a:srgbClr val="00AFF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Какие конкурентные преимущества есть у компании?</a:t>
            </a:r>
          </a:p>
          <a:p>
            <a:pPr marL="457200" indent="-457200">
              <a:lnSpc>
                <a:spcPct val="140000"/>
              </a:lnSpc>
              <a:spcBef>
                <a:spcPts val="600"/>
              </a:spcBef>
              <a:buClr>
                <a:srgbClr val="00AFF0"/>
              </a:buClr>
              <a:buFont typeface="Arial" panose="020B0604020202020204" pitchFamily="34" charset="0"/>
              <a:buChar char="•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  <a:sym typeface="Gill Sans SemiBold"/>
            </a:endParaRPr>
          </a:p>
          <a:p>
            <a:pPr marL="457200" indent="-457200">
              <a:lnSpc>
                <a:spcPct val="140000"/>
              </a:lnSpc>
              <a:spcBef>
                <a:spcPts val="600"/>
              </a:spcBef>
              <a:buClr>
                <a:srgbClr val="00AFF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Есть ли нерыночное конкурентное преимущество? </a:t>
            </a:r>
          </a:p>
          <a:p>
            <a:pPr marL="457200" indent="-457200">
              <a:lnSpc>
                <a:spcPct val="140000"/>
              </a:lnSpc>
              <a:spcBef>
                <a:spcPts val="600"/>
              </a:spcBef>
              <a:buClr>
                <a:srgbClr val="00AFF0"/>
              </a:buClr>
              <a:buFont typeface="Arial" panose="020B0604020202020204" pitchFamily="34" charset="0"/>
              <a:buChar char="•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  <a:sym typeface="Gill Sans SemiBold"/>
            </a:endParaRPr>
          </a:p>
          <a:p>
            <a:pPr marL="457200" indent="-457200">
              <a:lnSpc>
                <a:spcPct val="140000"/>
              </a:lnSpc>
              <a:spcBef>
                <a:spcPts val="600"/>
              </a:spcBef>
              <a:buClr>
                <a:srgbClr val="00AFF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Оцените устойчивость конкурентного преимущества?</a:t>
            </a:r>
          </a:p>
          <a:p>
            <a:pPr marL="457200" indent="-457200">
              <a:lnSpc>
                <a:spcPct val="140000"/>
              </a:lnSpc>
              <a:spcBef>
                <a:spcPts val="600"/>
              </a:spcBef>
              <a:buClr>
                <a:srgbClr val="00AFF0"/>
              </a:buClr>
              <a:buFont typeface="Arial" panose="020B0604020202020204" pitchFamily="34" charset="0"/>
              <a:buChar char="•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  <a:sym typeface="Gill Sans SemiBold"/>
            </a:endParaRPr>
          </a:p>
          <a:p>
            <a:pPr marL="457200" indent="-457200">
              <a:lnSpc>
                <a:spcPct val="140000"/>
              </a:lnSpc>
              <a:spcBef>
                <a:spcPts val="600"/>
              </a:spcBef>
              <a:buClr>
                <a:srgbClr val="00AFF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Оцените, есть ли конкурент или фактор (или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иной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риск),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          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который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может ограничить или остановить деятельность проекта</a:t>
            </a:r>
          </a:p>
          <a:p>
            <a:pPr marL="457200" indent="-457200">
              <a:lnSpc>
                <a:spcPct val="140000"/>
              </a:lnSpc>
              <a:spcBef>
                <a:spcPts val="600"/>
              </a:spcBef>
              <a:buClr>
                <a:srgbClr val="00AFF0"/>
              </a:buClr>
              <a:buFont typeface="Arial" panose="020B0604020202020204" pitchFamily="34" charset="0"/>
              <a:buChar char="•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  <a:sym typeface="Gill Sans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352061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11125" y="1000125"/>
            <a:ext cx="8883750" cy="0"/>
          </a:xfrm>
          <a:prstGeom prst="line">
            <a:avLst/>
          </a:prstGeom>
          <a:ln w="25400">
            <a:solidFill>
              <a:srgbClr val="AAE2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Название 1"/>
          <p:cNvSpPr txBox="1">
            <a:spLocks/>
          </p:cNvSpPr>
          <p:nvPr/>
        </p:nvSpPr>
        <p:spPr>
          <a:xfrm>
            <a:off x="210075" y="3304781"/>
            <a:ext cx="8803186" cy="592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dirty="0">
                <a:solidFill>
                  <a:srgbClr val="00AF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Какими могут быть преимущества?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9510" y="3905740"/>
            <a:ext cx="9012903" cy="2237885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L="457200" indent="-457200">
              <a:lnSpc>
                <a:spcPct val="140000"/>
              </a:lnSpc>
              <a:spcBef>
                <a:spcPts val="600"/>
              </a:spcBef>
              <a:buClr>
                <a:srgbClr val="00AFF0"/>
              </a:buClr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Нерыночными: компетенции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, опыт, связи,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инсайт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, доступ к ресурсам, законодательные преимущества,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льготы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  <a:sym typeface="Gill Sans SemiBold"/>
            </a:endParaRPr>
          </a:p>
          <a:p>
            <a:pPr marL="457200" indent="-457200">
              <a:lnSpc>
                <a:spcPct val="140000"/>
              </a:lnSpc>
              <a:spcBef>
                <a:spcPts val="600"/>
              </a:spcBef>
              <a:buClr>
                <a:srgbClr val="00AFF0"/>
              </a:buClr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Технологическими: уникальная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технология, алгоритм,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экспертиза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  <a:sym typeface="Gill Sans SemiBold"/>
            </a:endParaRPr>
          </a:p>
          <a:p>
            <a:pPr marL="457200" indent="-457200">
              <a:lnSpc>
                <a:spcPct val="140000"/>
              </a:lnSpc>
              <a:spcBef>
                <a:spcPts val="600"/>
              </a:spcBef>
              <a:buClr>
                <a:srgbClr val="00AFF0"/>
              </a:buClr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Рыночными: бренд, лояльность потребителей и т.д.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  <a:sym typeface="Gill Sans SemiBold"/>
            </a:endParaRPr>
          </a:p>
        </p:txBody>
      </p:sp>
      <p:sp>
        <p:nvSpPr>
          <p:cNvPr id="7" name="Название 1"/>
          <p:cNvSpPr txBox="1">
            <a:spLocks/>
          </p:cNvSpPr>
          <p:nvPr/>
        </p:nvSpPr>
        <p:spPr>
          <a:xfrm>
            <a:off x="211662" y="15875"/>
            <a:ext cx="8803186" cy="855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3000" b="1">
                <a:solidFill>
                  <a:srgbClr val="00AFF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Критерии конкурентных преимуществ: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1097" y="993306"/>
            <a:ext cx="9012903" cy="2237885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L="457200" indent="-457200">
              <a:lnSpc>
                <a:spcPct val="140000"/>
              </a:lnSpc>
              <a:spcBef>
                <a:spcPts val="600"/>
              </a:spcBef>
              <a:buClr>
                <a:srgbClr val="00AFF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редоставляют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выгоды для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потребителей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40000"/>
              </a:lnSpc>
              <a:spcBef>
                <a:spcPts val="600"/>
              </a:spcBef>
              <a:buClr>
                <a:srgbClr val="00AFF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никальны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конкуренты не могут их быстро воспроизвести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40000"/>
              </a:lnSpc>
              <a:spcBef>
                <a:spcPts val="600"/>
              </a:spcBef>
              <a:buClr>
                <a:srgbClr val="00AFF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стойчивы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времени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  <a:sym typeface="Gill Sans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4222808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31097" y="746614"/>
            <a:ext cx="8883750" cy="0"/>
          </a:xfrm>
          <a:prstGeom prst="line">
            <a:avLst/>
          </a:prstGeom>
          <a:ln w="25400">
            <a:solidFill>
              <a:srgbClr val="AAE2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Название 1"/>
          <p:cNvSpPr txBox="1">
            <a:spLocks/>
          </p:cNvSpPr>
          <p:nvPr/>
        </p:nvSpPr>
        <p:spPr>
          <a:xfrm>
            <a:off x="211662" y="145656"/>
            <a:ext cx="8803186" cy="592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dirty="0">
                <a:solidFill>
                  <a:srgbClr val="00AF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компетенции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1097" y="746615"/>
            <a:ext cx="9012903" cy="875077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>
              <a:lnSpc>
                <a:spcPct val="140000"/>
              </a:lnSpc>
              <a:spcBef>
                <a:spcPts val="600"/>
              </a:spcBef>
              <a:buClr>
                <a:srgbClr val="00AFF0"/>
              </a:buClr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3 ключевые характеристики ключевых компетенций: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96210" y="1016000"/>
            <a:ext cx="8047789" cy="5102448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>
              <a:lnSpc>
                <a:spcPct val="140000"/>
              </a:lnSpc>
              <a:spcBef>
                <a:spcPts val="600"/>
              </a:spcBef>
              <a:buClr>
                <a:srgbClr val="00AFF0"/>
              </a:buClr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диспропорциональный вклад в ценность продукта компании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              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в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восприятии потребителя</a:t>
            </a:r>
          </a:p>
          <a:p>
            <a:pPr>
              <a:lnSpc>
                <a:spcPct val="140000"/>
              </a:lnSpc>
              <a:spcBef>
                <a:spcPts val="600"/>
              </a:spcBef>
              <a:buClr>
                <a:srgbClr val="00AFF0"/>
              </a:buClr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  <a:sym typeface="Gill Sans SemiBold"/>
            </a:endParaRPr>
          </a:p>
          <a:p>
            <a:pPr>
              <a:lnSpc>
                <a:spcPct val="140000"/>
              </a:lnSpc>
              <a:spcBef>
                <a:spcPts val="600"/>
              </a:spcBef>
              <a:buClr>
                <a:srgbClr val="00AFF0"/>
              </a:buClr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уникальность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с точки зрения конкуренции (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сложность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  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повторения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из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-за интеграции в процессы и культуру компании)</a:t>
            </a:r>
          </a:p>
          <a:p>
            <a:pPr>
              <a:lnSpc>
                <a:spcPct val="140000"/>
              </a:lnSpc>
              <a:spcBef>
                <a:spcPts val="600"/>
              </a:spcBef>
              <a:buClr>
                <a:srgbClr val="00AFF0"/>
              </a:buClr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  <a:sym typeface="Gill Sans SemiBold"/>
            </a:endParaRPr>
          </a:p>
          <a:p>
            <a:pPr>
              <a:lnSpc>
                <a:spcPct val="140000"/>
              </a:lnSpc>
              <a:spcBef>
                <a:spcPts val="600"/>
              </a:spcBef>
              <a:buClr>
                <a:srgbClr val="00AFF0"/>
              </a:buClr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возможность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использования ключевых компетенций для реализации различных возможностей на различных рынках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195665" y="1808877"/>
            <a:ext cx="746064" cy="746064"/>
            <a:chOff x="195665" y="1808877"/>
            <a:chExt cx="746064" cy="746064"/>
          </a:xfrm>
        </p:grpSpPr>
        <p:sp>
          <p:nvSpPr>
            <p:cNvPr id="6" name="Овал 5"/>
            <p:cNvSpPr/>
            <p:nvPr/>
          </p:nvSpPr>
          <p:spPr>
            <a:xfrm>
              <a:off x="257612" y="1877722"/>
              <a:ext cx="622170" cy="622172"/>
            </a:xfrm>
            <a:prstGeom prst="ellipse">
              <a:avLst/>
            </a:prstGeom>
            <a:noFill/>
            <a:ln w="38100">
              <a:solidFill>
                <a:srgbClr val="00AFF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Изображение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665" y="1808877"/>
              <a:ext cx="746064" cy="746064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195665" y="3252667"/>
            <a:ext cx="746064" cy="746064"/>
            <a:chOff x="195665" y="1808877"/>
            <a:chExt cx="746064" cy="746064"/>
          </a:xfrm>
        </p:grpSpPr>
        <p:sp>
          <p:nvSpPr>
            <p:cNvPr id="10" name="Овал 9"/>
            <p:cNvSpPr/>
            <p:nvPr/>
          </p:nvSpPr>
          <p:spPr>
            <a:xfrm>
              <a:off x="257612" y="1877722"/>
              <a:ext cx="622170" cy="622172"/>
            </a:xfrm>
            <a:prstGeom prst="ellipse">
              <a:avLst/>
            </a:prstGeom>
            <a:noFill/>
            <a:ln w="38100">
              <a:solidFill>
                <a:srgbClr val="00AFF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Изображение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665" y="1808877"/>
              <a:ext cx="746064" cy="746064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195665" y="4709825"/>
            <a:ext cx="746064" cy="746064"/>
            <a:chOff x="195665" y="1808877"/>
            <a:chExt cx="746064" cy="746064"/>
          </a:xfrm>
        </p:grpSpPr>
        <p:sp>
          <p:nvSpPr>
            <p:cNvPr id="13" name="Овал 12"/>
            <p:cNvSpPr/>
            <p:nvPr/>
          </p:nvSpPr>
          <p:spPr>
            <a:xfrm>
              <a:off x="257612" y="1877722"/>
              <a:ext cx="622170" cy="622172"/>
            </a:xfrm>
            <a:prstGeom prst="ellipse">
              <a:avLst/>
            </a:prstGeom>
            <a:noFill/>
            <a:ln w="38100">
              <a:solidFill>
                <a:srgbClr val="00AFF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Изображение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665" y="1808877"/>
              <a:ext cx="746064" cy="7460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3749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31097" y="1020146"/>
            <a:ext cx="8883750" cy="0"/>
          </a:xfrm>
          <a:prstGeom prst="line">
            <a:avLst/>
          </a:prstGeom>
          <a:ln w="25400">
            <a:solidFill>
              <a:srgbClr val="AAE2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Название 1"/>
          <p:cNvSpPr txBox="1">
            <a:spLocks/>
          </p:cNvSpPr>
          <p:nvPr/>
        </p:nvSpPr>
        <p:spPr>
          <a:xfrm>
            <a:off x="211662" y="145656"/>
            <a:ext cx="8803186" cy="592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dirty="0">
                <a:solidFill>
                  <a:srgbClr val="00AF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Конкурентное преимущество </a:t>
            </a:r>
            <a:r>
              <a:rPr lang="ru-RU" sz="3000" b="1" dirty="0" smtClean="0">
                <a:solidFill>
                  <a:srgbClr val="00AF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должно</a:t>
            </a:r>
            <a:endParaRPr lang="en-US" sz="3000" b="1" dirty="0" smtClean="0">
              <a:solidFill>
                <a:srgbClr val="00AF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3000" b="1" dirty="0" smtClean="0">
                <a:solidFill>
                  <a:srgbClr val="00AF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быть </a:t>
            </a:r>
            <a:r>
              <a:rPr lang="ru-RU" sz="3000" b="1" dirty="0">
                <a:solidFill>
                  <a:srgbClr val="00AF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устойчивым!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1097" y="1020146"/>
            <a:ext cx="9012903" cy="5098301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>
              <a:lnSpc>
                <a:spcPct val="140000"/>
              </a:lnSpc>
              <a:spcBef>
                <a:spcPts val="600"/>
              </a:spcBef>
              <a:buClr>
                <a:srgbClr val="00AFF0"/>
              </a:buClr>
            </a:pPr>
            <a:r>
              <a:rPr lang="ru-RU" sz="2000" b="1" dirty="0" smtClean="0">
                <a:solidFill>
                  <a:srgbClr val="00AFF0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Долговечность</a:t>
            </a:r>
            <a:endParaRPr lang="en-US" sz="2000" b="1" dirty="0" smtClean="0">
              <a:solidFill>
                <a:srgbClr val="00AFF0"/>
              </a:solidFill>
              <a:latin typeface="Arial" panose="020B0604020202020204" pitchFamily="34" charset="0"/>
              <a:cs typeface="Arial" panose="020B0604020202020204" pitchFamily="34" charset="0"/>
              <a:sym typeface="Gill Sans SemiBold"/>
            </a:endParaRPr>
          </a:p>
          <a:p>
            <a:pPr>
              <a:lnSpc>
                <a:spcPct val="140000"/>
              </a:lnSpc>
              <a:spcBef>
                <a:spcPts val="600"/>
              </a:spcBef>
              <a:buClr>
                <a:srgbClr val="00AFF0"/>
              </a:buClr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насколько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источник конкурентных преимуществ может противостоять конкурентным инновациям -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недолго,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долго</a:t>
            </a:r>
            <a:r>
              <a:rPr lang="ru-RU" sz="200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, </a:t>
            </a:r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невозможно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  <a:sym typeface="Gill Sans SemiBold"/>
            </a:endParaRPr>
          </a:p>
          <a:p>
            <a:pPr>
              <a:lnSpc>
                <a:spcPct val="140000"/>
              </a:lnSpc>
              <a:spcBef>
                <a:spcPts val="600"/>
              </a:spcBef>
              <a:buClr>
                <a:srgbClr val="00AFF0"/>
              </a:buClr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  <a:sym typeface="Gill Sans SemiBold"/>
            </a:endParaRPr>
          </a:p>
          <a:p>
            <a:pPr>
              <a:lnSpc>
                <a:spcPct val="140000"/>
              </a:lnSpc>
              <a:spcBef>
                <a:spcPts val="600"/>
              </a:spcBef>
              <a:buClr>
                <a:srgbClr val="00AFF0"/>
              </a:buClr>
            </a:pPr>
            <a:r>
              <a:rPr lang="ru-RU" sz="2000" b="1" dirty="0" err="1" smtClean="0">
                <a:solidFill>
                  <a:srgbClr val="00AFF0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Имитируемость</a:t>
            </a:r>
            <a:endParaRPr lang="en-US" sz="2000" b="1" dirty="0">
              <a:solidFill>
                <a:srgbClr val="00AFF0"/>
              </a:solidFill>
              <a:latin typeface="Arial" panose="020B0604020202020204" pitchFamily="34" charset="0"/>
              <a:cs typeface="Arial" panose="020B0604020202020204" pitchFamily="34" charset="0"/>
              <a:sym typeface="Gill Sans SemiBold"/>
            </a:endParaRPr>
          </a:p>
          <a:p>
            <a:pPr>
              <a:lnSpc>
                <a:spcPct val="140000"/>
              </a:lnSpc>
              <a:spcBef>
                <a:spcPts val="600"/>
              </a:spcBef>
              <a:buClr>
                <a:srgbClr val="00AFF0"/>
              </a:buClr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3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основных фактора – прозрачность,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копируемость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 (самостоятельное воспроизведение), возможность переноса (приобретения извне) – дешево, дорого,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невозможно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  <a:sym typeface="Gill Sans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4184886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31097" y="746614"/>
            <a:ext cx="8883750" cy="0"/>
          </a:xfrm>
          <a:prstGeom prst="line">
            <a:avLst/>
          </a:prstGeom>
          <a:ln w="25400">
            <a:solidFill>
              <a:srgbClr val="AAE2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Название 1"/>
          <p:cNvSpPr txBox="1">
            <a:spLocks/>
          </p:cNvSpPr>
          <p:nvPr/>
        </p:nvSpPr>
        <p:spPr>
          <a:xfrm>
            <a:off x="211662" y="145656"/>
            <a:ext cx="8803186" cy="592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dirty="0">
                <a:solidFill>
                  <a:srgbClr val="00AF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важно знать о конкурентах?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11500" y="746614"/>
            <a:ext cx="6032500" cy="5371833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L="457200" indent="-457200">
              <a:lnSpc>
                <a:spcPct val="140000"/>
              </a:lnSpc>
              <a:spcBef>
                <a:spcPts val="600"/>
              </a:spcBef>
              <a:buClr>
                <a:srgbClr val="00AFF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Зачем знать конкурентов?</a:t>
            </a:r>
          </a:p>
          <a:p>
            <a:pPr marL="457200" indent="-457200">
              <a:lnSpc>
                <a:spcPct val="140000"/>
              </a:lnSpc>
              <a:spcBef>
                <a:spcPts val="600"/>
              </a:spcBef>
              <a:buClr>
                <a:srgbClr val="00AFF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Кто они?</a:t>
            </a:r>
          </a:p>
          <a:p>
            <a:pPr marL="457200" indent="-457200">
              <a:lnSpc>
                <a:spcPct val="140000"/>
              </a:lnSpc>
              <a:spcBef>
                <a:spcPts val="600"/>
              </a:spcBef>
              <a:buClr>
                <a:srgbClr val="00AFF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В чем конкурируют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/превосходят?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  <a:sym typeface="Gill Sans SemiBold"/>
            </a:endParaRPr>
          </a:p>
        </p:txBody>
      </p:sp>
      <p:pic>
        <p:nvPicPr>
          <p:cNvPr id="5" name="Изображение 4" descr="IIDF-Kursy-5-1-9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6" r="7699"/>
          <a:stretch/>
        </p:blipFill>
        <p:spPr>
          <a:xfrm>
            <a:off x="211662" y="2172530"/>
            <a:ext cx="2525833" cy="2520000"/>
          </a:xfrm>
          <a:prstGeom prst="ellipse">
            <a:avLst/>
          </a:prstGeom>
          <a:ln w="50800">
            <a:solidFill>
              <a:srgbClr val="00AFF0"/>
            </a:solidFill>
          </a:ln>
        </p:spPr>
      </p:pic>
    </p:spTree>
    <p:extLst>
      <p:ext uri="{BB962C8B-B14F-4D97-AF65-F5344CB8AC3E}">
        <p14:creationId xmlns:p14="http://schemas.microsoft.com/office/powerpoint/2010/main" val="30716871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5189</TotalTime>
  <Words>695</Words>
  <Application>Microsoft Macintosh PowerPoint</Application>
  <PresentationFormat>Экран (4:3)</PresentationFormat>
  <Paragraphs>138</Paragraphs>
  <Slides>18</Slides>
  <Notes>1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Stas</dc:creator>
  <cp:lastModifiedBy>Margarita Z</cp:lastModifiedBy>
  <cp:revision>242</cp:revision>
  <cp:lastPrinted>2015-06-01T10:02:37Z</cp:lastPrinted>
  <dcterms:created xsi:type="dcterms:W3CDTF">2015-03-16T15:29:57Z</dcterms:created>
  <dcterms:modified xsi:type="dcterms:W3CDTF">2015-06-19T07:31:31Z</dcterms:modified>
</cp:coreProperties>
</file>