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5AC19-A1D5-438F-800A-53BE5311BC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3AB63-C2C5-4450-B04E-30ACFBBDC5A4}">
      <dgm:prSet phldrT="[Текст]"/>
      <dgm:spPr/>
      <dgm:t>
        <a:bodyPr/>
        <a:lstStyle/>
        <a:p>
          <a:r>
            <a:rPr lang="ru-RU" dirty="0" smtClean="0"/>
            <a:t>Прямые конкуренты</a:t>
          </a:r>
          <a:endParaRPr lang="ru-RU" dirty="0"/>
        </a:p>
      </dgm:t>
    </dgm:pt>
    <dgm:pt modelId="{03096BED-D86C-45C2-9D14-DD822D0FBA24}" type="parTrans" cxnId="{17BCD8AD-5F16-4EE8-BD71-7F9063CEBC40}">
      <dgm:prSet/>
      <dgm:spPr/>
      <dgm:t>
        <a:bodyPr/>
        <a:lstStyle/>
        <a:p>
          <a:endParaRPr lang="ru-RU"/>
        </a:p>
      </dgm:t>
    </dgm:pt>
    <dgm:pt modelId="{34FD13CE-26CA-4CE0-949F-AF6F9639DCD7}" type="sibTrans" cxnId="{17BCD8AD-5F16-4EE8-BD71-7F9063CEBC40}">
      <dgm:prSet/>
      <dgm:spPr/>
      <dgm:t>
        <a:bodyPr/>
        <a:lstStyle/>
        <a:p>
          <a:endParaRPr lang="ru-RU"/>
        </a:p>
      </dgm:t>
    </dgm:pt>
    <dgm:pt modelId="{AF354A80-DBBC-49AD-AE3D-11FFF3A71A6A}">
      <dgm:prSet phldrT="[Текст]"/>
      <dgm:spPr/>
      <dgm:t>
        <a:bodyPr/>
        <a:lstStyle/>
        <a:p>
          <a:r>
            <a:rPr lang="ru-RU" dirty="0" smtClean="0"/>
            <a:t>Чат Рулетка</a:t>
          </a:r>
          <a:endParaRPr lang="ru-RU" dirty="0"/>
        </a:p>
      </dgm:t>
    </dgm:pt>
    <dgm:pt modelId="{9F9721FB-91F8-41CB-AA6F-E059AD59BB56}" type="parTrans" cxnId="{331FC57D-B8CD-489C-8579-938FE2BF22A9}">
      <dgm:prSet/>
      <dgm:spPr/>
      <dgm:t>
        <a:bodyPr/>
        <a:lstStyle/>
        <a:p>
          <a:endParaRPr lang="ru-RU"/>
        </a:p>
      </dgm:t>
    </dgm:pt>
    <dgm:pt modelId="{60A0508C-8468-4BFC-8A8C-C84715499CB6}" type="sibTrans" cxnId="{331FC57D-B8CD-489C-8579-938FE2BF22A9}">
      <dgm:prSet/>
      <dgm:spPr/>
      <dgm:t>
        <a:bodyPr/>
        <a:lstStyle/>
        <a:p>
          <a:endParaRPr lang="ru-RU"/>
        </a:p>
      </dgm:t>
    </dgm:pt>
    <dgm:pt modelId="{E0416F7C-2AA1-4536-97CF-11BF5D69C091}">
      <dgm:prSet/>
      <dgm:spPr/>
      <dgm:t>
        <a:bodyPr/>
        <a:lstStyle/>
        <a:p>
          <a:r>
            <a:rPr lang="ru-RU" dirty="0" err="1" smtClean="0"/>
            <a:t>РуРулетка</a:t>
          </a:r>
          <a:endParaRPr lang="ru-RU" dirty="0" smtClean="0"/>
        </a:p>
      </dgm:t>
    </dgm:pt>
    <dgm:pt modelId="{6FC76465-A602-41AE-AC61-86916609DE69}" type="parTrans" cxnId="{9DBA803D-CBE0-40FE-8660-8A4173B07FE5}">
      <dgm:prSet/>
      <dgm:spPr/>
      <dgm:t>
        <a:bodyPr/>
        <a:lstStyle/>
        <a:p>
          <a:endParaRPr lang="ru-RU"/>
        </a:p>
      </dgm:t>
    </dgm:pt>
    <dgm:pt modelId="{F2CFE95C-FE71-4052-ACBD-641A6FE3E256}" type="sibTrans" cxnId="{9DBA803D-CBE0-40FE-8660-8A4173B07FE5}">
      <dgm:prSet/>
      <dgm:spPr/>
      <dgm:t>
        <a:bodyPr/>
        <a:lstStyle/>
        <a:p>
          <a:endParaRPr lang="ru-RU"/>
        </a:p>
      </dgm:t>
    </dgm:pt>
    <dgm:pt modelId="{3837D06B-EF0A-4094-94A8-F8595C2537B1}" type="pres">
      <dgm:prSet presAssocID="{9A05AC19-A1D5-438F-800A-53BE5311BC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BEF5D3-7046-4303-A8D8-A8B7EEDE1A26}" type="pres">
      <dgm:prSet presAssocID="{E6D3AB63-C2C5-4450-B04E-30ACFBBDC5A4}" presName="thickLine" presStyleLbl="align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0EB583-385F-4D19-85A4-AF20E9F0066C}" type="pres">
      <dgm:prSet presAssocID="{E6D3AB63-C2C5-4450-B04E-30ACFBBDC5A4}" presName="horz1" presStyleCnt="0"/>
      <dgm:spPr/>
    </dgm:pt>
    <dgm:pt modelId="{5D5A6858-7961-40CD-83E7-FCFEF04C9EA1}" type="pres">
      <dgm:prSet presAssocID="{E6D3AB63-C2C5-4450-B04E-30ACFBBDC5A4}" presName="tx1" presStyleLbl="revTx" presStyleIdx="0" presStyleCnt="3" custScaleX="307413"/>
      <dgm:spPr/>
      <dgm:t>
        <a:bodyPr/>
        <a:lstStyle/>
        <a:p>
          <a:endParaRPr lang="ru-RU"/>
        </a:p>
      </dgm:t>
    </dgm:pt>
    <dgm:pt modelId="{AC6DF3ED-5637-451A-BFAB-782E36BD763D}" type="pres">
      <dgm:prSet presAssocID="{E6D3AB63-C2C5-4450-B04E-30ACFBBDC5A4}" presName="vert1" presStyleCnt="0"/>
      <dgm:spPr/>
    </dgm:pt>
    <dgm:pt modelId="{E34E7E79-746A-4F3E-BD45-FC3F5E60C661}" type="pres">
      <dgm:prSet presAssocID="{AF354A80-DBBC-49AD-AE3D-11FFF3A71A6A}" presName="vertSpace2a" presStyleCnt="0"/>
      <dgm:spPr/>
    </dgm:pt>
    <dgm:pt modelId="{A3C8450C-95F6-4E3E-B9A7-5C05A26016DE}" type="pres">
      <dgm:prSet presAssocID="{AF354A80-DBBC-49AD-AE3D-11FFF3A71A6A}" presName="horz2" presStyleCnt="0"/>
      <dgm:spPr/>
    </dgm:pt>
    <dgm:pt modelId="{D887F378-6D0D-48EA-B5E9-BFB67B914738}" type="pres">
      <dgm:prSet presAssocID="{AF354A80-DBBC-49AD-AE3D-11FFF3A71A6A}" presName="horzSpace2" presStyleCnt="0"/>
      <dgm:spPr/>
    </dgm:pt>
    <dgm:pt modelId="{2FFEE464-E2EF-47C9-B6C7-3C1B02F46306}" type="pres">
      <dgm:prSet presAssocID="{AF354A80-DBBC-49AD-AE3D-11FFF3A71A6A}" presName="tx2" presStyleLbl="revTx" presStyleIdx="1" presStyleCnt="3"/>
      <dgm:spPr/>
      <dgm:t>
        <a:bodyPr/>
        <a:lstStyle/>
        <a:p>
          <a:endParaRPr lang="ru-RU"/>
        </a:p>
      </dgm:t>
    </dgm:pt>
    <dgm:pt modelId="{675901F0-FB91-4D39-9813-C18D05586FD9}" type="pres">
      <dgm:prSet presAssocID="{AF354A80-DBBC-49AD-AE3D-11FFF3A71A6A}" presName="vert2" presStyleCnt="0"/>
      <dgm:spPr/>
    </dgm:pt>
    <dgm:pt modelId="{FD4E569F-0B57-4774-90FB-F94B1CA1A7AA}" type="pres">
      <dgm:prSet presAssocID="{AF354A80-DBBC-49AD-AE3D-11FFF3A71A6A}" presName="thinLine2b" presStyleLbl="callout" presStyleIdx="0" presStyleCnt="2"/>
      <dgm:spPr/>
    </dgm:pt>
    <dgm:pt modelId="{73F1E8D5-46CC-41E6-A3FB-03FC11A444CF}" type="pres">
      <dgm:prSet presAssocID="{AF354A80-DBBC-49AD-AE3D-11FFF3A71A6A}" presName="vertSpace2b" presStyleCnt="0"/>
      <dgm:spPr/>
    </dgm:pt>
    <dgm:pt modelId="{A607381B-B82A-439A-A044-4ED2679DF755}" type="pres">
      <dgm:prSet presAssocID="{E0416F7C-2AA1-4536-97CF-11BF5D69C091}" presName="horz2" presStyleCnt="0"/>
      <dgm:spPr/>
    </dgm:pt>
    <dgm:pt modelId="{11E15F07-7BD9-48EA-8C57-596419AA5E0F}" type="pres">
      <dgm:prSet presAssocID="{E0416F7C-2AA1-4536-97CF-11BF5D69C091}" presName="horzSpace2" presStyleCnt="0"/>
      <dgm:spPr/>
    </dgm:pt>
    <dgm:pt modelId="{982AA7AE-8294-4774-BEFE-A65A9D2503AA}" type="pres">
      <dgm:prSet presAssocID="{E0416F7C-2AA1-4536-97CF-11BF5D69C091}" presName="tx2" presStyleLbl="revTx" presStyleIdx="2" presStyleCnt="3"/>
      <dgm:spPr/>
      <dgm:t>
        <a:bodyPr/>
        <a:lstStyle/>
        <a:p>
          <a:endParaRPr lang="ru-RU"/>
        </a:p>
      </dgm:t>
    </dgm:pt>
    <dgm:pt modelId="{BDC7BE9B-399A-484F-89BB-E13963BE7340}" type="pres">
      <dgm:prSet presAssocID="{E0416F7C-2AA1-4536-97CF-11BF5D69C091}" presName="vert2" presStyleCnt="0"/>
      <dgm:spPr/>
    </dgm:pt>
    <dgm:pt modelId="{51E1C0A3-7AB9-4183-A710-952FA3B7D765}" type="pres">
      <dgm:prSet presAssocID="{E0416F7C-2AA1-4536-97CF-11BF5D69C091}" presName="thinLine2b" presStyleLbl="callout" presStyleIdx="1" presStyleCnt="2"/>
      <dgm:spPr/>
    </dgm:pt>
    <dgm:pt modelId="{F5D9128F-757A-4D7F-A1EB-B8006B5A5544}" type="pres">
      <dgm:prSet presAssocID="{E0416F7C-2AA1-4536-97CF-11BF5D69C091}" presName="vertSpace2b" presStyleCnt="0"/>
      <dgm:spPr/>
    </dgm:pt>
  </dgm:ptLst>
  <dgm:cxnLst>
    <dgm:cxn modelId="{DA255129-1A29-44D7-910E-D7020CB9296E}" type="presOf" srcId="{E0416F7C-2AA1-4536-97CF-11BF5D69C091}" destId="{982AA7AE-8294-4774-BEFE-A65A9D2503AA}" srcOrd="0" destOrd="0" presId="urn:microsoft.com/office/officeart/2008/layout/LinedList"/>
    <dgm:cxn modelId="{331FC57D-B8CD-489C-8579-938FE2BF22A9}" srcId="{E6D3AB63-C2C5-4450-B04E-30ACFBBDC5A4}" destId="{AF354A80-DBBC-49AD-AE3D-11FFF3A71A6A}" srcOrd="0" destOrd="0" parTransId="{9F9721FB-91F8-41CB-AA6F-E059AD59BB56}" sibTransId="{60A0508C-8468-4BFC-8A8C-C84715499CB6}"/>
    <dgm:cxn modelId="{17BCD8AD-5F16-4EE8-BD71-7F9063CEBC40}" srcId="{9A05AC19-A1D5-438F-800A-53BE5311BC29}" destId="{E6D3AB63-C2C5-4450-B04E-30ACFBBDC5A4}" srcOrd="0" destOrd="0" parTransId="{03096BED-D86C-45C2-9D14-DD822D0FBA24}" sibTransId="{34FD13CE-26CA-4CE0-949F-AF6F9639DCD7}"/>
    <dgm:cxn modelId="{9DBA803D-CBE0-40FE-8660-8A4173B07FE5}" srcId="{E6D3AB63-C2C5-4450-B04E-30ACFBBDC5A4}" destId="{E0416F7C-2AA1-4536-97CF-11BF5D69C091}" srcOrd="1" destOrd="0" parTransId="{6FC76465-A602-41AE-AC61-86916609DE69}" sibTransId="{F2CFE95C-FE71-4052-ACBD-641A6FE3E256}"/>
    <dgm:cxn modelId="{B2C97263-4C4E-4994-BF10-F3670F0AFD9B}" type="presOf" srcId="{E6D3AB63-C2C5-4450-B04E-30ACFBBDC5A4}" destId="{5D5A6858-7961-40CD-83E7-FCFEF04C9EA1}" srcOrd="0" destOrd="0" presId="urn:microsoft.com/office/officeart/2008/layout/LinedList"/>
    <dgm:cxn modelId="{5DB1BA5E-3740-4DDF-99B2-D980B5F2D272}" type="presOf" srcId="{9A05AC19-A1D5-438F-800A-53BE5311BC29}" destId="{3837D06B-EF0A-4094-94A8-F8595C2537B1}" srcOrd="0" destOrd="0" presId="urn:microsoft.com/office/officeart/2008/layout/LinedList"/>
    <dgm:cxn modelId="{620C1122-7834-4531-8194-DE616590B439}" type="presOf" srcId="{AF354A80-DBBC-49AD-AE3D-11FFF3A71A6A}" destId="{2FFEE464-E2EF-47C9-B6C7-3C1B02F46306}" srcOrd="0" destOrd="0" presId="urn:microsoft.com/office/officeart/2008/layout/LinedList"/>
    <dgm:cxn modelId="{B55DDBA6-6D15-42AF-8286-83E77A086F99}" type="presParOf" srcId="{3837D06B-EF0A-4094-94A8-F8595C2537B1}" destId="{28BEF5D3-7046-4303-A8D8-A8B7EEDE1A26}" srcOrd="0" destOrd="0" presId="urn:microsoft.com/office/officeart/2008/layout/LinedList"/>
    <dgm:cxn modelId="{52DDEB88-DFB1-4E79-A248-18BED19AA994}" type="presParOf" srcId="{3837D06B-EF0A-4094-94A8-F8595C2537B1}" destId="{C00EB583-385F-4D19-85A4-AF20E9F0066C}" srcOrd="1" destOrd="0" presId="urn:microsoft.com/office/officeart/2008/layout/LinedList"/>
    <dgm:cxn modelId="{889B7E41-9147-4938-977A-E6EC990255CE}" type="presParOf" srcId="{C00EB583-385F-4D19-85A4-AF20E9F0066C}" destId="{5D5A6858-7961-40CD-83E7-FCFEF04C9EA1}" srcOrd="0" destOrd="0" presId="urn:microsoft.com/office/officeart/2008/layout/LinedList"/>
    <dgm:cxn modelId="{7F4817F2-6968-4885-A4BB-B1752793E295}" type="presParOf" srcId="{C00EB583-385F-4D19-85A4-AF20E9F0066C}" destId="{AC6DF3ED-5637-451A-BFAB-782E36BD763D}" srcOrd="1" destOrd="0" presId="urn:microsoft.com/office/officeart/2008/layout/LinedList"/>
    <dgm:cxn modelId="{85784D43-8118-4808-8A22-61A137B4530C}" type="presParOf" srcId="{AC6DF3ED-5637-451A-BFAB-782E36BD763D}" destId="{E34E7E79-746A-4F3E-BD45-FC3F5E60C661}" srcOrd="0" destOrd="0" presId="urn:microsoft.com/office/officeart/2008/layout/LinedList"/>
    <dgm:cxn modelId="{5DD6196B-8180-4ED9-8F04-159619F90F86}" type="presParOf" srcId="{AC6DF3ED-5637-451A-BFAB-782E36BD763D}" destId="{A3C8450C-95F6-4E3E-B9A7-5C05A26016DE}" srcOrd="1" destOrd="0" presId="urn:microsoft.com/office/officeart/2008/layout/LinedList"/>
    <dgm:cxn modelId="{70CF5671-0FA2-4333-9923-7C2805624DB1}" type="presParOf" srcId="{A3C8450C-95F6-4E3E-B9A7-5C05A26016DE}" destId="{D887F378-6D0D-48EA-B5E9-BFB67B914738}" srcOrd="0" destOrd="0" presId="urn:microsoft.com/office/officeart/2008/layout/LinedList"/>
    <dgm:cxn modelId="{0366E556-2C4F-44C4-A559-58B5AA030DAA}" type="presParOf" srcId="{A3C8450C-95F6-4E3E-B9A7-5C05A26016DE}" destId="{2FFEE464-E2EF-47C9-B6C7-3C1B02F46306}" srcOrd="1" destOrd="0" presId="urn:microsoft.com/office/officeart/2008/layout/LinedList"/>
    <dgm:cxn modelId="{08ECA514-1AD5-4762-9751-FB1D3B838461}" type="presParOf" srcId="{A3C8450C-95F6-4E3E-B9A7-5C05A26016DE}" destId="{675901F0-FB91-4D39-9813-C18D05586FD9}" srcOrd="2" destOrd="0" presId="urn:microsoft.com/office/officeart/2008/layout/LinedList"/>
    <dgm:cxn modelId="{1B859228-414F-45B1-A1B1-72D47A001E36}" type="presParOf" srcId="{AC6DF3ED-5637-451A-BFAB-782E36BD763D}" destId="{FD4E569F-0B57-4774-90FB-F94B1CA1A7AA}" srcOrd="2" destOrd="0" presId="urn:microsoft.com/office/officeart/2008/layout/LinedList"/>
    <dgm:cxn modelId="{AB246B28-00FC-43AC-84EC-FE4FE08309AA}" type="presParOf" srcId="{AC6DF3ED-5637-451A-BFAB-782E36BD763D}" destId="{73F1E8D5-46CC-41E6-A3FB-03FC11A444CF}" srcOrd="3" destOrd="0" presId="urn:microsoft.com/office/officeart/2008/layout/LinedList"/>
    <dgm:cxn modelId="{0BEC4A45-4E65-4FB1-96B9-889FE23EA72F}" type="presParOf" srcId="{AC6DF3ED-5637-451A-BFAB-782E36BD763D}" destId="{A607381B-B82A-439A-A044-4ED2679DF755}" srcOrd="4" destOrd="0" presId="urn:microsoft.com/office/officeart/2008/layout/LinedList"/>
    <dgm:cxn modelId="{ABFA37D0-B702-4160-9150-71DD6C63DF72}" type="presParOf" srcId="{A607381B-B82A-439A-A044-4ED2679DF755}" destId="{11E15F07-7BD9-48EA-8C57-596419AA5E0F}" srcOrd="0" destOrd="0" presId="urn:microsoft.com/office/officeart/2008/layout/LinedList"/>
    <dgm:cxn modelId="{C55A7062-FE1B-498D-AA21-E17F3DCF4777}" type="presParOf" srcId="{A607381B-B82A-439A-A044-4ED2679DF755}" destId="{982AA7AE-8294-4774-BEFE-A65A9D2503AA}" srcOrd="1" destOrd="0" presId="urn:microsoft.com/office/officeart/2008/layout/LinedList"/>
    <dgm:cxn modelId="{96516EB3-F792-4D94-BB3D-0A3F7A69F9F3}" type="presParOf" srcId="{A607381B-B82A-439A-A044-4ED2679DF755}" destId="{BDC7BE9B-399A-484F-89BB-E13963BE7340}" srcOrd="2" destOrd="0" presId="urn:microsoft.com/office/officeart/2008/layout/LinedList"/>
    <dgm:cxn modelId="{DB16F7C7-3111-4E01-B82A-2E3DF8823463}" type="presParOf" srcId="{AC6DF3ED-5637-451A-BFAB-782E36BD763D}" destId="{51E1C0A3-7AB9-4183-A710-952FA3B7D765}" srcOrd="5" destOrd="0" presId="urn:microsoft.com/office/officeart/2008/layout/LinedList"/>
    <dgm:cxn modelId="{E7DE3357-ED84-461B-8F99-7272CE3F5094}" type="presParOf" srcId="{AC6DF3ED-5637-451A-BFAB-782E36BD763D}" destId="{F5D9128F-757A-4D7F-A1EB-B8006B5A554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5AC19-A1D5-438F-800A-53BE5311BC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3AB63-C2C5-4450-B04E-30ACFBBDC5A4}">
      <dgm:prSet phldrT="[Текст]"/>
      <dgm:spPr/>
      <dgm:t>
        <a:bodyPr/>
        <a:lstStyle/>
        <a:p>
          <a:r>
            <a:rPr lang="ru-RU" dirty="0" smtClean="0"/>
            <a:t>Товары-заменители</a:t>
          </a:r>
          <a:endParaRPr lang="ru-RU" dirty="0"/>
        </a:p>
      </dgm:t>
    </dgm:pt>
    <dgm:pt modelId="{03096BED-D86C-45C2-9D14-DD822D0FBA24}" type="parTrans" cxnId="{17BCD8AD-5F16-4EE8-BD71-7F9063CEBC40}">
      <dgm:prSet/>
      <dgm:spPr/>
      <dgm:t>
        <a:bodyPr/>
        <a:lstStyle/>
        <a:p>
          <a:endParaRPr lang="ru-RU"/>
        </a:p>
      </dgm:t>
    </dgm:pt>
    <dgm:pt modelId="{34FD13CE-26CA-4CE0-949F-AF6F9639DCD7}" type="sibTrans" cxnId="{17BCD8AD-5F16-4EE8-BD71-7F9063CEBC40}">
      <dgm:prSet/>
      <dgm:spPr/>
      <dgm:t>
        <a:bodyPr/>
        <a:lstStyle/>
        <a:p>
          <a:endParaRPr lang="ru-RU"/>
        </a:p>
      </dgm:t>
    </dgm:pt>
    <dgm:pt modelId="{AF354A80-DBBC-49AD-AE3D-11FFF3A71A6A}">
      <dgm:prSet phldrT="[Текст]"/>
      <dgm:spPr/>
      <dgm:t>
        <a:bodyPr/>
        <a:lstStyle/>
        <a:p>
          <a:r>
            <a:rPr lang="ru-RU" dirty="0" err="1" smtClean="0"/>
            <a:t>Фотострана</a:t>
          </a:r>
          <a:endParaRPr lang="ru-RU" dirty="0"/>
        </a:p>
      </dgm:t>
    </dgm:pt>
    <dgm:pt modelId="{9F9721FB-91F8-41CB-AA6F-E059AD59BB56}" type="parTrans" cxnId="{331FC57D-B8CD-489C-8579-938FE2BF22A9}">
      <dgm:prSet/>
      <dgm:spPr/>
      <dgm:t>
        <a:bodyPr/>
        <a:lstStyle/>
        <a:p>
          <a:endParaRPr lang="ru-RU"/>
        </a:p>
      </dgm:t>
    </dgm:pt>
    <dgm:pt modelId="{60A0508C-8468-4BFC-8A8C-C84715499CB6}" type="sibTrans" cxnId="{331FC57D-B8CD-489C-8579-938FE2BF22A9}">
      <dgm:prSet/>
      <dgm:spPr/>
      <dgm:t>
        <a:bodyPr/>
        <a:lstStyle/>
        <a:p>
          <a:endParaRPr lang="ru-RU"/>
        </a:p>
      </dgm:t>
    </dgm:pt>
    <dgm:pt modelId="{E0416F7C-2AA1-4536-97CF-11BF5D69C091}">
      <dgm:prSet/>
      <dgm:spPr/>
      <dgm:t>
        <a:bodyPr/>
        <a:lstStyle/>
        <a:p>
          <a:r>
            <a:rPr lang="ru-RU" dirty="0" err="1" smtClean="0"/>
            <a:t>Мамба</a:t>
          </a:r>
          <a:endParaRPr lang="ru-RU" dirty="0" smtClean="0"/>
        </a:p>
      </dgm:t>
    </dgm:pt>
    <dgm:pt modelId="{6FC76465-A602-41AE-AC61-86916609DE69}" type="parTrans" cxnId="{9DBA803D-CBE0-40FE-8660-8A4173B07FE5}">
      <dgm:prSet/>
      <dgm:spPr/>
      <dgm:t>
        <a:bodyPr/>
        <a:lstStyle/>
        <a:p>
          <a:endParaRPr lang="ru-RU"/>
        </a:p>
      </dgm:t>
    </dgm:pt>
    <dgm:pt modelId="{F2CFE95C-FE71-4052-ACBD-641A6FE3E256}" type="sibTrans" cxnId="{9DBA803D-CBE0-40FE-8660-8A4173B07FE5}">
      <dgm:prSet/>
      <dgm:spPr/>
      <dgm:t>
        <a:bodyPr/>
        <a:lstStyle/>
        <a:p>
          <a:endParaRPr lang="ru-RU"/>
        </a:p>
      </dgm:t>
    </dgm:pt>
    <dgm:pt modelId="{798282AB-58C7-4D39-90FF-D075B359B14D}">
      <dgm:prSet/>
      <dgm:spPr/>
      <dgm:t>
        <a:bodyPr/>
        <a:lstStyle/>
        <a:p>
          <a:r>
            <a:rPr lang="ru-RU" dirty="0" smtClean="0"/>
            <a:t>Социальные сети (</a:t>
          </a:r>
          <a:r>
            <a:rPr lang="ru-RU" dirty="0" err="1" smtClean="0"/>
            <a:t>Вконтакте</a:t>
          </a:r>
          <a:r>
            <a:rPr lang="ru-RU" dirty="0" smtClean="0"/>
            <a:t>, </a:t>
          </a:r>
          <a:r>
            <a:rPr lang="ru-RU" dirty="0" err="1" smtClean="0"/>
            <a:t>Фэйсбук</a:t>
          </a:r>
          <a:r>
            <a:rPr lang="ru-RU" dirty="0" smtClean="0"/>
            <a:t> и т.п.)</a:t>
          </a:r>
        </a:p>
      </dgm:t>
    </dgm:pt>
    <dgm:pt modelId="{B3F51B78-2E3B-4A40-A37D-47DDBA330E4E}" type="parTrans" cxnId="{9EBEC9EB-E0FA-4FB5-90C3-059719D23129}">
      <dgm:prSet/>
      <dgm:spPr/>
      <dgm:t>
        <a:bodyPr/>
        <a:lstStyle/>
        <a:p>
          <a:endParaRPr lang="ru-RU"/>
        </a:p>
      </dgm:t>
    </dgm:pt>
    <dgm:pt modelId="{B0F6A9E7-1F59-4988-BF64-1B23C9E0A70A}" type="sibTrans" cxnId="{9EBEC9EB-E0FA-4FB5-90C3-059719D23129}">
      <dgm:prSet/>
      <dgm:spPr/>
      <dgm:t>
        <a:bodyPr/>
        <a:lstStyle/>
        <a:p>
          <a:endParaRPr lang="ru-RU"/>
        </a:p>
      </dgm:t>
    </dgm:pt>
    <dgm:pt modelId="{3837D06B-EF0A-4094-94A8-F8595C2537B1}" type="pres">
      <dgm:prSet presAssocID="{9A05AC19-A1D5-438F-800A-53BE5311BC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BEF5D3-7046-4303-A8D8-A8B7EEDE1A26}" type="pres">
      <dgm:prSet presAssocID="{E6D3AB63-C2C5-4450-B04E-30ACFBBDC5A4}" presName="thickLine" presStyleLbl="align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0EB583-385F-4D19-85A4-AF20E9F0066C}" type="pres">
      <dgm:prSet presAssocID="{E6D3AB63-C2C5-4450-B04E-30ACFBBDC5A4}" presName="horz1" presStyleCnt="0"/>
      <dgm:spPr/>
    </dgm:pt>
    <dgm:pt modelId="{5D5A6858-7961-40CD-83E7-FCFEF04C9EA1}" type="pres">
      <dgm:prSet presAssocID="{E6D3AB63-C2C5-4450-B04E-30ACFBBDC5A4}" presName="tx1" presStyleLbl="revTx" presStyleIdx="0" presStyleCnt="4" custScaleX="307413"/>
      <dgm:spPr/>
      <dgm:t>
        <a:bodyPr/>
        <a:lstStyle/>
        <a:p>
          <a:endParaRPr lang="ru-RU"/>
        </a:p>
      </dgm:t>
    </dgm:pt>
    <dgm:pt modelId="{AC6DF3ED-5637-451A-BFAB-782E36BD763D}" type="pres">
      <dgm:prSet presAssocID="{E6D3AB63-C2C5-4450-B04E-30ACFBBDC5A4}" presName="vert1" presStyleCnt="0"/>
      <dgm:spPr/>
    </dgm:pt>
    <dgm:pt modelId="{E34E7E79-746A-4F3E-BD45-FC3F5E60C661}" type="pres">
      <dgm:prSet presAssocID="{AF354A80-DBBC-49AD-AE3D-11FFF3A71A6A}" presName="vertSpace2a" presStyleCnt="0"/>
      <dgm:spPr/>
    </dgm:pt>
    <dgm:pt modelId="{A3C8450C-95F6-4E3E-B9A7-5C05A26016DE}" type="pres">
      <dgm:prSet presAssocID="{AF354A80-DBBC-49AD-AE3D-11FFF3A71A6A}" presName="horz2" presStyleCnt="0"/>
      <dgm:spPr/>
    </dgm:pt>
    <dgm:pt modelId="{D887F378-6D0D-48EA-B5E9-BFB67B914738}" type="pres">
      <dgm:prSet presAssocID="{AF354A80-DBBC-49AD-AE3D-11FFF3A71A6A}" presName="horzSpace2" presStyleCnt="0"/>
      <dgm:spPr/>
    </dgm:pt>
    <dgm:pt modelId="{2FFEE464-E2EF-47C9-B6C7-3C1B02F46306}" type="pres">
      <dgm:prSet presAssocID="{AF354A80-DBBC-49AD-AE3D-11FFF3A71A6A}" presName="tx2" presStyleLbl="revTx" presStyleIdx="1" presStyleCnt="4"/>
      <dgm:spPr/>
      <dgm:t>
        <a:bodyPr/>
        <a:lstStyle/>
        <a:p>
          <a:endParaRPr lang="ru-RU"/>
        </a:p>
      </dgm:t>
    </dgm:pt>
    <dgm:pt modelId="{675901F0-FB91-4D39-9813-C18D05586FD9}" type="pres">
      <dgm:prSet presAssocID="{AF354A80-DBBC-49AD-AE3D-11FFF3A71A6A}" presName="vert2" presStyleCnt="0"/>
      <dgm:spPr/>
    </dgm:pt>
    <dgm:pt modelId="{FD4E569F-0B57-4774-90FB-F94B1CA1A7AA}" type="pres">
      <dgm:prSet presAssocID="{AF354A80-DBBC-49AD-AE3D-11FFF3A71A6A}" presName="thinLine2b" presStyleLbl="callout" presStyleIdx="0" presStyleCnt="3"/>
      <dgm:spPr/>
    </dgm:pt>
    <dgm:pt modelId="{73F1E8D5-46CC-41E6-A3FB-03FC11A444CF}" type="pres">
      <dgm:prSet presAssocID="{AF354A80-DBBC-49AD-AE3D-11FFF3A71A6A}" presName="vertSpace2b" presStyleCnt="0"/>
      <dgm:spPr/>
    </dgm:pt>
    <dgm:pt modelId="{A607381B-B82A-439A-A044-4ED2679DF755}" type="pres">
      <dgm:prSet presAssocID="{E0416F7C-2AA1-4536-97CF-11BF5D69C091}" presName="horz2" presStyleCnt="0"/>
      <dgm:spPr/>
    </dgm:pt>
    <dgm:pt modelId="{11E15F07-7BD9-48EA-8C57-596419AA5E0F}" type="pres">
      <dgm:prSet presAssocID="{E0416F7C-2AA1-4536-97CF-11BF5D69C091}" presName="horzSpace2" presStyleCnt="0"/>
      <dgm:spPr/>
    </dgm:pt>
    <dgm:pt modelId="{982AA7AE-8294-4774-BEFE-A65A9D2503AA}" type="pres">
      <dgm:prSet presAssocID="{E0416F7C-2AA1-4536-97CF-11BF5D69C091}" presName="tx2" presStyleLbl="revTx" presStyleIdx="2" presStyleCnt="4"/>
      <dgm:spPr/>
      <dgm:t>
        <a:bodyPr/>
        <a:lstStyle/>
        <a:p>
          <a:endParaRPr lang="ru-RU"/>
        </a:p>
      </dgm:t>
    </dgm:pt>
    <dgm:pt modelId="{BDC7BE9B-399A-484F-89BB-E13963BE7340}" type="pres">
      <dgm:prSet presAssocID="{E0416F7C-2AA1-4536-97CF-11BF5D69C091}" presName="vert2" presStyleCnt="0"/>
      <dgm:spPr/>
    </dgm:pt>
    <dgm:pt modelId="{51E1C0A3-7AB9-4183-A710-952FA3B7D765}" type="pres">
      <dgm:prSet presAssocID="{E0416F7C-2AA1-4536-97CF-11BF5D69C091}" presName="thinLine2b" presStyleLbl="callout" presStyleIdx="1" presStyleCnt="3"/>
      <dgm:spPr/>
    </dgm:pt>
    <dgm:pt modelId="{F5D9128F-757A-4D7F-A1EB-B8006B5A5544}" type="pres">
      <dgm:prSet presAssocID="{E0416F7C-2AA1-4536-97CF-11BF5D69C091}" presName="vertSpace2b" presStyleCnt="0"/>
      <dgm:spPr/>
    </dgm:pt>
    <dgm:pt modelId="{DA635BE5-8AE0-4D94-9A12-031340F61ECD}" type="pres">
      <dgm:prSet presAssocID="{798282AB-58C7-4D39-90FF-D075B359B14D}" presName="horz2" presStyleCnt="0"/>
      <dgm:spPr/>
    </dgm:pt>
    <dgm:pt modelId="{9272D5E0-59BB-43FD-956E-7FAE64411A52}" type="pres">
      <dgm:prSet presAssocID="{798282AB-58C7-4D39-90FF-D075B359B14D}" presName="horzSpace2" presStyleCnt="0"/>
      <dgm:spPr/>
    </dgm:pt>
    <dgm:pt modelId="{AADBC193-51A0-4B8D-92D7-57F3EB6983D3}" type="pres">
      <dgm:prSet presAssocID="{798282AB-58C7-4D39-90FF-D075B359B14D}" presName="tx2" presStyleLbl="revTx" presStyleIdx="3" presStyleCnt="4"/>
      <dgm:spPr/>
      <dgm:t>
        <a:bodyPr/>
        <a:lstStyle/>
        <a:p>
          <a:endParaRPr lang="ru-RU"/>
        </a:p>
      </dgm:t>
    </dgm:pt>
    <dgm:pt modelId="{5E21C241-37AE-4969-B961-EB62EF9932CC}" type="pres">
      <dgm:prSet presAssocID="{798282AB-58C7-4D39-90FF-D075B359B14D}" presName="vert2" presStyleCnt="0"/>
      <dgm:spPr/>
    </dgm:pt>
    <dgm:pt modelId="{7E3A5C11-5C5A-450B-99B1-0C6EC01B2B88}" type="pres">
      <dgm:prSet presAssocID="{798282AB-58C7-4D39-90FF-D075B359B14D}" presName="thinLine2b" presStyleLbl="callout" presStyleIdx="2" presStyleCnt="3"/>
      <dgm:spPr/>
    </dgm:pt>
    <dgm:pt modelId="{098D67C1-4334-4965-9DA3-19BEDB6A6909}" type="pres">
      <dgm:prSet presAssocID="{798282AB-58C7-4D39-90FF-D075B359B14D}" presName="vertSpace2b" presStyleCnt="0"/>
      <dgm:spPr/>
    </dgm:pt>
  </dgm:ptLst>
  <dgm:cxnLst>
    <dgm:cxn modelId="{9DBA803D-CBE0-40FE-8660-8A4173B07FE5}" srcId="{E6D3AB63-C2C5-4450-B04E-30ACFBBDC5A4}" destId="{E0416F7C-2AA1-4536-97CF-11BF5D69C091}" srcOrd="1" destOrd="0" parTransId="{6FC76465-A602-41AE-AC61-86916609DE69}" sibTransId="{F2CFE95C-FE71-4052-ACBD-641A6FE3E256}"/>
    <dgm:cxn modelId="{9EBEC9EB-E0FA-4FB5-90C3-059719D23129}" srcId="{E6D3AB63-C2C5-4450-B04E-30ACFBBDC5A4}" destId="{798282AB-58C7-4D39-90FF-D075B359B14D}" srcOrd="2" destOrd="0" parTransId="{B3F51B78-2E3B-4A40-A37D-47DDBA330E4E}" sibTransId="{B0F6A9E7-1F59-4988-BF64-1B23C9E0A70A}"/>
    <dgm:cxn modelId="{9274A6C0-3397-4D5B-AB4E-85BE7F9F50EE}" type="presOf" srcId="{798282AB-58C7-4D39-90FF-D075B359B14D}" destId="{AADBC193-51A0-4B8D-92D7-57F3EB6983D3}" srcOrd="0" destOrd="0" presId="urn:microsoft.com/office/officeart/2008/layout/LinedList"/>
    <dgm:cxn modelId="{17BCD8AD-5F16-4EE8-BD71-7F9063CEBC40}" srcId="{9A05AC19-A1D5-438F-800A-53BE5311BC29}" destId="{E6D3AB63-C2C5-4450-B04E-30ACFBBDC5A4}" srcOrd="0" destOrd="0" parTransId="{03096BED-D86C-45C2-9D14-DD822D0FBA24}" sibTransId="{34FD13CE-26CA-4CE0-949F-AF6F9639DCD7}"/>
    <dgm:cxn modelId="{6BC6A8AC-0570-48AF-A8E0-D4C0803460CF}" type="presOf" srcId="{E0416F7C-2AA1-4536-97CF-11BF5D69C091}" destId="{982AA7AE-8294-4774-BEFE-A65A9D2503AA}" srcOrd="0" destOrd="0" presId="urn:microsoft.com/office/officeart/2008/layout/LinedList"/>
    <dgm:cxn modelId="{CC381910-A29E-4037-9809-99282ADCAA44}" type="presOf" srcId="{E6D3AB63-C2C5-4450-B04E-30ACFBBDC5A4}" destId="{5D5A6858-7961-40CD-83E7-FCFEF04C9EA1}" srcOrd="0" destOrd="0" presId="urn:microsoft.com/office/officeart/2008/layout/LinedList"/>
    <dgm:cxn modelId="{D98D7D0C-F9BE-49D6-8480-CB85CD7D89DD}" type="presOf" srcId="{9A05AC19-A1D5-438F-800A-53BE5311BC29}" destId="{3837D06B-EF0A-4094-94A8-F8595C2537B1}" srcOrd="0" destOrd="0" presId="urn:microsoft.com/office/officeart/2008/layout/LinedList"/>
    <dgm:cxn modelId="{331FC57D-B8CD-489C-8579-938FE2BF22A9}" srcId="{E6D3AB63-C2C5-4450-B04E-30ACFBBDC5A4}" destId="{AF354A80-DBBC-49AD-AE3D-11FFF3A71A6A}" srcOrd="0" destOrd="0" parTransId="{9F9721FB-91F8-41CB-AA6F-E059AD59BB56}" sibTransId="{60A0508C-8468-4BFC-8A8C-C84715499CB6}"/>
    <dgm:cxn modelId="{716D1678-35BF-430F-91BD-3356E5BF5264}" type="presOf" srcId="{AF354A80-DBBC-49AD-AE3D-11FFF3A71A6A}" destId="{2FFEE464-E2EF-47C9-B6C7-3C1B02F46306}" srcOrd="0" destOrd="0" presId="urn:microsoft.com/office/officeart/2008/layout/LinedList"/>
    <dgm:cxn modelId="{341F738F-2136-425D-BA11-E19A9B264806}" type="presParOf" srcId="{3837D06B-EF0A-4094-94A8-F8595C2537B1}" destId="{28BEF5D3-7046-4303-A8D8-A8B7EEDE1A26}" srcOrd="0" destOrd="0" presId="urn:microsoft.com/office/officeart/2008/layout/LinedList"/>
    <dgm:cxn modelId="{2E434DF7-72F5-423A-8888-26B958F14A9E}" type="presParOf" srcId="{3837D06B-EF0A-4094-94A8-F8595C2537B1}" destId="{C00EB583-385F-4D19-85A4-AF20E9F0066C}" srcOrd="1" destOrd="0" presId="urn:microsoft.com/office/officeart/2008/layout/LinedList"/>
    <dgm:cxn modelId="{562E19E1-26E0-46B7-B60A-34ECD17395C8}" type="presParOf" srcId="{C00EB583-385F-4D19-85A4-AF20E9F0066C}" destId="{5D5A6858-7961-40CD-83E7-FCFEF04C9EA1}" srcOrd="0" destOrd="0" presId="urn:microsoft.com/office/officeart/2008/layout/LinedList"/>
    <dgm:cxn modelId="{BBA7D44A-4CD2-4621-B0BC-5273481420C1}" type="presParOf" srcId="{C00EB583-385F-4D19-85A4-AF20E9F0066C}" destId="{AC6DF3ED-5637-451A-BFAB-782E36BD763D}" srcOrd="1" destOrd="0" presId="urn:microsoft.com/office/officeart/2008/layout/LinedList"/>
    <dgm:cxn modelId="{507C5A22-3E36-4FA2-B060-1BF98E08470D}" type="presParOf" srcId="{AC6DF3ED-5637-451A-BFAB-782E36BD763D}" destId="{E34E7E79-746A-4F3E-BD45-FC3F5E60C661}" srcOrd="0" destOrd="0" presId="urn:microsoft.com/office/officeart/2008/layout/LinedList"/>
    <dgm:cxn modelId="{715298C0-FC8B-44CE-B974-B4545FCF8D96}" type="presParOf" srcId="{AC6DF3ED-5637-451A-BFAB-782E36BD763D}" destId="{A3C8450C-95F6-4E3E-B9A7-5C05A26016DE}" srcOrd="1" destOrd="0" presId="urn:microsoft.com/office/officeart/2008/layout/LinedList"/>
    <dgm:cxn modelId="{181D8264-6CDA-494A-943A-D87E42659740}" type="presParOf" srcId="{A3C8450C-95F6-4E3E-B9A7-5C05A26016DE}" destId="{D887F378-6D0D-48EA-B5E9-BFB67B914738}" srcOrd="0" destOrd="0" presId="urn:microsoft.com/office/officeart/2008/layout/LinedList"/>
    <dgm:cxn modelId="{8CA633B5-A38A-4441-89E4-74E2E86A49A0}" type="presParOf" srcId="{A3C8450C-95F6-4E3E-B9A7-5C05A26016DE}" destId="{2FFEE464-E2EF-47C9-B6C7-3C1B02F46306}" srcOrd="1" destOrd="0" presId="urn:microsoft.com/office/officeart/2008/layout/LinedList"/>
    <dgm:cxn modelId="{B48C784E-72C2-4579-B6AC-89CA1BDD9B9F}" type="presParOf" srcId="{A3C8450C-95F6-4E3E-B9A7-5C05A26016DE}" destId="{675901F0-FB91-4D39-9813-C18D05586FD9}" srcOrd="2" destOrd="0" presId="urn:microsoft.com/office/officeart/2008/layout/LinedList"/>
    <dgm:cxn modelId="{59F0126D-47B7-472C-91C5-7B4FA01B7AD2}" type="presParOf" srcId="{AC6DF3ED-5637-451A-BFAB-782E36BD763D}" destId="{FD4E569F-0B57-4774-90FB-F94B1CA1A7AA}" srcOrd="2" destOrd="0" presId="urn:microsoft.com/office/officeart/2008/layout/LinedList"/>
    <dgm:cxn modelId="{A85D423F-78BE-42A1-9125-1D2BBF2CA71E}" type="presParOf" srcId="{AC6DF3ED-5637-451A-BFAB-782E36BD763D}" destId="{73F1E8D5-46CC-41E6-A3FB-03FC11A444CF}" srcOrd="3" destOrd="0" presId="urn:microsoft.com/office/officeart/2008/layout/LinedList"/>
    <dgm:cxn modelId="{3CDF879D-83A8-4B11-93BD-EF87851F6FB5}" type="presParOf" srcId="{AC6DF3ED-5637-451A-BFAB-782E36BD763D}" destId="{A607381B-B82A-439A-A044-4ED2679DF755}" srcOrd="4" destOrd="0" presId="urn:microsoft.com/office/officeart/2008/layout/LinedList"/>
    <dgm:cxn modelId="{0F1DC2FD-BC85-4151-B09D-9E6B1BCDEF90}" type="presParOf" srcId="{A607381B-B82A-439A-A044-4ED2679DF755}" destId="{11E15F07-7BD9-48EA-8C57-596419AA5E0F}" srcOrd="0" destOrd="0" presId="urn:microsoft.com/office/officeart/2008/layout/LinedList"/>
    <dgm:cxn modelId="{8C85CA15-D271-421B-85B3-14274953761B}" type="presParOf" srcId="{A607381B-B82A-439A-A044-4ED2679DF755}" destId="{982AA7AE-8294-4774-BEFE-A65A9D2503AA}" srcOrd="1" destOrd="0" presId="urn:microsoft.com/office/officeart/2008/layout/LinedList"/>
    <dgm:cxn modelId="{61FE8F64-A383-45E7-AB53-BC70CCAE9379}" type="presParOf" srcId="{A607381B-B82A-439A-A044-4ED2679DF755}" destId="{BDC7BE9B-399A-484F-89BB-E13963BE7340}" srcOrd="2" destOrd="0" presId="urn:microsoft.com/office/officeart/2008/layout/LinedList"/>
    <dgm:cxn modelId="{2523E85E-AAD0-4F07-9FF1-A588028827EB}" type="presParOf" srcId="{AC6DF3ED-5637-451A-BFAB-782E36BD763D}" destId="{51E1C0A3-7AB9-4183-A710-952FA3B7D765}" srcOrd="5" destOrd="0" presId="urn:microsoft.com/office/officeart/2008/layout/LinedList"/>
    <dgm:cxn modelId="{DB740504-58AD-4FE6-9FEB-22838A04F2DB}" type="presParOf" srcId="{AC6DF3ED-5637-451A-BFAB-782E36BD763D}" destId="{F5D9128F-757A-4D7F-A1EB-B8006B5A5544}" srcOrd="6" destOrd="0" presId="urn:microsoft.com/office/officeart/2008/layout/LinedList"/>
    <dgm:cxn modelId="{29543189-4ACD-456B-ADE5-21FC638E1C22}" type="presParOf" srcId="{AC6DF3ED-5637-451A-BFAB-782E36BD763D}" destId="{DA635BE5-8AE0-4D94-9A12-031340F61ECD}" srcOrd="7" destOrd="0" presId="urn:microsoft.com/office/officeart/2008/layout/LinedList"/>
    <dgm:cxn modelId="{1542A29A-6AE4-404A-9369-A74E390B8198}" type="presParOf" srcId="{DA635BE5-8AE0-4D94-9A12-031340F61ECD}" destId="{9272D5E0-59BB-43FD-956E-7FAE64411A52}" srcOrd="0" destOrd="0" presId="urn:microsoft.com/office/officeart/2008/layout/LinedList"/>
    <dgm:cxn modelId="{C9BC08A1-7E34-497D-9CFD-C48F6FF846B3}" type="presParOf" srcId="{DA635BE5-8AE0-4D94-9A12-031340F61ECD}" destId="{AADBC193-51A0-4B8D-92D7-57F3EB6983D3}" srcOrd="1" destOrd="0" presId="urn:microsoft.com/office/officeart/2008/layout/LinedList"/>
    <dgm:cxn modelId="{7DF18835-C8F1-4584-B3CC-9E563177941F}" type="presParOf" srcId="{DA635BE5-8AE0-4D94-9A12-031340F61ECD}" destId="{5E21C241-37AE-4969-B961-EB62EF9932CC}" srcOrd="2" destOrd="0" presId="urn:microsoft.com/office/officeart/2008/layout/LinedList"/>
    <dgm:cxn modelId="{9677661F-B2B3-4DEA-AD80-3AD84D20693A}" type="presParOf" srcId="{AC6DF3ED-5637-451A-BFAB-782E36BD763D}" destId="{7E3A5C11-5C5A-450B-99B1-0C6EC01B2B88}" srcOrd="8" destOrd="0" presId="urn:microsoft.com/office/officeart/2008/layout/LinedList"/>
    <dgm:cxn modelId="{E0AFDA55-5F74-4E8A-BA99-6B564301C54A}" type="presParOf" srcId="{AC6DF3ED-5637-451A-BFAB-782E36BD763D}" destId="{098D67C1-4334-4965-9DA3-19BEDB6A690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CB2AD-7822-4B14-8853-0849199388FA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5C458B1-086D-4015-A096-A6B0A5AE9E2E}">
      <dgm:prSet/>
      <dgm:spPr/>
      <dgm:t>
        <a:bodyPr/>
        <a:lstStyle/>
        <a:p>
          <a:pPr algn="ctr" rtl="0"/>
          <a:r>
            <a:rPr lang="ru-RU" dirty="0" smtClean="0"/>
            <a:t>«Люди в возрасте от 35 до 50 лет, сидящие в одиночестве дома, чаще пользуются одноразовыми услугами».</a:t>
          </a:r>
          <a:endParaRPr lang="ru-RU" dirty="0"/>
        </a:p>
      </dgm:t>
    </dgm:pt>
    <dgm:pt modelId="{581D6B4B-69EC-4019-B6B6-ECECDAC2FD40}" type="parTrans" cxnId="{429D6852-3F11-4407-8F66-3104249B90FF}">
      <dgm:prSet/>
      <dgm:spPr/>
      <dgm:t>
        <a:bodyPr/>
        <a:lstStyle/>
        <a:p>
          <a:endParaRPr lang="ru-RU"/>
        </a:p>
      </dgm:t>
    </dgm:pt>
    <dgm:pt modelId="{22452D3F-8273-4CBC-80FB-0F785F64C6C4}" type="sibTrans" cxnId="{429D6852-3F11-4407-8F66-3104249B90FF}">
      <dgm:prSet/>
      <dgm:spPr/>
      <dgm:t>
        <a:bodyPr/>
        <a:lstStyle/>
        <a:p>
          <a:endParaRPr lang="ru-RU"/>
        </a:p>
      </dgm:t>
    </dgm:pt>
    <dgm:pt modelId="{630D54D8-61C1-4389-B9E7-0D5F60B1877F}">
      <dgm:prSet/>
      <dgm:spPr/>
      <dgm:t>
        <a:bodyPr/>
        <a:lstStyle/>
        <a:p>
          <a:pPr algn="ctr" rtl="0"/>
          <a:r>
            <a:rPr lang="ru-RU" dirty="0" smtClean="0"/>
            <a:t>«Молодые люди до 25 лет, которые стесняются знакомиться».</a:t>
          </a:r>
          <a:endParaRPr lang="ru-RU" dirty="0"/>
        </a:p>
      </dgm:t>
    </dgm:pt>
    <dgm:pt modelId="{D17E5436-2490-4649-A03D-52565C07D78F}" type="parTrans" cxnId="{FE5EAFE4-EB80-492B-969A-C5877EAD1F55}">
      <dgm:prSet/>
      <dgm:spPr/>
      <dgm:t>
        <a:bodyPr/>
        <a:lstStyle/>
        <a:p>
          <a:endParaRPr lang="ru-RU"/>
        </a:p>
      </dgm:t>
    </dgm:pt>
    <dgm:pt modelId="{463DF2D2-522E-4B27-8888-437D0DB44A31}" type="sibTrans" cxnId="{FE5EAFE4-EB80-492B-969A-C5877EAD1F55}">
      <dgm:prSet/>
      <dgm:spPr/>
      <dgm:t>
        <a:bodyPr/>
        <a:lstStyle/>
        <a:p>
          <a:endParaRPr lang="ru-RU"/>
        </a:p>
      </dgm:t>
    </dgm:pt>
    <dgm:pt modelId="{79ED66EB-EB7F-46FE-AFF3-C2957F0D35AC}">
      <dgm:prSet/>
      <dgm:spPr/>
      <dgm:t>
        <a:bodyPr/>
        <a:lstStyle/>
        <a:p>
          <a:pPr algn="ctr" rtl="0"/>
          <a:r>
            <a:rPr lang="ru-RU" dirty="0" smtClean="0"/>
            <a:t>Некоторые люди постоянно терпят неудачи при знакомстве</a:t>
          </a:r>
          <a:endParaRPr lang="ru-RU" dirty="0"/>
        </a:p>
      </dgm:t>
    </dgm:pt>
    <dgm:pt modelId="{1D32D468-0906-4C25-AADD-CD8344475DAC}" type="parTrans" cxnId="{ED05F55E-F559-4558-A42E-7B6A024411C7}">
      <dgm:prSet/>
      <dgm:spPr/>
      <dgm:t>
        <a:bodyPr/>
        <a:lstStyle/>
        <a:p>
          <a:endParaRPr lang="ru-RU"/>
        </a:p>
      </dgm:t>
    </dgm:pt>
    <dgm:pt modelId="{5C14F191-A457-49FE-9741-A4CBB6F89560}" type="sibTrans" cxnId="{ED05F55E-F559-4558-A42E-7B6A024411C7}">
      <dgm:prSet/>
      <dgm:spPr/>
      <dgm:t>
        <a:bodyPr/>
        <a:lstStyle/>
        <a:p>
          <a:endParaRPr lang="ru-RU"/>
        </a:p>
      </dgm:t>
    </dgm:pt>
    <dgm:pt modelId="{7FE086D9-74BE-4D69-AB79-AD17C6E0ACF3}" type="pres">
      <dgm:prSet presAssocID="{7DBCB2AD-7822-4B14-8853-0849199388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310D0-4C30-49AF-BF12-B07A7D8944D9}" type="pres">
      <dgm:prSet presAssocID="{95C458B1-086D-4015-A096-A6B0A5AE9E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228F3-8D56-44CD-A5A2-2E3B2903280D}" type="pres">
      <dgm:prSet presAssocID="{22452D3F-8273-4CBC-80FB-0F785F64C6C4}" presName="spacer" presStyleCnt="0"/>
      <dgm:spPr/>
      <dgm:t>
        <a:bodyPr/>
        <a:lstStyle/>
        <a:p>
          <a:endParaRPr lang="ru-RU"/>
        </a:p>
      </dgm:t>
    </dgm:pt>
    <dgm:pt modelId="{CF16F7E7-EDF6-4BFB-879D-DF8EFDE59F8A}" type="pres">
      <dgm:prSet presAssocID="{630D54D8-61C1-4389-B9E7-0D5F60B187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4E527-F338-4CE0-812E-6385B3E69760}" type="pres">
      <dgm:prSet presAssocID="{463DF2D2-522E-4B27-8888-437D0DB44A31}" presName="spacer" presStyleCnt="0"/>
      <dgm:spPr/>
      <dgm:t>
        <a:bodyPr/>
        <a:lstStyle/>
        <a:p>
          <a:endParaRPr lang="ru-RU"/>
        </a:p>
      </dgm:t>
    </dgm:pt>
    <dgm:pt modelId="{3F1E9910-1FAA-482D-A129-C02AC2746BC6}" type="pres">
      <dgm:prSet presAssocID="{79ED66EB-EB7F-46FE-AFF3-C2957F0D35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FE20E-8CF2-4555-873D-2F3DF3DA9073}" type="presOf" srcId="{630D54D8-61C1-4389-B9E7-0D5F60B1877F}" destId="{CF16F7E7-EDF6-4BFB-879D-DF8EFDE59F8A}" srcOrd="0" destOrd="0" presId="urn:microsoft.com/office/officeart/2005/8/layout/vList2"/>
    <dgm:cxn modelId="{9379A6AD-7217-4D63-A344-103AC33D01AD}" type="presOf" srcId="{79ED66EB-EB7F-46FE-AFF3-C2957F0D35AC}" destId="{3F1E9910-1FAA-482D-A129-C02AC2746BC6}" srcOrd="0" destOrd="0" presId="urn:microsoft.com/office/officeart/2005/8/layout/vList2"/>
    <dgm:cxn modelId="{9AA5351F-23F9-4E8B-8931-DE6BD0B2E87D}" type="presOf" srcId="{7DBCB2AD-7822-4B14-8853-0849199388FA}" destId="{7FE086D9-74BE-4D69-AB79-AD17C6E0ACF3}" srcOrd="0" destOrd="0" presId="urn:microsoft.com/office/officeart/2005/8/layout/vList2"/>
    <dgm:cxn modelId="{429D6852-3F11-4407-8F66-3104249B90FF}" srcId="{7DBCB2AD-7822-4B14-8853-0849199388FA}" destId="{95C458B1-086D-4015-A096-A6B0A5AE9E2E}" srcOrd="0" destOrd="0" parTransId="{581D6B4B-69EC-4019-B6B6-ECECDAC2FD40}" sibTransId="{22452D3F-8273-4CBC-80FB-0F785F64C6C4}"/>
    <dgm:cxn modelId="{ED05F55E-F559-4558-A42E-7B6A024411C7}" srcId="{7DBCB2AD-7822-4B14-8853-0849199388FA}" destId="{79ED66EB-EB7F-46FE-AFF3-C2957F0D35AC}" srcOrd="2" destOrd="0" parTransId="{1D32D468-0906-4C25-AADD-CD8344475DAC}" sibTransId="{5C14F191-A457-49FE-9741-A4CBB6F89560}"/>
    <dgm:cxn modelId="{FE5EAFE4-EB80-492B-969A-C5877EAD1F55}" srcId="{7DBCB2AD-7822-4B14-8853-0849199388FA}" destId="{630D54D8-61C1-4389-B9E7-0D5F60B1877F}" srcOrd="1" destOrd="0" parTransId="{D17E5436-2490-4649-A03D-52565C07D78F}" sibTransId="{463DF2D2-522E-4B27-8888-437D0DB44A31}"/>
    <dgm:cxn modelId="{7C317188-2621-422C-8B32-4174F4D0FAC6}" type="presOf" srcId="{95C458B1-086D-4015-A096-A6B0A5AE9E2E}" destId="{3F4310D0-4C30-49AF-BF12-B07A7D8944D9}" srcOrd="0" destOrd="0" presId="urn:microsoft.com/office/officeart/2005/8/layout/vList2"/>
    <dgm:cxn modelId="{4E331D5E-8642-4CDE-9870-D407C8374E51}" type="presParOf" srcId="{7FE086D9-74BE-4D69-AB79-AD17C6E0ACF3}" destId="{3F4310D0-4C30-49AF-BF12-B07A7D8944D9}" srcOrd="0" destOrd="0" presId="urn:microsoft.com/office/officeart/2005/8/layout/vList2"/>
    <dgm:cxn modelId="{AFC29D40-E413-4487-A767-7EADCFACF462}" type="presParOf" srcId="{7FE086D9-74BE-4D69-AB79-AD17C6E0ACF3}" destId="{016228F3-8D56-44CD-A5A2-2E3B2903280D}" srcOrd="1" destOrd="0" presId="urn:microsoft.com/office/officeart/2005/8/layout/vList2"/>
    <dgm:cxn modelId="{9DCA21FA-3B59-484B-A89F-D6FE8A543379}" type="presParOf" srcId="{7FE086D9-74BE-4D69-AB79-AD17C6E0ACF3}" destId="{CF16F7E7-EDF6-4BFB-879D-DF8EFDE59F8A}" srcOrd="2" destOrd="0" presId="urn:microsoft.com/office/officeart/2005/8/layout/vList2"/>
    <dgm:cxn modelId="{2BA3633A-20FD-4664-B0F8-B120368F72A2}" type="presParOf" srcId="{7FE086D9-74BE-4D69-AB79-AD17C6E0ACF3}" destId="{48F4E527-F338-4CE0-812E-6385B3E69760}" srcOrd="3" destOrd="0" presId="urn:microsoft.com/office/officeart/2005/8/layout/vList2"/>
    <dgm:cxn modelId="{30C5EF7F-B79C-459A-965D-8B8E1BB97EB6}" type="presParOf" srcId="{7FE086D9-74BE-4D69-AB79-AD17C6E0ACF3}" destId="{3F1E9910-1FAA-482D-A129-C02AC2746B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0D527-0488-4577-9CF2-5A32F498D54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60A2A35-3310-4BED-811E-203E084342C3}">
      <dgm:prSet/>
      <dgm:spPr/>
      <dgm:t>
        <a:bodyPr/>
        <a:lstStyle/>
        <a:p>
          <a:pPr rtl="0"/>
          <a:r>
            <a:rPr lang="ru-RU" dirty="0" err="1" smtClean="0"/>
            <a:t>Customer</a:t>
          </a:r>
          <a:r>
            <a:rPr lang="ru-RU" dirty="0" smtClean="0"/>
            <a:t> </a:t>
          </a:r>
          <a:r>
            <a:rPr lang="ru-RU" dirty="0" err="1" smtClean="0"/>
            <a:t>development</a:t>
          </a:r>
          <a:r>
            <a:rPr lang="ru-RU" dirty="0" smtClean="0"/>
            <a:t>: нашли клиентские сегменты с проблемой, которую мы можем решить.</a:t>
          </a:r>
          <a:endParaRPr lang="ru-RU" dirty="0"/>
        </a:p>
      </dgm:t>
    </dgm:pt>
    <dgm:pt modelId="{CEDB8D04-3CDC-4CE6-85B3-BBD1B60BA887}" type="parTrans" cxnId="{62557451-0D12-4777-A384-861C985BC360}">
      <dgm:prSet/>
      <dgm:spPr/>
      <dgm:t>
        <a:bodyPr/>
        <a:lstStyle/>
        <a:p>
          <a:endParaRPr lang="ru-RU"/>
        </a:p>
      </dgm:t>
    </dgm:pt>
    <dgm:pt modelId="{38A68EE7-9D1C-42EF-979A-0E64AFECA44D}" type="sibTrans" cxnId="{62557451-0D12-4777-A384-861C985BC360}">
      <dgm:prSet/>
      <dgm:spPr/>
      <dgm:t>
        <a:bodyPr/>
        <a:lstStyle/>
        <a:p>
          <a:endParaRPr lang="ru-RU"/>
        </a:p>
      </dgm:t>
    </dgm:pt>
    <dgm:pt modelId="{F9C11CAC-5598-456C-AAB2-6744D1D42A6A}">
      <dgm:prSet/>
      <dgm:spPr/>
      <dgm:t>
        <a:bodyPr/>
        <a:lstStyle/>
        <a:p>
          <a:pPr rtl="0"/>
          <a:r>
            <a:rPr lang="ru-RU" smtClean="0"/>
            <a:t>Клиентскими сегментами являются:</a:t>
          </a:r>
          <a:endParaRPr lang="ru-RU"/>
        </a:p>
      </dgm:t>
    </dgm:pt>
    <dgm:pt modelId="{07F4BFA9-1C1C-4B81-8E8E-F643DC7107E6}" type="parTrans" cxnId="{5DEF9128-1C7D-4D4F-86BE-6F292143DEB3}">
      <dgm:prSet/>
      <dgm:spPr/>
      <dgm:t>
        <a:bodyPr/>
        <a:lstStyle/>
        <a:p>
          <a:endParaRPr lang="ru-RU"/>
        </a:p>
      </dgm:t>
    </dgm:pt>
    <dgm:pt modelId="{9A27801E-477C-4E29-982B-A7C4D296027A}" type="sibTrans" cxnId="{5DEF9128-1C7D-4D4F-86BE-6F292143DEB3}">
      <dgm:prSet/>
      <dgm:spPr/>
      <dgm:t>
        <a:bodyPr/>
        <a:lstStyle/>
        <a:p>
          <a:endParaRPr lang="ru-RU"/>
        </a:p>
      </dgm:t>
    </dgm:pt>
    <dgm:pt modelId="{5025CE4A-AD93-48E4-A550-86978CD1F225}">
      <dgm:prSet/>
      <dgm:spPr/>
      <dgm:t>
        <a:bodyPr/>
        <a:lstStyle/>
        <a:p>
          <a:pPr rtl="0"/>
          <a:r>
            <a:rPr lang="ru-RU" dirty="0" smtClean="0"/>
            <a:t>Люди в возрасте от 35 до 50 лет, сидящие в одиночестве дома, чаще пользуются одноразовыми услугами.</a:t>
          </a:r>
          <a:endParaRPr lang="ru-RU" dirty="0"/>
        </a:p>
      </dgm:t>
    </dgm:pt>
    <dgm:pt modelId="{55C7F6D7-B140-4E3D-98A1-1533B69A5352}" type="parTrans" cxnId="{2BEDD176-691F-4A10-8E10-09287E6AAA43}">
      <dgm:prSet/>
      <dgm:spPr/>
      <dgm:t>
        <a:bodyPr/>
        <a:lstStyle/>
        <a:p>
          <a:endParaRPr lang="ru-RU"/>
        </a:p>
      </dgm:t>
    </dgm:pt>
    <dgm:pt modelId="{925AE151-A2B1-4EDB-AC94-23D1EB5ACA1D}" type="sibTrans" cxnId="{2BEDD176-691F-4A10-8E10-09287E6AAA43}">
      <dgm:prSet/>
      <dgm:spPr/>
      <dgm:t>
        <a:bodyPr/>
        <a:lstStyle/>
        <a:p>
          <a:endParaRPr lang="ru-RU"/>
        </a:p>
      </dgm:t>
    </dgm:pt>
    <dgm:pt modelId="{EA10F797-3E70-40E8-9B01-F58EBE93C869}">
      <dgm:prSet/>
      <dgm:spPr/>
      <dgm:t>
        <a:bodyPr/>
        <a:lstStyle/>
        <a:p>
          <a:pPr rtl="0"/>
          <a:r>
            <a:rPr lang="ru-RU" dirty="0" smtClean="0"/>
            <a:t>Большинство потенциальных клиентов одобрили сервис и хотели бы активно пользоваться нашими услугами, внося скромную плату</a:t>
          </a:r>
          <a:endParaRPr lang="ru-RU" dirty="0"/>
        </a:p>
      </dgm:t>
    </dgm:pt>
    <dgm:pt modelId="{7E77DC96-291D-4392-821D-6F980A0A0093}" type="parTrans" cxnId="{07666633-A3D3-40D8-B0E1-F15F7B6D7580}">
      <dgm:prSet/>
      <dgm:spPr/>
      <dgm:t>
        <a:bodyPr/>
        <a:lstStyle/>
        <a:p>
          <a:endParaRPr lang="ru-RU"/>
        </a:p>
      </dgm:t>
    </dgm:pt>
    <dgm:pt modelId="{2583F37A-FCA5-441F-BE93-FE3B86FEB6FD}" type="sibTrans" cxnId="{07666633-A3D3-40D8-B0E1-F15F7B6D7580}">
      <dgm:prSet/>
      <dgm:spPr/>
      <dgm:t>
        <a:bodyPr/>
        <a:lstStyle/>
        <a:p>
          <a:endParaRPr lang="ru-RU"/>
        </a:p>
      </dgm:t>
    </dgm:pt>
    <dgm:pt modelId="{A9DE8CAC-90A4-49DF-A10B-A18460A339F0}">
      <dgm:prSet/>
      <dgm:spPr/>
      <dgm:t>
        <a:bodyPr/>
        <a:lstStyle/>
        <a:p>
          <a:pPr rtl="0"/>
          <a:r>
            <a:rPr lang="ru-RU" dirty="0" smtClean="0"/>
            <a:t>Молодые люди до 25 лет, которые стесняются знакомиться.</a:t>
          </a:r>
          <a:endParaRPr lang="ru-RU" dirty="0"/>
        </a:p>
      </dgm:t>
    </dgm:pt>
    <dgm:pt modelId="{30B2786E-8057-4FD2-ABF8-16542F4B2A59}" type="parTrans" cxnId="{9EB2B639-EFA2-4825-A9AE-F5E0991D0DFD}">
      <dgm:prSet/>
      <dgm:spPr/>
      <dgm:t>
        <a:bodyPr/>
        <a:lstStyle/>
        <a:p>
          <a:endParaRPr lang="ru-RU"/>
        </a:p>
      </dgm:t>
    </dgm:pt>
    <dgm:pt modelId="{C1C1F4EC-EF36-4392-B5C9-BC03B47E4A30}" type="sibTrans" cxnId="{9EB2B639-EFA2-4825-A9AE-F5E0991D0DFD}">
      <dgm:prSet/>
      <dgm:spPr/>
      <dgm:t>
        <a:bodyPr/>
        <a:lstStyle/>
        <a:p>
          <a:endParaRPr lang="ru-RU"/>
        </a:p>
      </dgm:t>
    </dgm:pt>
    <dgm:pt modelId="{B7F54809-6D4D-4C96-B489-0E804E6FFC9E}">
      <dgm:prSet/>
      <dgm:spPr/>
      <dgm:t>
        <a:bodyPr/>
        <a:lstStyle/>
        <a:p>
          <a:pPr rtl="0"/>
          <a:r>
            <a:rPr lang="ru-RU" dirty="0" smtClean="0"/>
            <a:t>Некоторые люди постоянно терпящие неудачи при знакомстве</a:t>
          </a:r>
          <a:endParaRPr lang="ru-RU" dirty="0"/>
        </a:p>
      </dgm:t>
    </dgm:pt>
    <dgm:pt modelId="{D3064A51-9FEF-4618-B229-20DEC083C968}" type="parTrans" cxnId="{92394822-D12A-400A-AA23-C87EEF61D718}">
      <dgm:prSet/>
      <dgm:spPr/>
      <dgm:t>
        <a:bodyPr/>
        <a:lstStyle/>
        <a:p>
          <a:endParaRPr lang="ru-RU"/>
        </a:p>
      </dgm:t>
    </dgm:pt>
    <dgm:pt modelId="{D7FC2BB4-9027-47FF-A513-A3A0DFD57490}" type="sibTrans" cxnId="{92394822-D12A-400A-AA23-C87EEF61D718}">
      <dgm:prSet/>
      <dgm:spPr/>
      <dgm:t>
        <a:bodyPr/>
        <a:lstStyle/>
        <a:p>
          <a:endParaRPr lang="ru-RU"/>
        </a:p>
      </dgm:t>
    </dgm:pt>
    <dgm:pt modelId="{77CEADE3-2A82-45C6-949F-83682CD61C09}" type="pres">
      <dgm:prSet presAssocID="{5B00D527-0488-4577-9CF2-5A32F498D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289E4-0F65-4E31-BFA2-F0D82C270C32}" type="pres">
      <dgm:prSet presAssocID="{A60A2A35-3310-4BED-811E-203E084342C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E97B-E8A5-442B-92F5-A9957588B474}" type="pres">
      <dgm:prSet presAssocID="{38A68EE7-9D1C-42EF-979A-0E64AFECA44D}" presName="spacer" presStyleCnt="0"/>
      <dgm:spPr/>
    </dgm:pt>
    <dgm:pt modelId="{E8C8EA50-BA43-4B79-BC2F-64142D8C7128}" type="pres">
      <dgm:prSet presAssocID="{F9C11CAC-5598-456C-AAB2-6744D1D42A6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00385-70E1-4D47-B856-92F5EA2435CE}" type="pres">
      <dgm:prSet presAssocID="{9A27801E-477C-4E29-982B-A7C4D296027A}" presName="spacer" presStyleCnt="0"/>
      <dgm:spPr/>
    </dgm:pt>
    <dgm:pt modelId="{E7621128-3006-4F00-B2DB-A186E06D6840}" type="pres">
      <dgm:prSet presAssocID="{5025CE4A-AD93-48E4-A550-86978CD1F22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7B7E8-FFC2-4583-8009-93086943E171}" type="pres">
      <dgm:prSet presAssocID="{925AE151-A2B1-4EDB-AC94-23D1EB5ACA1D}" presName="spacer" presStyleCnt="0"/>
      <dgm:spPr/>
    </dgm:pt>
    <dgm:pt modelId="{83E100B6-3163-4EFF-8373-190A30E63AB3}" type="pres">
      <dgm:prSet presAssocID="{A9DE8CAC-90A4-49DF-A10B-A18460A339F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E50DF-4109-4656-9B64-590C04A3AE97}" type="pres">
      <dgm:prSet presAssocID="{C1C1F4EC-EF36-4392-B5C9-BC03B47E4A30}" presName="spacer" presStyleCnt="0"/>
      <dgm:spPr/>
    </dgm:pt>
    <dgm:pt modelId="{52294F4E-5F8C-472E-8F28-DD463F0B2B42}" type="pres">
      <dgm:prSet presAssocID="{B7F54809-6D4D-4C96-B489-0E804E6FFC9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A547-1681-486C-A38C-C6C0076FE3D0}" type="pres">
      <dgm:prSet presAssocID="{D7FC2BB4-9027-47FF-A513-A3A0DFD57490}" presName="spacer" presStyleCnt="0"/>
      <dgm:spPr/>
    </dgm:pt>
    <dgm:pt modelId="{9BD09F11-7A3C-482E-ADC0-F7E9CBABAE02}" type="pres">
      <dgm:prSet presAssocID="{EA10F797-3E70-40E8-9B01-F58EBE93C86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2A9A2-A297-460D-A5B4-5B2C3824FC08}" type="presOf" srcId="{5025CE4A-AD93-48E4-A550-86978CD1F225}" destId="{E7621128-3006-4F00-B2DB-A186E06D6840}" srcOrd="0" destOrd="0" presId="urn:microsoft.com/office/officeart/2005/8/layout/vList2"/>
    <dgm:cxn modelId="{5DEF9128-1C7D-4D4F-86BE-6F292143DEB3}" srcId="{5B00D527-0488-4577-9CF2-5A32F498D54B}" destId="{F9C11CAC-5598-456C-AAB2-6744D1D42A6A}" srcOrd="1" destOrd="0" parTransId="{07F4BFA9-1C1C-4B81-8E8E-F643DC7107E6}" sibTransId="{9A27801E-477C-4E29-982B-A7C4D296027A}"/>
    <dgm:cxn modelId="{07666633-A3D3-40D8-B0E1-F15F7B6D7580}" srcId="{5B00D527-0488-4577-9CF2-5A32F498D54B}" destId="{EA10F797-3E70-40E8-9B01-F58EBE93C869}" srcOrd="5" destOrd="0" parTransId="{7E77DC96-291D-4392-821D-6F980A0A0093}" sibTransId="{2583F37A-FCA5-441F-BE93-FE3B86FEB6FD}"/>
    <dgm:cxn modelId="{1040B3D2-874B-40DB-A30C-F8C9AFB71148}" type="presOf" srcId="{A60A2A35-3310-4BED-811E-203E084342C3}" destId="{603289E4-0F65-4E31-BFA2-F0D82C270C32}" srcOrd="0" destOrd="0" presId="urn:microsoft.com/office/officeart/2005/8/layout/vList2"/>
    <dgm:cxn modelId="{92394822-D12A-400A-AA23-C87EEF61D718}" srcId="{5B00D527-0488-4577-9CF2-5A32F498D54B}" destId="{B7F54809-6D4D-4C96-B489-0E804E6FFC9E}" srcOrd="4" destOrd="0" parTransId="{D3064A51-9FEF-4618-B229-20DEC083C968}" sibTransId="{D7FC2BB4-9027-47FF-A513-A3A0DFD57490}"/>
    <dgm:cxn modelId="{E690FA7B-945B-4E4B-9E17-1A87EA59937B}" type="presOf" srcId="{B7F54809-6D4D-4C96-B489-0E804E6FFC9E}" destId="{52294F4E-5F8C-472E-8F28-DD463F0B2B42}" srcOrd="0" destOrd="0" presId="urn:microsoft.com/office/officeart/2005/8/layout/vList2"/>
    <dgm:cxn modelId="{2BEDD176-691F-4A10-8E10-09287E6AAA43}" srcId="{5B00D527-0488-4577-9CF2-5A32F498D54B}" destId="{5025CE4A-AD93-48E4-A550-86978CD1F225}" srcOrd="2" destOrd="0" parTransId="{55C7F6D7-B140-4E3D-98A1-1533B69A5352}" sibTransId="{925AE151-A2B1-4EDB-AC94-23D1EB5ACA1D}"/>
    <dgm:cxn modelId="{79A77FAF-EEF8-4DAF-A3EE-AAAFB097B63A}" type="presOf" srcId="{A9DE8CAC-90A4-49DF-A10B-A18460A339F0}" destId="{83E100B6-3163-4EFF-8373-190A30E63AB3}" srcOrd="0" destOrd="0" presId="urn:microsoft.com/office/officeart/2005/8/layout/vList2"/>
    <dgm:cxn modelId="{FC695708-35DF-40DE-9C60-47CC0C60D9E0}" type="presOf" srcId="{EA10F797-3E70-40E8-9B01-F58EBE93C869}" destId="{9BD09F11-7A3C-482E-ADC0-F7E9CBABAE02}" srcOrd="0" destOrd="0" presId="urn:microsoft.com/office/officeart/2005/8/layout/vList2"/>
    <dgm:cxn modelId="{36658139-2000-43E3-B3B3-D5D4895720D5}" type="presOf" srcId="{5B00D527-0488-4577-9CF2-5A32F498D54B}" destId="{77CEADE3-2A82-45C6-949F-83682CD61C09}" srcOrd="0" destOrd="0" presId="urn:microsoft.com/office/officeart/2005/8/layout/vList2"/>
    <dgm:cxn modelId="{62557451-0D12-4777-A384-861C985BC360}" srcId="{5B00D527-0488-4577-9CF2-5A32F498D54B}" destId="{A60A2A35-3310-4BED-811E-203E084342C3}" srcOrd="0" destOrd="0" parTransId="{CEDB8D04-3CDC-4CE6-85B3-BBD1B60BA887}" sibTransId="{38A68EE7-9D1C-42EF-979A-0E64AFECA44D}"/>
    <dgm:cxn modelId="{BC1BB755-9E3D-4F30-A28F-6C4CE884F594}" type="presOf" srcId="{F9C11CAC-5598-456C-AAB2-6744D1D42A6A}" destId="{E8C8EA50-BA43-4B79-BC2F-64142D8C7128}" srcOrd="0" destOrd="0" presId="urn:microsoft.com/office/officeart/2005/8/layout/vList2"/>
    <dgm:cxn modelId="{9EB2B639-EFA2-4825-A9AE-F5E0991D0DFD}" srcId="{5B00D527-0488-4577-9CF2-5A32F498D54B}" destId="{A9DE8CAC-90A4-49DF-A10B-A18460A339F0}" srcOrd="3" destOrd="0" parTransId="{30B2786E-8057-4FD2-ABF8-16542F4B2A59}" sibTransId="{C1C1F4EC-EF36-4392-B5C9-BC03B47E4A30}"/>
    <dgm:cxn modelId="{2259A8CC-F567-4C14-BE20-2A766A561757}" type="presParOf" srcId="{77CEADE3-2A82-45C6-949F-83682CD61C09}" destId="{603289E4-0F65-4E31-BFA2-F0D82C270C32}" srcOrd="0" destOrd="0" presId="urn:microsoft.com/office/officeart/2005/8/layout/vList2"/>
    <dgm:cxn modelId="{2835C7E8-F5FB-4129-B75F-6828C93FC33C}" type="presParOf" srcId="{77CEADE3-2A82-45C6-949F-83682CD61C09}" destId="{199EE97B-E8A5-442B-92F5-A9957588B474}" srcOrd="1" destOrd="0" presId="urn:microsoft.com/office/officeart/2005/8/layout/vList2"/>
    <dgm:cxn modelId="{8732C80F-C3E9-44E3-BE10-F1A72BD0AA4C}" type="presParOf" srcId="{77CEADE3-2A82-45C6-949F-83682CD61C09}" destId="{E8C8EA50-BA43-4B79-BC2F-64142D8C7128}" srcOrd="2" destOrd="0" presId="urn:microsoft.com/office/officeart/2005/8/layout/vList2"/>
    <dgm:cxn modelId="{C71749AB-50D6-40D7-B8A0-123D0D2A2404}" type="presParOf" srcId="{77CEADE3-2A82-45C6-949F-83682CD61C09}" destId="{6A600385-70E1-4D47-B856-92F5EA2435CE}" srcOrd="3" destOrd="0" presId="urn:microsoft.com/office/officeart/2005/8/layout/vList2"/>
    <dgm:cxn modelId="{DF7D9973-1358-4271-A962-A7E93F747B37}" type="presParOf" srcId="{77CEADE3-2A82-45C6-949F-83682CD61C09}" destId="{E7621128-3006-4F00-B2DB-A186E06D6840}" srcOrd="4" destOrd="0" presId="urn:microsoft.com/office/officeart/2005/8/layout/vList2"/>
    <dgm:cxn modelId="{70722B9D-B6B5-4020-BAB1-AA92BA3B98E8}" type="presParOf" srcId="{77CEADE3-2A82-45C6-949F-83682CD61C09}" destId="{8197B7E8-FFC2-4583-8009-93086943E171}" srcOrd="5" destOrd="0" presId="urn:microsoft.com/office/officeart/2005/8/layout/vList2"/>
    <dgm:cxn modelId="{E871FE1F-4A53-4913-B5DD-42C4FC10BCD9}" type="presParOf" srcId="{77CEADE3-2A82-45C6-949F-83682CD61C09}" destId="{83E100B6-3163-4EFF-8373-190A30E63AB3}" srcOrd="6" destOrd="0" presId="urn:microsoft.com/office/officeart/2005/8/layout/vList2"/>
    <dgm:cxn modelId="{C888119D-14DB-442E-BBE6-50F62676DFD3}" type="presParOf" srcId="{77CEADE3-2A82-45C6-949F-83682CD61C09}" destId="{582E50DF-4109-4656-9B64-590C04A3AE97}" srcOrd="7" destOrd="0" presId="urn:microsoft.com/office/officeart/2005/8/layout/vList2"/>
    <dgm:cxn modelId="{3901FFAB-817C-478B-9005-DAB3B0844E30}" type="presParOf" srcId="{77CEADE3-2A82-45C6-949F-83682CD61C09}" destId="{52294F4E-5F8C-472E-8F28-DD463F0B2B42}" srcOrd="8" destOrd="0" presId="urn:microsoft.com/office/officeart/2005/8/layout/vList2"/>
    <dgm:cxn modelId="{93AC4940-5622-458A-BE3A-9669E89EC337}" type="presParOf" srcId="{77CEADE3-2A82-45C6-949F-83682CD61C09}" destId="{2F7EA547-1681-486C-A38C-C6C0076FE3D0}" srcOrd="9" destOrd="0" presId="urn:microsoft.com/office/officeart/2005/8/layout/vList2"/>
    <dgm:cxn modelId="{29874046-B5CD-4131-A62F-BFBB9BE6580E}" type="presParOf" srcId="{77CEADE3-2A82-45C6-949F-83682CD61C09}" destId="{9BD09F11-7A3C-482E-ADC0-F7E9CBABAE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03AC3C-4ED8-4FB6-89EB-3B43E6DDD76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00B6178-D6DC-4F77-8745-4B64001C81CA}">
      <dgm:prSet/>
      <dgm:spPr/>
      <dgm:t>
        <a:bodyPr/>
        <a:lstStyle/>
        <a:p>
          <a:pPr rtl="0"/>
          <a:r>
            <a:rPr lang="ru-RU" dirty="0" smtClean="0"/>
            <a:t>Тестирование каналов: нашли каналы, </a:t>
          </a:r>
          <a:r>
            <a:rPr lang="en-US" dirty="0" smtClean="0"/>
            <a:t/>
          </a:r>
          <a:br>
            <a:rPr lang="en-US" dirty="0" smtClean="0"/>
          </a:br>
          <a:r>
            <a:rPr lang="ru-RU" dirty="0" smtClean="0"/>
            <a:t>в которых есть достаточное количество клиентов.</a:t>
          </a:r>
          <a:endParaRPr lang="ru-RU" dirty="0"/>
        </a:p>
      </dgm:t>
    </dgm:pt>
    <dgm:pt modelId="{8CE5E3CD-985A-4810-A876-F5D625AA5EAE}" type="parTrans" cxnId="{8D6AE681-6E2A-435C-8077-0F9FA15BC3FD}">
      <dgm:prSet/>
      <dgm:spPr/>
      <dgm:t>
        <a:bodyPr/>
        <a:lstStyle/>
        <a:p>
          <a:endParaRPr lang="ru-RU"/>
        </a:p>
      </dgm:t>
    </dgm:pt>
    <dgm:pt modelId="{CE2F2DA2-DFF5-478D-A6EA-D3E0FA7F1CCD}" type="sibTrans" cxnId="{8D6AE681-6E2A-435C-8077-0F9FA15BC3FD}">
      <dgm:prSet/>
      <dgm:spPr/>
      <dgm:t>
        <a:bodyPr/>
        <a:lstStyle/>
        <a:p>
          <a:endParaRPr lang="ru-RU"/>
        </a:p>
      </dgm:t>
    </dgm:pt>
    <dgm:pt modelId="{539566D8-B054-4B75-987B-268EE3448785}">
      <dgm:prSet/>
      <dgm:spPr/>
      <dgm:t>
        <a:bodyPr/>
        <a:lstStyle/>
        <a:p>
          <a:pPr rtl="0"/>
          <a:r>
            <a:rPr lang="ru-RU" smtClean="0"/>
            <a:t>Основные каналы:</a:t>
          </a:r>
          <a:endParaRPr lang="ru-RU"/>
        </a:p>
      </dgm:t>
    </dgm:pt>
    <dgm:pt modelId="{C613AA3A-6E62-4777-99AD-060F455FEA64}" type="parTrans" cxnId="{8F8DF0CF-6959-44F9-BD82-0159CEED6928}">
      <dgm:prSet/>
      <dgm:spPr/>
      <dgm:t>
        <a:bodyPr/>
        <a:lstStyle/>
        <a:p>
          <a:endParaRPr lang="ru-RU"/>
        </a:p>
      </dgm:t>
    </dgm:pt>
    <dgm:pt modelId="{DC0E9386-4789-4FC3-A31D-2D278E6B9531}" type="sibTrans" cxnId="{8F8DF0CF-6959-44F9-BD82-0159CEED6928}">
      <dgm:prSet/>
      <dgm:spPr/>
      <dgm:t>
        <a:bodyPr/>
        <a:lstStyle/>
        <a:p>
          <a:endParaRPr lang="ru-RU"/>
        </a:p>
      </dgm:t>
    </dgm:pt>
    <dgm:pt modelId="{C01807B0-7B63-4358-9D9F-EBABD37DA78A}">
      <dgm:prSet/>
      <dgm:spPr/>
      <dgm:t>
        <a:bodyPr/>
        <a:lstStyle/>
        <a:p>
          <a:pPr rtl="0"/>
          <a:r>
            <a:rPr lang="ru-RU" dirty="0" smtClean="0"/>
            <a:t>Канал привлечения-источник трафика(реклама, </a:t>
          </a:r>
          <a:r>
            <a:rPr lang="ru-RU" dirty="0" err="1" smtClean="0"/>
            <a:t>соц.сети</a:t>
          </a:r>
          <a:r>
            <a:rPr lang="ru-RU" dirty="0" smtClean="0"/>
            <a:t>, друзья, сайт)</a:t>
          </a:r>
          <a:endParaRPr lang="ru-RU" dirty="0"/>
        </a:p>
      </dgm:t>
    </dgm:pt>
    <dgm:pt modelId="{4AD726A1-8844-4B7B-962B-D0FDB56909AD}" type="parTrans" cxnId="{546D44FE-B58B-4222-BC8F-27E904E13331}">
      <dgm:prSet/>
      <dgm:spPr/>
      <dgm:t>
        <a:bodyPr/>
        <a:lstStyle/>
        <a:p>
          <a:endParaRPr lang="ru-RU"/>
        </a:p>
      </dgm:t>
    </dgm:pt>
    <dgm:pt modelId="{3689819E-8321-4F23-A5C3-E7BB7FF1C324}" type="sibTrans" cxnId="{546D44FE-B58B-4222-BC8F-27E904E13331}">
      <dgm:prSet/>
      <dgm:spPr/>
      <dgm:t>
        <a:bodyPr/>
        <a:lstStyle/>
        <a:p>
          <a:endParaRPr lang="ru-RU"/>
        </a:p>
      </dgm:t>
    </dgm:pt>
    <dgm:pt modelId="{F6F1C65C-EA79-4261-89CE-D27C763F24FC}">
      <dgm:prSet/>
      <dgm:spPr/>
      <dgm:t>
        <a:bodyPr/>
        <a:lstStyle/>
        <a:p>
          <a:pPr rtl="0"/>
          <a:r>
            <a:rPr lang="ru-RU" dirty="0" smtClean="0"/>
            <a:t>Инструмент продаж (Гугл </a:t>
          </a:r>
          <a:r>
            <a:rPr lang="ru-RU" dirty="0" err="1" smtClean="0"/>
            <a:t>Эдвордс</a:t>
          </a:r>
          <a:r>
            <a:rPr lang="ru-RU" dirty="0" smtClean="0"/>
            <a:t>, </a:t>
          </a:r>
          <a:r>
            <a:rPr lang="ru-RU" dirty="0" err="1" smtClean="0"/>
            <a:t>Яндекс.Директ</a:t>
          </a:r>
          <a:r>
            <a:rPr lang="ru-RU" dirty="0" smtClean="0"/>
            <a:t>)</a:t>
          </a:r>
          <a:endParaRPr lang="ru-RU" dirty="0"/>
        </a:p>
      </dgm:t>
    </dgm:pt>
    <dgm:pt modelId="{B6ABFC14-C090-4E99-AE78-8597F272BE00}" type="parTrans" cxnId="{0F898BA6-7DD8-4360-A410-C7287B544F49}">
      <dgm:prSet/>
      <dgm:spPr/>
      <dgm:t>
        <a:bodyPr/>
        <a:lstStyle/>
        <a:p>
          <a:endParaRPr lang="ru-RU"/>
        </a:p>
      </dgm:t>
    </dgm:pt>
    <dgm:pt modelId="{5A9E9803-16FA-4E61-A400-8889507EC4F3}" type="sibTrans" cxnId="{0F898BA6-7DD8-4360-A410-C7287B544F49}">
      <dgm:prSet/>
      <dgm:spPr/>
      <dgm:t>
        <a:bodyPr/>
        <a:lstStyle/>
        <a:p>
          <a:endParaRPr lang="ru-RU"/>
        </a:p>
      </dgm:t>
    </dgm:pt>
    <dgm:pt modelId="{95790179-65AE-4C19-B232-130B1DD67C85}">
      <dgm:prSet/>
      <dgm:spPr/>
      <dgm:t>
        <a:bodyPr/>
        <a:lstStyle/>
        <a:p>
          <a:pPr rtl="0"/>
          <a:r>
            <a:rPr lang="ru-RU" dirty="0" smtClean="0"/>
            <a:t>Продукт и чек (сколько денег и за что)</a:t>
          </a:r>
          <a:endParaRPr lang="ru-RU" dirty="0"/>
        </a:p>
      </dgm:t>
    </dgm:pt>
    <dgm:pt modelId="{2C1ABFFC-14CF-462D-A820-F1E32F011E6B}" type="parTrans" cxnId="{9BCFBE3F-B934-462F-8646-64AB068B9024}">
      <dgm:prSet/>
      <dgm:spPr/>
      <dgm:t>
        <a:bodyPr/>
        <a:lstStyle/>
        <a:p>
          <a:endParaRPr lang="ru-RU"/>
        </a:p>
      </dgm:t>
    </dgm:pt>
    <dgm:pt modelId="{D19CFDE8-1296-452B-90B3-A66AD8681128}" type="sibTrans" cxnId="{9BCFBE3F-B934-462F-8646-64AB068B9024}">
      <dgm:prSet/>
      <dgm:spPr/>
      <dgm:t>
        <a:bodyPr/>
        <a:lstStyle/>
        <a:p>
          <a:endParaRPr lang="ru-RU"/>
        </a:p>
      </dgm:t>
    </dgm:pt>
    <dgm:pt modelId="{08030997-FFF3-4C5F-BF54-A765A2B62153}" type="pres">
      <dgm:prSet presAssocID="{0E03AC3C-4ED8-4FB6-89EB-3B43E6DDD7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B5F06-33E4-4A58-94EC-447650369CDA}" type="pres">
      <dgm:prSet presAssocID="{700B6178-D6DC-4F77-8745-4B64001C81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B2BA8-B42D-414F-8237-480F56AD2480}" type="pres">
      <dgm:prSet presAssocID="{CE2F2DA2-DFF5-478D-A6EA-D3E0FA7F1CCD}" presName="spacer" presStyleCnt="0"/>
      <dgm:spPr/>
    </dgm:pt>
    <dgm:pt modelId="{161CC0D3-0447-49B1-A441-5A7D5F2943DF}" type="pres">
      <dgm:prSet presAssocID="{539566D8-B054-4B75-987B-268EE34487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AE23-E1BB-4E8F-9CC0-AA675F6DEF17}" type="pres">
      <dgm:prSet presAssocID="{DC0E9386-4789-4FC3-A31D-2D278E6B9531}" presName="spacer" presStyleCnt="0"/>
      <dgm:spPr/>
    </dgm:pt>
    <dgm:pt modelId="{AB06E286-B911-40FE-B4B4-E28764F84537}" type="pres">
      <dgm:prSet presAssocID="{C01807B0-7B63-4358-9D9F-EBABD37DA78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D023F-58D3-456B-A8EF-66EE271EEADC}" type="pres">
      <dgm:prSet presAssocID="{3689819E-8321-4F23-A5C3-E7BB7FF1C324}" presName="spacer" presStyleCnt="0"/>
      <dgm:spPr/>
    </dgm:pt>
    <dgm:pt modelId="{98A2B3F1-E343-4605-8AF9-435A0CBC1782}" type="pres">
      <dgm:prSet presAssocID="{F6F1C65C-EA79-4261-89CE-D27C763F24F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D632D-2815-434C-9FD2-7BFBB91790C4}" type="pres">
      <dgm:prSet presAssocID="{5A9E9803-16FA-4E61-A400-8889507EC4F3}" presName="spacer" presStyleCnt="0"/>
      <dgm:spPr/>
    </dgm:pt>
    <dgm:pt modelId="{D087E1B5-CFAF-4683-8696-7A4BFDD2119E}" type="pres">
      <dgm:prSet presAssocID="{95790179-65AE-4C19-B232-130B1DD67C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698EF-694C-48F3-B1C7-95890469174F}" type="presOf" srcId="{0E03AC3C-4ED8-4FB6-89EB-3B43E6DDD76B}" destId="{08030997-FFF3-4C5F-BF54-A765A2B62153}" srcOrd="0" destOrd="0" presId="urn:microsoft.com/office/officeart/2005/8/layout/vList2"/>
    <dgm:cxn modelId="{BD49B3E1-BF01-46B3-84C8-655830D9E2A5}" type="presOf" srcId="{700B6178-D6DC-4F77-8745-4B64001C81CA}" destId="{654B5F06-33E4-4A58-94EC-447650369CDA}" srcOrd="0" destOrd="0" presId="urn:microsoft.com/office/officeart/2005/8/layout/vList2"/>
    <dgm:cxn modelId="{0F898BA6-7DD8-4360-A410-C7287B544F49}" srcId="{0E03AC3C-4ED8-4FB6-89EB-3B43E6DDD76B}" destId="{F6F1C65C-EA79-4261-89CE-D27C763F24FC}" srcOrd="3" destOrd="0" parTransId="{B6ABFC14-C090-4E99-AE78-8597F272BE00}" sibTransId="{5A9E9803-16FA-4E61-A400-8889507EC4F3}"/>
    <dgm:cxn modelId="{8D6AE681-6E2A-435C-8077-0F9FA15BC3FD}" srcId="{0E03AC3C-4ED8-4FB6-89EB-3B43E6DDD76B}" destId="{700B6178-D6DC-4F77-8745-4B64001C81CA}" srcOrd="0" destOrd="0" parTransId="{8CE5E3CD-985A-4810-A876-F5D625AA5EAE}" sibTransId="{CE2F2DA2-DFF5-478D-A6EA-D3E0FA7F1CCD}"/>
    <dgm:cxn modelId="{9B349994-DE68-48AA-A038-2231DAEEA2E8}" type="presOf" srcId="{C01807B0-7B63-4358-9D9F-EBABD37DA78A}" destId="{AB06E286-B911-40FE-B4B4-E28764F84537}" srcOrd="0" destOrd="0" presId="urn:microsoft.com/office/officeart/2005/8/layout/vList2"/>
    <dgm:cxn modelId="{74C56251-30B8-4E05-9E47-FACCCACBFAD3}" type="presOf" srcId="{95790179-65AE-4C19-B232-130B1DD67C85}" destId="{D087E1B5-CFAF-4683-8696-7A4BFDD2119E}" srcOrd="0" destOrd="0" presId="urn:microsoft.com/office/officeart/2005/8/layout/vList2"/>
    <dgm:cxn modelId="{FC360A03-CB64-4314-B07A-3E41164A80C1}" type="presOf" srcId="{F6F1C65C-EA79-4261-89CE-D27C763F24FC}" destId="{98A2B3F1-E343-4605-8AF9-435A0CBC1782}" srcOrd="0" destOrd="0" presId="urn:microsoft.com/office/officeart/2005/8/layout/vList2"/>
    <dgm:cxn modelId="{9BCFBE3F-B934-462F-8646-64AB068B9024}" srcId="{0E03AC3C-4ED8-4FB6-89EB-3B43E6DDD76B}" destId="{95790179-65AE-4C19-B232-130B1DD67C85}" srcOrd="4" destOrd="0" parTransId="{2C1ABFFC-14CF-462D-A820-F1E32F011E6B}" sibTransId="{D19CFDE8-1296-452B-90B3-A66AD8681128}"/>
    <dgm:cxn modelId="{546D44FE-B58B-4222-BC8F-27E904E13331}" srcId="{0E03AC3C-4ED8-4FB6-89EB-3B43E6DDD76B}" destId="{C01807B0-7B63-4358-9D9F-EBABD37DA78A}" srcOrd="2" destOrd="0" parTransId="{4AD726A1-8844-4B7B-962B-D0FDB56909AD}" sibTransId="{3689819E-8321-4F23-A5C3-E7BB7FF1C324}"/>
    <dgm:cxn modelId="{8F8DF0CF-6959-44F9-BD82-0159CEED6928}" srcId="{0E03AC3C-4ED8-4FB6-89EB-3B43E6DDD76B}" destId="{539566D8-B054-4B75-987B-268EE3448785}" srcOrd="1" destOrd="0" parTransId="{C613AA3A-6E62-4777-99AD-060F455FEA64}" sibTransId="{DC0E9386-4789-4FC3-A31D-2D278E6B9531}"/>
    <dgm:cxn modelId="{B3AA1B68-8559-4803-97DD-E902F4296B78}" type="presOf" srcId="{539566D8-B054-4B75-987B-268EE3448785}" destId="{161CC0D3-0447-49B1-A441-5A7D5F2943DF}" srcOrd="0" destOrd="0" presId="urn:microsoft.com/office/officeart/2005/8/layout/vList2"/>
    <dgm:cxn modelId="{9A096FE5-E2E0-4B37-8339-90A2A2E0456B}" type="presParOf" srcId="{08030997-FFF3-4C5F-BF54-A765A2B62153}" destId="{654B5F06-33E4-4A58-94EC-447650369CDA}" srcOrd="0" destOrd="0" presId="urn:microsoft.com/office/officeart/2005/8/layout/vList2"/>
    <dgm:cxn modelId="{A83333AF-E031-4ED5-B666-41905C427648}" type="presParOf" srcId="{08030997-FFF3-4C5F-BF54-A765A2B62153}" destId="{968B2BA8-B42D-414F-8237-480F56AD2480}" srcOrd="1" destOrd="0" presId="urn:microsoft.com/office/officeart/2005/8/layout/vList2"/>
    <dgm:cxn modelId="{6AE45A1F-6A74-4FDD-85B0-D94F6048BF48}" type="presParOf" srcId="{08030997-FFF3-4C5F-BF54-A765A2B62153}" destId="{161CC0D3-0447-49B1-A441-5A7D5F2943DF}" srcOrd="2" destOrd="0" presId="urn:microsoft.com/office/officeart/2005/8/layout/vList2"/>
    <dgm:cxn modelId="{F49AD51B-EC87-40FD-821C-6151D547F9EE}" type="presParOf" srcId="{08030997-FFF3-4C5F-BF54-A765A2B62153}" destId="{747EAE23-E1BB-4E8F-9CC0-AA675F6DEF17}" srcOrd="3" destOrd="0" presId="urn:microsoft.com/office/officeart/2005/8/layout/vList2"/>
    <dgm:cxn modelId="{DDA33488-E4F6-4ECB-806E-6169FBE24612}" type="presParOf" srcId="{08030997-FFF3-4C5F-BF54-A765A2B62153}" destId="{AB06E286-B911-40FE-B4B4-E28764F84537}" srcOrd="4" destOrd="0" presId="urn:microsoft.com/office/officeart/2005/8/layout/vList2"/>
    <dgm:cxn modelId="{C54F6D60-B260-4485-BC12-CF66F713C1A6}" type="presParOf" srcId="{08030997-FFF3-4C5F-BF54-A765A2B62153}" destId="{99DD023F-58D3-456B-A8EF-66EE271EEADC}" srcOrd="5" destOrd="0" presId="urn:microsoft.com/office/officeart/2005/8/layout/vList2"/>
    <dgm:cxn modelId="{31BD1C61-4B8A-47A8-A18E-693C07AC74D2}" type="presParOf" srcId="{08030997-FFF3-4C5F-BF54-A765A2B62153}" destId="{98A2B3F1-E343-4605-8AF9-435A0CBC1782}" srcOrd="6" destOrd="0" presId="urn:microsoft.com/office/officeart/2005/8/layout/vList2"/>
    <dgm:cxn modelId="{D058F93E-9074-4B45-900D-32C1DBBCB9DA}" type="presParOf" srcId="{08030997-FFF3-4C5F-BF54-A765A2B62153}" destId="{EA7D632D-2815-434C-9FD2-7BFBB91790C4}" srcOrd="7" destOrd="0" presId="urn:microsoft.com/office/officeart/2005/8/layout/vList2"/>
    <dgm:cxn modelId="{1C3A28D0-7599-4063-84A0-AE37E916E7A6}" type="presParOf" srcId="{08030997-FFF3-4C5F-BF54-A765A2B62153}" destId="{D087E1B5-CFAF-4683-8696-7A4BFDD211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1352A1-C5FC-4B89-80D5-6085E5A67E0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F4961379-D6A7-4A7D-8B22-A45084326DC9}">
      <dgm:prSet/>
      <dgm:spPr/>
      <dgm:t>
        <a:bodyPr/>
        <a:lstStyle/>
        <a:p>
          <a:pPr rtl="0"/>
          <a:r>
            <a:rPr lang="ru-RU" smtClean="0"/>
            <a:t>Узкое место в сегменте с наивысшим приоритетом «До 25 лет, стеснительные»</a:t>
          </a:r>
          <a:endParaRPr lang="ru-RU"/>
        </a:p>
      </dgm:t>
    </dgm:pt>
    <dgm:pt modelId="{9017D3AD-0A50-48BC-AC46-FDB634855311}" type="parTrans" cxnId="{670CCDB5-1D95-4A18-964E-8FA763558322}">
      <dgm:prSet/>
      <dgm:spPr/>
      <dgm:t>
        <a:bodyPr/>
        <a:lstStyle/>
        <a:p>
          <a:endParaRPr lang="ru-RU"/>
        </a:p>
      </dgm:t>
    </dgm:pt>
    <dgm:pt modelId="{A8C4077B-E5AC-4BF6-ADB4-DC1746369332}" type="sibTrans" cxnId="{670CCDB5-1D95-4A18-964E-8FA763558322}">
      <dgm:prSet/>
      <dgm:spPr/>
      <dgm:t>
        <a:bodyPr/>
        <a:lstStyle/>
        <a:p>
          <a:endParaRPr lang="ru-RU"/>
        </a:p>
      </dgm:t>
    </dgm:pt>
    <dgm:pt modelId="{5D8F58CC-5D95-4192-AF0E-5E2087215086}">
      <dgm:prSet/>
      <dgm:spPr/>
      <dgm:t>
        <a:bodyPr/>
        <a:lstStyle/>
        <a:p>
          <a:pPr rtl="0"/>
          <a:r>
            <a:rPr lang="ru-RU" smtClean="0"/>
            <a:t>В данном сегменте мы дошли до анализа каналов. Почти до конца канала распространения «Сайт». Мы дошли до этапа схождения экономики, таким образом  зеленая ячейка в данном канале и будет узким местом.</a:t>
          </a:r>
          <a:endParaRPr lang="ru-RU"/>
        </a:p>
      </dgm:t>
    </dgm:pt>
    <dgm:pt modelId="{9D2C1BEF-14CD-4A92-B5C8-FE9B0467359E}" type="parTrans" cxnId="{976F1001-221C-41FD-B454-9C817357E4A2}">
      <dgm:prSet/>
      <dgm:spPr/>
      <dgm:t>
        <a:bodyPr/>
        <a:lstStyle/>
        <a:p>
          <a:endParaRPr lang="ru-RU"/>
        </a:p>
      </dgm:t>
    </dgm:pt>
    <dgm:pt modelId="{D32CCE7E-A69C-499E-8FBB-3E9BB9816B22}" type="sibTrans" cxnId="{976F1001-221C-41FD-B454-9C817357E4A2}">
      <dgm:prSet/>
      <dgm:spPr/>
      <dgm:t>
        <a:bodyPr/>
        <a:lstStyle/>
        <a:p>
          <a:endParaRPr lang="ru-RU"/>
        </a:p>
      </dgm:t>
    </dgm:pt>
    <dgm:pt modelId="{758B965B-F93F-4D16-B185-54EE47422457}" type="pres">
      <dgm:prSet presAssocID="{B11352A1-C5FC-4B89-80D5-6085E5A67E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3C09D-93C5-4E8F-80BD-3641E29EFE1F}" type="pres">
      <dgm:prSet presAssocID="{F4961379-D6A7-4A7D-8B22-A45084326D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5EF10-5763-4BBA-93FA-05A15349FCE2}" type="pres">
      <dgm:prSet presAssocID="{A8C4077B-E5AC-4BF6-ADB4-DC1746369332}" presName="spacer" presStyleCnt="0"/>
      <dgm:spPr/>
    </dgm:pt>
    <dgm:pt modelId="{B930C3E2-7CE4-4AEB-A01A-BAA53B0A9261}" type="pres">
      <dgm:prSet presAssocID="{5D8F58CC-5D95-4192-AF0E-5E20872150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CCDB5-1D95-4A18-964E-8FA763558322}" srcId="{B11352A1-C5FC-4B89-80D5-6085E5A67E04}" destId="{F4961379-D6A7-4A7D-8B22-A45084326DC9}" srcOrd="0" destOrd="0" parTransId="{9017D3AD-0A50-48BC-AC46-FDB634855311}" sibTransId="{A8C4077B-E5AC-4BF6-ADB4-DC1746369332}"/>
    <dgm:cxn modelId="{0EB5833D-EEF4-4EB2-825C-B0CCD098D692}" type="presOf" srcId="{5D8F58CC-5D95-4192-AF0E-5E2087215086}" destId="{B930C3E2-7CE4-4AEB-A01A-BAA53B0A9261}" srcOrd="0" destOrd="0" presId="urn:microsoft.com/office/officeart/2005/8/layout/vList2"/>
    <dgm:cxn modelId="{976F1001-221C-41FD-B454-9C817357E4A2}" srcId="{B11352A1-C5FC-4B89-80D5-6085E5A67E04}" destId="{5D8F58CC-5D95-4192-AF0E-5E2087215086}" srcOrd="1" destOrd="0" parTransId="{9D2C1BEF-14CD-4A92-B5C8-FE9B0467359E}" sibTransId="{D32CCE7E-A69C-499E-8FBB-3E9BB9816B22}"/>
    <dgm:cxn modelId="{A03224AF-5264-4E9B-941B-6A291A7F7EB9}" type="presOf" srcId="{F4961379-D6A7-4A7D-8B22-A45084326DC9}" destId="{2B23C09D-93C5-4E8F-80BD-3641E29EFE1F}" srcOrd="0" destOrd="0" presId="urn:microsoft.com/office/officeart/2005/8/layout/vList2"/>
    <dgm:cxn modelId="{2586BED6-C508-4679-8D07-57EBDFFE0A12}" type="presOf" srcId="{B11352A1-C5FC-4B89-80D5-6085E5A67E04}" destId="{758B965B-F93F-4D16-B185-54EE47422457}" srcOrd="0" destOrd="0" presId="urn:microsoft.com/office/officeart/2005/8/layout/vList2"/>
    <dgm:cxn modelId="{ECA8BF34-E100-4525-8779-543B50891B1E}" type="presParOf" srcId="{758B965B-F93F-4D16-B185-54EE47422457}" destId="{2B23C09D-93C5-4E8F-80BD-3641E29EFE1F}" srcOrd="0" destOrd="0" presId="urn:microsoft.com/office/officeart/2005/8/layout/vList2"/>
    <dgm:cxn modelId="{CA0A24D7-8408-4AB1-85E6-707C9F8C94C3}" type="presParOf" srcId="{758B965B-F93F-4D16-B185-54EE47422457}" destId="{FD65EF10-5763-4BBA-93FA-05A15349FCE2}" srcOrd="1" destOrd="0" presId="urn:microsoft.com/office/officeart/2005/8/layout/vList2"/>
    <dgm:cxn modelId="{0DCF343C-B10B-4AA5-BCE6-D28A28346F6E}" type="presParOf" srcId="{758B965B-F93F-4D16-B185-54EE47422457}" destId="{B930C3E2-7CE4-4AEB-A01A-BAA53B0A92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F5D3-7046-4303-A8D8-A8B7EEDE1A26}">
      <dsp:nvSpPr>
        <dsp:cNvPr id="0" name=""/>
        <dsp:cNvSpPr/>
      </dsp:nvSpPr>
      <dsp:spPr>
        <a:xfrm>
          <a:off x="0" y="0"/>
          <a:ext cx="4084637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6858-7961-40CD-83E7-FCFEF04C9EA1}">
      <dsp:nvSpPr>
        <dsp:cNvPr id="0" name=""/>
        <dsp:cNvSpPr/>
      </dsp:nvSpPr>
      <dsp:spPr>
        <a:xfrm>
          <a:off x="0" y="0"/>
          <a:ext cx="1773144" cy="312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Прямые конкуренты</a:t>
          </a:r>
          <a:endParaRPr lang="ru-RU" sz="2100" kern="1200" dirty="0"/>
        </a:p>
      </dsp:txBody>
      <dsp:txXfrm>
        <a:off x="0" y="0"/>
        <a:ext cx="1773144" cy="3124200"/>
      </dsp:txXfrm>
    </dsp:sp>
    <dsp:sp modelId="{2FFEE464-E2EF-47C9-B6C7-3C1B02F46306}">
      <dsp:nvSpPr>
        <dsp:cNvPr id="0" name=""/>
        <dsp:cNvSpPr/>
      </dsp:nvSpPr>
      <dsp:spPr>
        <a:xfrm>
          <a:off x="1816403" y="72613"/>
          <a:ext cx="2263922" cy="145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Чат Рулетка</a:t>
          </a:r>
          <a:endParaRPr lang="ru-RU" sz="3100" kern="1200" dirty="0"/>
        </a:p>
      </dsp:txBody>
      <dsp:txXfrm>
        <a:off x="1816403" y="72613"/>
        <a:ext cx="2263922" cy="1452264"/>
      </dsp:txXfrm>
    </dsp:sp>
    <dsp:sp modelId="{FD4E569F-0B57-4774-90FB-F94B1CA1A7AA}">
      <dsp:nvSpPr>
        <dsp:cNvPr id="0" name=""/>
        <dsp:cNvSpPr/>
      </dsp:nvSpPr>
      <dsp:spPr>
        <a:xfrm>
          <a:off x="1773144" y="1524878"/>
          <a:ext cx="230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A7AE-8294-4774-BEFE-A65A9D2503AA}">
      <dsp:nvSpPr>
        <dsp:cNvPr id="0" name=""/>
        <dsp:cNvSpPr/>
      </dsp:nvSpPr>
      <dsp:spPr>
        <a:xfrm>
          <a:off x="1816403" y="1597491"/>
          <a:ext cx="2263922" cy="145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РуРулетка</a:t>
          </a:r>
          <a:endParaRPr lang="ru-RU" sz="3100" kern="1200" dirty="0" smtClean="0"/>
        </a:p>
      </dsp:txBody>
      <dsp:txXfrm>
        <a:off x="1816403" y="1597491"/>
        <a:ext cx="2263922" cy="1452264"/>
      </dsp:txXfrm>
    </dsp:sp>
    <dsp:sp modelId="{51E1C0A3-7AB9-4183-A710-952FA3B7D765}">
      <dsp:nvSpPr>
        <dsp:cNvPr id="0" name=""/>
        <dsp:cNvSpPr/>
      </dsp:nvSpPr>
      <dsp:spPr>
        <a:xfrm>
          <a:off x="1773144" y="3049756"/>
          <a:ext cx="230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F5D3-7046-4303-A8D8-A8B7EEDE1A26}">
      <dsp:nvSpPr>
        <dsp:cNvPr id="0" name=""/>
        <dsp:cNvSpPr/>
      </dsp:nvSpPr>
      <dsp:spPr>
        <a:xfrm>
          <a:off x="0" y="0"/>
          <a:ext cx="4084637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6858-7961-40CD-83E7-FCFEF04C9EA1}">
      <dsp:nvSpPr>
        <dsp:cNvPr id="0" name=""/>
        <dsp:cNvSpPr/>
      </dsp:nvSpPr>
      <dsp:spPr>
        <a:xfrm>
          <a:off x="0" y="0"/>
          <a:ext cx="1773144" cy="312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Товары-заменители</a:t>
          </a:r>
          <a:endParaRPr lang="ru-RU" sz="2000" kern="1200" dirty="0"/>
        </a:p>
      </dsp:txBody>
      <dsp:txXfrm>
        <a:off x="0" y="0"/>
        <a:ext cx="1773144" cy="3124200"/>
      </dsp:txXfrm>
    </dsp:sp>
    <dsp:sp modelId="{2FFEE464-E2EF-47C9-B6C7-3C1B02F46306}">
      <dsp:nvSpPr>
        <dsp:cNvPr id="0" name=""/>
        <dsp:cNvSpPr/>
      </dsp:nvSpPr>
      <dsp:spPr>
        <a:xfrm>
          <a:off x="1816403" y="48815"/>
          <a:ext cx="2263922" cy="976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Фотострана</a:t>
          </a:r>
          <a:endParaRPr lang="ru-RU" sz="1900" kern="1200" dirty="0"/>
        </a:p>
      </dsp:txBody>
      <dsp:txXfrm>
        <a:off x="1816403" y="48815"/>
        <a:ext cx="2263922" cy="976312"/>
      </dsp:txXfrm>
    </dsp:sp>
    <dsp:sp modelId="{FD4E569F-0B57-4774-90FB-F94B1CA1A7AA}">
      <dsp:nvSpPr>
        <dsp:cNvPr id="0" name=""/>
        <dsp:cNvSpPr/>
      </dsp:nvSpPr>
      <dsp:spPr>
        <a:xfrm>
          <a:off x="1773144" y="1025128"/>
          <a:ext cx="230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A7AE-8294-4774-BEFE-A65A9D2503AA}">
      <dsp:nvSpPr>
        <dsp:cNvPr id="0" name=""/>
        <dsp:cNvSpPr/>
      </dsp:nvSpPr>
      <dsp:spPr>
        <a:xfrm>
          <a:off x="1816403" y="1073943"/>
          <a:ext cx="2263922" cy="976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Мамба</a:t>
          </a:r>
          <a:endParaRPr lang="ru-RU" sz="1900" kern="1200" dirty="0" smtClean="0"/>
        </a:p>
      </dsp:txBody>
      <dsp:txXfrm>
        <a:off x="1816403" y="1073943"/>
        <a:ext cx="2263922" cy="976312"/>
      </dsp:txXfrm>
    </dsp:sp>
    <dsp:sp modelId="{51E1C0A3-7AB9-4183-A710-952FA3B7D765}">
      <dsp:nvSpPr>
        <dsp:cNvPr id="0" name=""/>
        <dsp:cNvSpPr/>
      </dsp:nvSpPr>
      <dsp:spPr>
        <a:xfrm>
          <a:off x="1773144" y="2050256"/>
          <a:ext cx="230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BC193-51A0-4B8D-92D7-57F3EB6983D3}">
      <dsp:nvSpPr>
        <dsp:cNvPr id="0" name=""/>
        <dsp:cNvSpPr/>
      </dsp:nvSpPr>
      <dsp:spPr>
        <a:xfrm>
          <a:off x="1816403" y="2099071"/>
          <a:ext cx="2263922" cy="976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Социальные сети (</a:t>
          </a:r>
          <a:r>
            <a:rPr lang="ru-RU" sz="1900" kern="1200" dirty="0" err="1" smtClean="0"/>
            <a:t>Вконтакте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Фэйсбук</a:t>
          </a:r>
          <a:r>
            <a:rPr lang="ru-RU" sz="1900" kern="1200" dirty="0" smtClean="0"/>
            <a:t> и т.п.)</a:t>
          </a:r>
        </a:p>
      </dsp:txBody>
      <dsp:txXfrm>
        <a:off x="1816403" y="2099071"/>
        <a:ext cx="2263922" cy="976312"/>
      </dsp:txXfrm>
    </dsp:sp>
    <dsp:sp modelId="{7E3A5C11-5C5A-450B-99B1-0C6EC01B2B88}">
      <dsp:nvSpPr>
        <dsp:cNvPr id="0" name=""/>
        <dsp:cNvSpPr/>
      </dsp:nvSpPr>
      <dsp:spPr>
        <a:xfrm>
          <a:off x="1773144" y="3075384"/>
          <a:ext cx="230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10D0-4C30-49AF-BF12-B07A7D8944D9}">
      <dsp:nvSpPr>
        <dsp:cNvPr id="0" name=""/>
        <dsp:cNvSpPr/>
      </dsp:nvSpPr>
      <dsp:spPr>
        <a:xfrm>
          <a:off x="0" y="3386"/>
          <a:ext cx="8037834" cy="134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«Люди в возрасте от 35 до 50 лет, сидящие в одиночестве дома, чаще пользуются одноразовыми услугами».</a:t>
          </a:r>
          <a:endParaRPr lang="ru-RU" sz="2400" kern="1200" dirty="0"/>
        </a:p>
      </dsp:txBody>
      <dsp:txXfrm>
        <a:off x="65796" y="69182"/>
        <a:ext cx="7906242" cy="1216248"/>
      </dsp:txXfrm>
    </dsp:sp>
    <dsp:sp modelId="{CF16F7E7-EDF6-4BFB-879D-DF8EFDE59F8A}">
      <dsp:nvSpPr>
        <dsp:cNvPr id="0" name=""/>
        <dsp:cNvSpPr/>
      </dsp:nvSpPr>
      <dsp:spPr>
        <a:xfrm>
          <a:off x="0" y="1420346"/>
          <a:ext cx="8037834" cy="134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«Молодые люди до 25 лет, которые стесняются знакомиться».</a:t>
          </a:r>
          <a:endParaRPr lang="ru-RU" sz="2400" kern="1200" dirty="0"/>
        </a:p>
      </dsp:txBody>
      <dsp:txXfrm>
        <a:off x="65796" y="1486142"/>
        <a:ext cx="7906242" cy="1216248"/>
      </dsp:txXfrm>
    </dsp:sp>
    <dsp:sp modelId="{3F1E9910-1FAA-482D-A129-C02AC2746BC6}">
      <dsp:nvSpPr>
        <dsp:cNvPr id="0" name=""/>
        <dsp:cNvSpPr/>
      </dsp:nvSpPr>
      <dsp:spPr>
        <a:xfrm>
          <a:off x="0" y="2837306"/>
          <a:ext cx="8037834" cy="134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Некоторые люди постоянно терпят неудачи при знакомстве</a:t>
          </a:r>
          <a:endParaRPr lang="ru-RU" sz="2400" kern="1200" dirty="0"/>
        </a:p>
      </dsp:txBody>
      <dsp:txXfrm>
        <a:off x="65796" y="2903102"/>
        <a:ext cx="7906242" cy="1216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289E4-0F65-4E31-BFA2-F0D82C270C32}">
      <dsp:nvSpPr>
        <dsp:cNvPr id="0" name=""/>
        <dsp:cNvSpPr/>
      </dsp:nvSpPr>
      <dsp:spPr>
        <a:xfrm>
          <a:off x="0" y="23692"/>
          <a:ext cx="9590809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Customer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development</a:t>
          </a:r>
          <a:r>
            <a:rPr lang="ru-RU" sz="2100" kern="1200" dirty="0" smtClean="0"/>
            <a:t>: нашли клиентские сегменты с проблемой, которую мы можем решить.</a:t>
          </a:r>
          <a:endParaRPr lang="ru-RU" sz="2100" kern="1200" dirty="0"/>
        </a:p>
      </dsp:txBody>
      <dsp:txXfrm>
        <a:off x="40780" y="64472"/>
        <a:ext cx="9509249" cy="753819"/>
      </dsp:txXfrm>
    </dsp:sp>
    <dsp:sp modelId="{E8C8EA50-BA43-4B79-BC2F-64142D8C7128}">
      <dsp:nvSpPr>
        <dsp:cNvPr id="0" name=""/>
        <dsp:cNvSpPr/>
      </dsp:nvSpPr>
      <dsp:spPr>
        <a:xfrm>
          <a:off x="0" y="919552"/>
          <a:ext cx="9590809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Клиентскими сегментами являются:</a:t>
          </a:r>
          <a:endParaRPr lang="ru-RU" sz="2100" kern="1200"/>
        </a:p>
      </dsp:txBody>
      <dsp:txXfrm>
        <a:off x="40780" y="960332"/>
        <a:ext cx="9509249" cy="753819"/>
      </dsp:txXfrm>
    </dsp:sp>
    <dsp:sp modelId="{E7621128-3006-4F00-B2DB-A186E06D6840}">
      <dsp:nvSpPr>
        <dsp:cNvPr id="0" name=""/>
        <dsp:cNvSpPr/>
      </dsp:nvSpPr>
      <dsp:spPr>
        <a:xfrm>
          <a:off x="0" y="1815412"/>
          <a:ext cx="9590809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Люди в возрасте от 35 до 50 лет, сидящие в одиночестве дома, чаще пользуются одноразовыми услугами.</a:t>
          </a:r>
          <a:endParaRPr lang="ru-RU" sz="2100" kern="1200" dirty="0"/>
        </a:p>
      </dsp:txBody>
      <dsp:txXfrm>
        <a:off x="40780" y="1856192"/>
        <a:ext cx="9509249" cy="753819"/>
      </dsp:txXfrm>
    </dsp:sp>
    <dsp:sp modelId="{83E100B6-3163-4EFF-8373-190A30E63AB3}">
      <dsp:nvSpPr>
        <dsp:cNvPr id="0" name=""/>
        <dsp:cNvSpPr/>
      </dsp:nvSpPr>
      <dsp:spPr>
        <a:xfrm>
          <a:off x="0" y="2711273"/>
          <a:ext cx="9590809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Молодые люди до 25 лет, которые стесняются знакомиться.</a:t>
          </a:r>
          <a:endParaRPr lang="ru-RU" sz="2100" kern="1200" dirty="0"/>
        </a:p>
      </dsp:txBody>
      <dsp:txXfrm>
        <a:off x="40780" y="2752053"/>
        <a:ext cx="9509249" cy="753819"/>
      </dsp:txXfrm>
    </dsp:sp>
    <dsp:sp modelId="{52294F4E-5F8C-472E-8F28-DD463F0B2B42}">
      <dsp:nvSpPr>
        <dsp:cNvPr id="0" name=""/>
        <dsp:cNvSpPr/>
      </dsp:nvSpPr>
      <dsp:spPr>
        <a:xfrm>
          <a:off x="0" y="3607133"/>
          <a:ext cx="9590809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Некоторые люди постоянно терпящие неудачи при знакомстве</a:t>
          </a:r>
          <a:endParaRPr lang="ru-RU" sz="2100" kern="1200" dirty="0"/>
        </a:p>
      </dsp:txBody>
      <dsp:txXfrm>
        <a:off x="40780" y="3647913"/>
        <a:ext cx="9509249" cy="753819"/>
      </dsp:txXfrm>
    </dsp:sp>
    <dsp:sp modelId="{9BD09F11-7A3C-482E-ADC0-F7E9CBABAE02}">
      <dsp:nvSpPr>
        <dsp:cNvPr id="0" name=""/>
        <dsp:cNvSpPr/>
      </dsp:nvSpPr>
      <dsp:spPr>
        <a:xfrm>
          <a:off x="0" y="4502993"/>
          <a:ext cx="9590809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Большинство потенциальных клиентов одобрили сервис и хотели бы активно пользоваться нашими услугами, внося скромную плату</a:t>
          </a:r>
          <a:endParaRPr lang="ru-RU" sz="2100" kern="1200" dirty="0"/>
        </a:p>
      </dsp:txBody>
      <dsp:txXfrm>
        <a:off x="40780" y="4543773"/>
        <a:ext cx="9509249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B5F06-33E4-4A58-94EC-447650369CDA}">
      <dsp:nvSpPr>
        <dsp:cNvPr id="0" name=""/>
        <dsp:cNvSpPr/>
      </dsp:nvSpPr>
      <dsp:spPr>
        <a:xfrm>
          <a:off x="0" y="25136"/>
          <a:ext cx="8260773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Тестирование каналов: нашли каналы,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ru-RU" sz="2000" kern="1200" dirty="0" smtClean="0"/>
            <a:t>в которых есть достаточное количество клиентов.</a:t>
          </a:r>
          <a:endParaRPr lang="ru-RU" sz="2000" kern="1200" dirty="0"/>
        </a:p>
      </dsp:txBody>
      <dsp:txXfrm>
        <a:off x="38838" y="63974"/>
        <a:ext cx="8183097" cy="717924"/>
      </dsp:txXfrm>
    </dsp:sp>
    <dsp:sp modelId="{161CC0D3-0447-49B1-A441-5A7D5F2943DF}">
      <dsp:nvSpPr>
        <dsp:cNvPr id="0" name=""/>
        <dsp:cNvSpPr/>
      </dsp:nvSpPr>
      <dsp:spPr>
        <a:xfrm>
          <a:off x="0" y="878336"/>
          <a:ext cx="8260773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Основные каналы:</a:t>
          </a:r>
          <a:endParaRPr lang="ru-RU" sz="2000" kern="1200"/>
        </a:p>
      </dsp:txBody>
      <dsp:txXfrm>
        <a:off x="38838" y="917174"/>
        <a:ext cx="8183097" cy="717924"/>
      </dsp:txXfrm>
    </dsp:sp>
    <dsp:sp modelId="{AB06E286-B911-40FE-B4B4-E28764F84537}">
      <dsp:nvSpPr>
        <dsp:cNvPr id="0" name=""/>
        <dsp:cNvSpPr/>
      </dsp:nvSpPr>
      <dsp:spPr>
        <a:xfrm>
          <a:off x="0" y="1731536"/>
          <a:ext cx="8260773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Канал привлечения-источник трафика(реклама, </a:t>
          </a:r>
          <a:r>
            <a:rPr lang="ru-RU" sz="2000" kern="1200" dirty="0" err="1" smtClean="0"/>
            <a:t>соц.сети</a:t>
          </a:r>
          <a:r>
            <a:rPr lang="ru-RU" sz="2000" kern="1200" dirty="0" smtClean="0"/>
            <a:t>, друзья, сайт)</a:t>
          </a:r>
          <a:endParaRPr lang="ru-RU" sz="2000" kern="1200" dirty="0"/>
        </a:p>
      </dsp:txBody>
      <dsp:txXfrm>
        <a:off x="38838" y="1770374"/>
        <a:ext cx="8183097" cy="717924"/>
      </dsp:txXfrm>
    </dsp:sp>
    <dsp:sp modelId="{98A2B3F1-E343-4605-8AF9-435A0CBC1782}">
      <dsp:nvSpPr>
        <dsp:cNvPr id="0" name=""/>
        <dsp:cNvSpPr/>
      </dsp:nvSpPr>
      <dsp:spPr>
        <a:xfrm>
          <a:off x="0" y="2584736"/>
          <a:ext cx="8260773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Инструмент продаж (Гугл </a:t>
          </a:r>
          <a:r>
            <a:rPr lang="ru-RU" sz="2000" kern="1200" dirty="0" err="1" smtClean="0"/>
            <a:t>Эдвордс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Яндекс.Директ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38838" y="2623574"/>
        <a:ext cx="8183097" cy="717924"/>
      </dsp:txXfrm>
    </dsp:sp>
    <dsp:sp modelId="{D087E1B5-CFAF-4683-8696-7A4BFDD2119E}">
      <dsp:nvSpPr>
        <dsp:cNvPr id="0" name=""/>
        <dsp:cNvSpPr/>
      </dsp:nvSpPr>
      <dsp:spPr>
        <a:xfrm>
          <a:off x="0" y="3437936"/>
          <a:ext cx="8260773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Продукт и чек (сколько денег и за что)</a:t>
          </a:r>
          <a:endParaRPr lang="ru-RU" sz="2000" kern="1200" dirty="0"/>
        </a:p>
      </dsp:txBody>
      <dsp:txXfrm>
        <a:off x="38838" y="3476774"/>
        <a:ext cx="8183097" cy="717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C09D-93C5-4E8F-80BD-3641E29EFE1F}">
      <dsp:nvSpPr>
        <dsp:cNvPr id="0" name=""/>
        <dsp:cNvSpPr/>
      </dsp:nvSpPr>
      <dsp:spPr>
        <a:xfrm>
          <a:off x="0" y="5501"/>
          <a:ext cx="9684326" cy="1700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Узкое место в сегменте с наивысшим приоритетом «До 25 лет, стеснительные»</a:t>
          </a:r>
          <a:endParaRPr lang="ru-RU" sz="2400" kern="1200"/>
        </a:p>
      </dsp:txBody>
      <dsp:txXfrm>
        <a:off x="83016" y="88517"/>
        <a:ext cx="9518294" cy="1534563"/>
      </dsp:txXfrm>
    </dsp:sp>
    <dsp:sp modelId="{B930C3E2-7CE4-4AEB-A01A-BAA53B0A9261}">
      <dsp:nvSpPr>
        <dsp:cNvPr id="0" name=""/>
        <dsp:cNvSpPr/>
      </dsp:nvSpPr>
      <dsp:spPr>
        <a:xfrm>
          <a:off x="0" y="1775216"/>
          <a:ext cx="9684326" cy="1700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 данном сегменте мы дошли до анализа каналов. Почти до конца канала распространения «Сайт». Мы дошли до этапа схождения экономики, таким образом  зеленая ячейка в данном канале и будет узким местом.</a:t>
          </a:r>
          <a:endParaRPr lang="ru-RU" sz="2400" kern="1200"/>
        </a:p>
      </dsp:txBody>
      <dsp:txXfrm>
        <a:off x="83016" y="1858232"/>
        <a:ext cx="9518294" cy="153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nt_taganrog" TargetMode="External"/><Relationship Id="rId2" Type="http://schemas.openxmlformats.org/officeDocument/2006/relationships/hyperlink" Target="http://www.5t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88;&#1077;&#1082;&#1083;&#1072;&#1084;&#1085;&#1072;&#1103;-&#1075;&#1088;&#1091;&#1087;&#1087;&#1072;.&#1088;&#1092;/" TargetMode="External"/><Relationship Id="rId4" Type="http://schemas.openxmlformats.org/officeDocument/2006/relationships/hyperlink" Target="http://rutube.ru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Умный чат знакомств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199"/>
            <a:ext cx="9981642" cy="2205507"/>
          </a:xfrm>
        </p:spPr>
        <p:txBody>
          <a:bodyPr/>
          <a:lstStyle/>
          <a:p>
            <a:r>
              <a:rPr lang="ru-RU" dirty="0" smtClean="0"/>
              <a:t>							</a:t>
            </a:r>
            <a:r>
              <a:rPr lang="ru-RU" dirty="0"/>
              <a:t> </a:t>
            </a:r>
            <a:r>
              <a:rPr lang="ru-RU" dirty="0" smtClean="0"/>
              <a:t>       Выполнили:</a:t>
            </a:r>
          </a:p>
          <a:p>
            <a:r>
              <a:rPr lang="ru-RU" dirty="0" smtClean="0"/>
              <a:t>											</a:t>
            </a:r>
            <a:r>
              <a:rPr lang="ru-RU" dirty="0" err="1" smtClean="0"/>
              <a:t>Бехтер</a:t>
            </a:r>
            <a:r>
              <a:rPr lang="ru-RU" dirty="0" smtClean="0"/>
              <a:t> </a:t>
            </a:r>
            <a:r>
              <a:rPr lang="ru-RU" dirty="0" smtClean="0"/>
              <a:t>Д., </a:t>
            </a:r>
            <a:r>
              <a:rPr lang="ru-RU" dirty="0" err="1" smtClean="0"/>
              <a:t>Жинкина</a:t>
            </a:r>
            <a:r>
              <a:rPr lang="ru-RU" dirty="0" smtClean="0"/>
              <a:t> Е., </a:t>
            </a:r>
          </a:p>
          <a:p>
            <a:r>
              <a:rPr lang="ru-RU" dirty="0" smtClean="0"/>
              <a:t>													Копылова В., </a:t>
            </a:r>
            <a:r>
              <a:rPr lang="ru-RU" dirty="0" err="1" smtClean="0"/>
              <a:t>Толстобоков</a:t>
            </a:r>
            <a:r>
              <a:rPr lang="ru-RU" dirty="0" smtClean="0"/>
              <a:t>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9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Конкурентное преимущество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Уникальность, низкие цены, адаптивный дизайн, мобильное приложение, обязательно пообщаться с человеком хотя бы 15 секунд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2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900" inden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5.2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«Целевая аудитория.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Сегментация и профиль потребителя»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  <a:cs typeface="Times New Roman" panose="02020603050405020304" pitchFamily="18" charset="0"/>
              </a:rPr>
              <a:t>Сегмент: люди, преимущественно старше 18 лет, имеющие доступ к интернету.</a:t>
            </a: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  <a:cs typeface="Times New Roman" panose="02020603050405020304" pitchFamily="18" charset="0"/>
              </a:rPr>
              <a:t>Целевая аудитория: одинокие женщины и мужчины, которые готовы к новым знакомствам и отношениям.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  <a:cs typeface="Times New Roman" panose="02020603050405020304" pitchFamily="18" charset="0"/>
              </a:rPr>
              <a:t> Возраст, профессия, доход не имеют значения, поскольку при составлении анкеты пользователя все исходные необходимые параметры фиксируются и на основе этого и ведется поиск возможно интересных собеседников.</a:t>
            </a: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4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Все потребители нашего </a:t>
            </a:r>
            <a:r>
              <a:rPr lang="ru-RU" altLang="ru-RU" cap="none" dirty="0" err="1">
                <a:effectLst/>
              </a:rPr>
              <a:t>интернет-ресурса</a:t>
            </a:r>
            <a:r>
              <a:rPr lang="ru-RU" altLang="ru-RU" cap="none" dirty="0">
                <a:effectLst/>
              </a:rPr>
              <a:t> объединяются в сегмент на основе общей потребности, а именно - найти вторую половинку.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Задача потребителя - поиск своей любви или хотя бы достойного собеседника.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Выгода потребителя - умный поиск, который сам на основе анкеты подбирает кандидата и дает возможность увидеть его в режиме онлайн-трансляции.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Боли потребителя - занятость, за счет этого нет времени на походы в места, где можно с кем то познакомиться; стеснительность, которая мешает вживую с кем-то начать общение; одиночество, которое побуждает сидеть дома и накапливать в себе грусть.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cap="none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0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кто он? - одинокая женщина или одинокий мужчина, ищущих спасения от своего одиночества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что он делает? - живет своей обычной жизнью, но не имеет возможности/желания знакомится в реальной жизни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как взаимодействует с продуктом? - достаточно обычного уровня пользователя ПК, который в силах зарегистрироваться на сайте знакомств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9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Рядовой пользователь: случайно или просто ради интереса забрел на сайт знакомств и решил оставить для пробы там свою анкету. Особых рвений к новым отношениям может и не испытывать, однако не против знакомств и общения с интересными собеседниками. Возраст не важен.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Пользователь на уровне "Любителя": частенько регистрируется на подобного рода сайтах, возможно трудностей со знакомствами в реальной жизни не испытывает. Эдакий ловелас. Возраст и пол так же не имеют значения.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cap="none" dirty="0"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cap="none" dirty="0">
                <a:effectLst/>
              </a:rPr>
              <a:t>Постоянный пользователь ("Премиум" класс): "зависает" на сайтах знакомств, отчаянно ищет вторую половинку, имеет постоянный доступ в интернет, всесторонне развит и очень открыт для общения.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cap="none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900" inden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development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4697116"/>
              </p:ext>
            </p:extLst>
          </p:nvPr>
        </p:nvGraphicFramePr>
        <p:xfrm>
          <a:off x="2058144" y="1974273"/>
          <a:ext cx="8037834" cy="418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Шаблон-интервью для людей 35-50 лет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Что вы думаете о нашем сервисе?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2. Вы бы воспользовались нашей услугой, которая решает Вашу проблему?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3. Была ли у Вас проблема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поиском партнера?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Сколько вы тратите времени на поиски?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5.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Вы бы порекомендовали наш сервис своим знакомым?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6.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Посещаете ли вы клубы для одиноких сердец?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. Хотели бы Вы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познакомиться  со спутником, максимально подходящим по вашим критериям?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36576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817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Шаблон-интервью для неуспешных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64028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Что вы думаете о нашем сервисе?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2. Вы бы воспользовались нашей услугой, которая решает Вашу проблему?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3. Была ли у Вас проблема с поиском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партнера?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4. Сколько вы тратите времени на поиски?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. Вы бы порекомендовали наш сервис своим знакомым?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Вы предпочитаете знакомиться в компании друзей или делать это самостоятельно?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7. Как вы обычно знакомитесь с девушками?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36576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15"/>
          <p:cNvGraphicFramePr/>
          <p:nvPr>
            <p:extLst>
              <p:ext uri="{D42A27DB-BD31-4B8C-83A1-F6EECF244321}">
                <p14:modId xmlns:p14="http://schemas.microsoft.com/office/powerpoint/2010/main" val="1231773386"/>
              </p:ext>
            </p:extLst>
          </p:nvPr>
        </p:nvGraphicFramePr>
        <p:xfrm>
          <a:off x="369461" y="368241"/>
          <a:ext cx="11694384" cy="628705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949064"/>
                <a:gridCol w="1949064"/>
                <a:gridCol w="1949064"/>
                <a:gridCol w="1949064"/>
                <a:gridCol w="1949064"/>
                <a:gridCol w="1949064"/>
              </a:tblGrid>
              <a:tr h="1133038"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 smtClean="0">
                          <a:sym typeface="Proxima Nova Bold"/>
                        </a:rPr>
                        <a:t>РЕШЕНИЕ/ОБЕЗБОЛИВАЮЩЕЕ</a:t>
                      </a:r>
                      <a:endParaRPr sz="900" b="1" i="0" dirty="0">
                        <a:sym typeface="Proxima Nova Bold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Пользователь</a:t>
                      </a:r>
                      <a:r>
                        <a:rPr lang="ru-RU" sz="900" b="1" i="0" baseline="0" dirty="0" smtClean="0">
                          <a:sym typeface="Proxima Nova Light Italic"/>
                        </a:rPr>
                        <a:t> определенные критерии поиска. Допустим, интересы: путешествия, научная фантастика. Далее: пол, возраст и т.д. После выбора всех критериев пользователь будет общаться по видеосвязи с другим пользователем  такими же интересами. Минимальное время общения 30 секунд, раньше этого времени пользователь не сможет прекратить общение. После 30 секунд, пользователь сможет нажать кнопку «искать далее» и его соединит с другим случайным пользователем.</a:t>
                      </a:r>
                      <a:endParaRPr sz="900" b="1" i="0" dirty="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ПРОБЛЕМА/БОЛЬ</a:t>
                      </a:r>
                    </a:p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Bold"/>
                        </a:rPr>
                        <a:t>Современные</a:t>
                      </a:r>
                      <a:r>
                        <a:rPr lang="ru-RU" sz="900" b="1" i="0" baseline="0" dirty="0" smtClean="0">
                          <a:sym typeface="Proxima Nova Bold"/>
                        </a:rPr>
                        <a:t> сайты знакомств похожи на </a:t>
                      </a:r>
                      <a:r>
                        <a:rPr lang="ru-RU" sz="900" b="1" i="0" baseline="0" dirty="0" err="1" smtClean="0">
                          <a:sym typeface="Proxima Nova Bold"/>
                        </a:rPr>
                        <a:t>соц.сети</a:t>
                      </a:r>
                      <a:r>
                        <a:rPr lang="ru-RU" sz="900" b="1" i="0" baseline="0" dirty="0" smtClean="0">
                          <a:sym typeface="Proxima Nova Bold"/>
                        </a:rPr>
                        <a:t>. Люди просто переписываются, они не видят друг </a:t>
                      </a:r>
                      <a:r>
                        <a:rPr lang="ru-RU" sz="900" b="1" i="0" baseline="0" dirty="0" err="1" smtClean="0">
                          <a:sym typeface="Proxima Nova Bold"/>
                        </a:rPr>
                        <a:t>друга.Да</a:t>
                      </a:r>
                      <a:r>
                        <a:rPr lang="ru-RU" sz="900" b="1" i="0" baseline="0" dirty="0" smtClean="0">
                          <a:sym typeface="Proxima Nova Bold"/>
                        </a:rPr>
                        <a:t> и зачастую они сами не знают с кем хотят познакомится.</a:t>
                      </a:r>
                      <a:endParaRPr sz="900" b="1" i="0" dirty="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50800" marR="50800" marT="50800" marB="5080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726">
                <a:tc rowSpan="2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ПРОДУКТ/</a:t>
                      </a:r>
                    </a:p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СЕРВИС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 err="1">
                          <a:sym typeface="Proxima Nova Light Italic"/>
                        </a:rPr>
                        <a:t>Мобильное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приложение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для</a:t>
                      </a:r>
                      <a:r>
                        <a:rPr sz="900" b="1" i="0" dirty="0">
                          <a:sym typeface="Proxima Nova Light Italic"/>
                        </a:rPr>
                        <a:t> iOS (iPhone, iPad, </a:t>
                      </a:r>
                      <a:r>
                        <a:rPr sz="900" b="1" i="0" dirty="0" err="1">
                          <a:sym typeface="Proxima Nova Light Italic"/>
                        </a:rPr>
                        <a:t>iWatch</a:t>
                      </a:r>
                      <a:r>
                        <a:rPr sz="900" b="1" i="0" dirty="0">
                          <a:sym typeface="Proxima Nova Light Italic"/>
                        </a:rPr>
                        <a:t>), Android 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Regular Italic"/>
                        </a:rPr>
                        <a:t>Веб-сайт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Regular Italic"/>
                        </a:rPr>
                        <a:t>Критерии поиска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Regular Italic"/>
                        </a:rPr>
                        <a:t>Случайный</a:t>
                      </a:r>
                      <a:r>
                        <a:rPr lang="ru-RU" sz="900" b="1" i="0" baseline="0" dirty="0" smtClean="0">
                          <a:sym typeface="Proxima Nova Regular Italic"/>
                        </a:rPr>
                        <a:t> отбор кандидатов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baseline="0" dirty="0" smtClean="0">
                          <a:sym typeface="Proxima Nova Regular Italic"/>
                        </a:rPr>
                        <a:t>Видеотрансляции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Regular Italic"/>
                        </a:rPr>
                        <a:t>Никогда не знаешь с кем придется знакомится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Regular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/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КЛЮЧЕВЫЕ МЕТРИКИ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Установка</a:t>
                      </a:r>
                      <a:r>
                        <a:rPr lang="ru-RU" sz="900" b="1" i="0" baseline="0" dirty="0" smtClean="0">
                          <a:sym typeface="Proxima Nova Light Italic"/>
                        </a:rPr>
                        <a:t> приложения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baseline="0" dirty="0" smtClean="0">
                          <a:sym typeface="Proxima Nova Light Italic"/>
                        </a:rPr>
                        <a:t>Регистрация на сайте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/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ЦЕННОСТНОЕ ПРЕДЛОЖЕНИЕ</a:t>
                      </a:r>
                    </a:p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endParaRPr sz="900" b="1" i="0" dirty="0">
                        <a:sym typeface="Proxima Nova Bold"/>
                      </a:endParaRPr>
                    </a:p>
                    <a:p>
                      <a:pPr lvl="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Веб</a:t>
                      </a:r>
                      <a:r>
                        <a:rPr lang="ru-RU" sz="900" b="1" i="0" baseline="0" dirty="0" smtClean="0">
                          <a:sym typeface="Proxima Nova Light Italic"/>
                        </a:rPr>
                        <a:t> и мобильные приложения для случайных знакомств.</a:t>
                      </a:r>
                      <a:endParaRPr sz="900" b="1" i="0" dirty="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/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КАНАЛЫ</a:t>
                      </a:r>
                    </a:p>
                    <a:p>
                      <a:pPr marL="50800" lvl="0" indent="50800" algn="l" defTabSz="914400">
                        <a:defRPr sz="1800">
                          <a:uFillTx/>
                        </a:defRPr>
                      </a:pPr>
                      <a:r>
                        <a:rPr lang="ru-RU" sz="900" b="1" i="0" dirty="0" err="1" smtClean="0">
                          <a:sym typeface="Proxima Nova Bold"/>
                        </a:rPr>
                        <a:t>Вконтакте</a:t>
                      </a:r>
                      <a:endParaRPr lang="ru-RU" sz="900" b="1" i="0" dirty="0" smtClean="0">
                        <a:sym typeface="Proxima Nova Bold"/>
                      </a:endParaRPr>
                    </a:p>
                    <a:p>
                      <a:pPr marL="50800" lvl="0" indent="50800" algn="l" defTabSz="914400">
                        <a:defRPr sz="1800">
                          <a:uFillTx/>
                        </a:defRPr>
                      </a:pPr>
                      <a:r>
                        <a:rPr lang="en-US" sz="900" b="1" i="0" dirty="0" smtClean="0">
                          <a:sym typeface="Proxima Nova Bold"/>
                        </a:rPr>
                        <a:t>Facebook</a:t>
                      </a:r>
                    </a:p>
                    <a:p>
                      <a:pPr marL="50800" lvl="0" indent="50800" algn="l" defTabSz="9144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Bold"/>
                        </a:rPr>
                        <a:t>Поисковые</a:t>
                      </a:r>
                      <a:r>
                        <a:rPr lang="ru-RU" sz="900" b="1" i="0" baseline="0" dirty="0" smtClean="0">
                          <a:sym typeface="Proxima Nova Bold"/>
                        </a:rPr>
                        <a:t> системы</a:t>
                      </a:r>
                    </a:p>
                    <a:p>
                      <a:pPr marL="50800" lvl="0" indent="50800" algn="l" defTabSz="914400">
                        <a:defRPr sz="1800">
                          <a:uFillTx/>
                        </a:defRPr>
                      </a:pPr>
                      <a:r>
                        <a:rPr lang="ru-RU" sz="900" b="1" i="0" baseline="0" dirty="0" smtClean="0">
                          <a:sym typeface="Proxima Nova Bold"/>
                        </a:rPr>
                        <a:t>Мобильные рекламные сети</a:t>
                      </a:r>
                      <a:endParaRPr sz="900" b="1" i="0" dirty="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50800" marR="50800" marT="50800" marB="50800" horzOverflow="overflow"/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КЛИЕНТСКИЕ СЕГМЕНТЫ</a:t>
                      </a:r>
                    </a:p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endParaRPr sz="900" b="1" i="0" dirty="0">
                        <a:sym typeface="Proxima Nova Bold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 Italic"/>
                        </a:rPr>
                        <a:t>B2C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14</a:t>
                      </a:r>
                      <a:r>
                        <a:rPr sz="900" b="1" i="0" dirty="0" smtClean="0">
                          <a:sym typeface="Proxima Nova Light Italic"/>
                        </a:rPr>
                        <a:t>–</a:t>
                      </a:r>
                      <a:r>
                        <a:rPr lang="ru-RU" sz="900" b="1" i="0" dirty="0" smtClean="0">
                          <a:sym typeface="Proxima Nova Light Italic"/>
                        </a:rPr>
                        <a:t>40</a:t>
                      </a:r>
                      <a:r>
                        <a:rPr sz="900" b="1" i="0" dirty="0" smtClean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лет</a:t>
                      </a:r>
                      <a:r>
                        <a:rPr sz="900" b="1" i="0" dirty="0">
                          <a:sym typeface="Proxima Nova Light Italic"/>
                        </a:rPr>
                        <a:t/>
                      </a:r>
                      <a:br>
                        <a:rPr sz="900" b="1" i="0" dirty="0">
                          <a:sym typeface="Proxima Nova Light Italic"/>
                        </a:rPr>
                      </a:br>
                      <a:r>
                        <a:rPr lang="ru-RU" sz="900" b="1" i="0" dirty="0" smtClean="0">
                          <a:sym typeface="Proxima Nova Light Italic"/>
                        </a:rPr>
                        <a:t>65</a:t>
                      </a:r>
                      <a:r>
                        <a:rPr sz="900" b="1" i="0" dirty="0" smtClean="0">
                          <a:sym typeface="Proxima Nova Light Italic"/>
                        </a:rPr>
                        <a:t>/</a:t>
                      </a:r>
                      <a:r>
                        <a:rPr lang="ru-RU" sz="900" b="1" i="0" dirty="0" smtClean="0">
                          <a:sym typeface="Proxima Nova Light Italic"/>
                        </a:rPr>
                        <a:t>35</a:t>
                      </a:r>
                      <a:r>
                        <a:rPr sz="900" b="1" i="0" dirty="0" smtClean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мужчины</a:t>
                      </a:r>
                      <a:r>
                        <a:rPr sz="900" b="1" i="0" dirty="0">
                          <a:sym typeface="Proxima Nova Light Italic"/>
                        </a:rPr>
                        <a:t> и </a:t>
                      </a:r>
                      <a:r>
                        <a:rPr sz="900" b="1" i="0" dirty="0" err="1">
                          <a:sym typeface="Proxima Nova Light Italic"/>
                        </a:rPr>
                        <a:t>женщины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Одинокие</a:t>
                      </a:r>
                      <a:r>
                        <a:rPr lang="ru-RU" sz="900" b="1" i="0" baseline="0" dirty="0" smtClean="0">
                          <a:sym typeface="Proxima Nova Light Italic"/>
                        </a:rPr>
                        <a:t> люди</a:t>
                      </a:r>
                      <a:endParaRPr lang="ru-RU" sz="900" b="1" i="0" dirty="0" smtClean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Не имеет значения работают эли</a:t>
                      </a:r>
                      <a:r>
                        <a:rPr lang="ru-RU" sz="900" b="1" i="0" baseline="0" dirty="0" smtClean="0">
                          <a:sym typeface="Proxima Nova Light Italic"/>
                        </a:rPr>
                        <a:t> нет.</a:t>
                      </a:r>
                      <a:endParaRPr lang="ru-RU" sz="900" b="1" i="0" dirty="0" smtClean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 err="1" smtClean="0">
                          <a:sym typeface="Proxima Nova Light Italic"/>
                        </a:rPr>
                        <a:t>Владельцы</a:t>
                      </a:r>
                      <a:r>
                        <a:rPr sz="900" b="1" i="0" dirty="0" smtClean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смартфонов</a:t>
                      </a:r>
                      <a:r>
                        <a:rPr sz="900" b="1" i="0" dirty="0">
                          <a:sym typeface="Proxima Nova Light Italic"/>
                        </a:rPr>
                        <a:t> (iOS, Android)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 err="1">
                          <a:sym typeface="Proxima Nova Light Italic"/>
                        </a:rPr>
                        <a:t>Пользователи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соц</a:t>
                      </a:r>
                      <a:r>
                        <a:rPr sz="900" b="1" i="0" dirty="0">
                          <a:sym typeface="Proxima Nova Light Italic"/>
                        </a:rPr>
                        <a:t>. </a:t>
                      </a:r>
                      <a:r>
                        <a:rPr sz="900" b="1" i="0" dirty="0" err="1">
                          <a:sym typeface="Proxima Nova Light Italic"/>
                        </a:rPr>
                        <a:t>сетеи</a:t>
                      </a:r>
                      <a:r>
                        <a:rPr sz="900" b="1" i="0" dirty="0">
                          <a:sym typeface="Proxima Nova Light Italic"/>
                        </a:rPr>
                        <a:t>̆ (Facebook, </a:t>
                      </a:r>
                      <a:r>
                        <a:rPr sz="900" b="1" i="0" dirty="0" err="1">
                          <a:sym typeface="Proxima Nova Light Italic"/>
                        </a:rPr>
                        <a:t>vKontakte</a:t>
                      </a:r>
                      <a:r>
                        <a:rPr sz="900" b="1" i="0" dirty="0">
                          <a:sym typeface="Proxima Nova Light Italic"/>
                        </a:rPr>
                        <a:t>) 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Мелкие и крупные города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Проживают во всем мире</a:t>
                      </a:r>
                      <a:r>
                        <a:rPr sz="900" b="1" i="0" dirty="0" smtClean="0">
                          <a:sym typeface="Proxima Nova Light Italic"/>
                        </a:rPr>
                        <a:t>.</a:t>
                      </a:r>
                      <a:endParaRPr sz="900" b="1" i="0" dirty="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/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РЫНОК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Light Italic"/>
                        </a:rPr>
                        <a:t>TAM  – </a:t>
                      </a:r>
                      <a:r>
                        <a:rPr sz="900" b="1" i="0" dirty="0" smtClean="0">
                          <a:sym typeface="Proxima Nova Light Italic"/>
                        </a:rPr>
                        <a:t>1,71 </a:t>
                      </a:r>
                      <a:r>
                        <a:rPr sz="900" b="1" i="0" dirty="0" err="1">
                          <a:sym typeface="Proxima Nova Light Italic"/>
                        </a:rPr>
                        <a:t>млрд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пользователей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 smtClean="0">
                          <a:sym typeface="Proxima Nova Light Italic"/>
                        </a:rPr>
                        <a:t>сматфонов</a:t>
                      </a:r>
                      <a:r>
                        <a:rPr lang="ru-RU" sz="900" b="1" i="0" dirty="0" smtClean="0">
                          <a:sym typeface="Proxima Nova Light Italic"/>
                        </a:rPr>
                        <a:t>, 3,5 млрд.</a:t>
                      </a:r>
                      <a:r>
                        <a:rPr lang="ru-RU" sz="900" b="1" i="0" baseline="0" dirty="0" smtClean="0">
                          <a:sym typeface="Proxima Nova Light Italic"/>
                        </a:rPr>
                        <a:t> пользователей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lang="ru-RU" sz="900" b="1" i="0" baseline="0" dirty="0" smtClean="0">
                          <a:sym typeface="Proxima Nova Light Italic"/>
                        </a:rPr>
                        <a:t>Интернет</a:t>
                      </a: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Light Italic"/>
                        </a:rPr>
                        <a:t>SAM – </a:t>
                      </a:r>
                      <a:r>
                        <a:rPr lang="ru-RU" sz="900" b="1" i="0" dirty="0" smtClean="0">
                          <a:sym typeface="Proxima Nova Light Italic"/>
                        </a:rPr>
                        <a:t>30</a:t>
                      </a:r>
                      <a:r>
                        <a:rPr lang="ru-RU" sz="900" b="1" i="0" baseline="0" dirty="0" smtClean="0">
                          <a:sym typeface="Proxima Nova Light Italic"/>
                        </a:rPr>
                        <a:t> % одиноких людей</a:t>
                      </a:r>
                      <a:endParaRPr sz="900" b="1" i="0" dirty="0">
                        <a:sym typeface="Proxima Nova Bold Italic"/>
                      </a:endParaRPr>
                    </a:p>
                    <a:p>
                      <a:pPr lvl="0" indent="50800" algn="l" defTabSz="9144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Bold Italic"/>
                        </a:rPr>
                        <a:t>Крупных</a:t>
                      </a:r>
                      <a:r>
                        <a:rPr lang="ru-RU" sz="900" b="1" i="0" baseline="0" dirty="0" smtClean="0">
                          <a:sym typeface="Proxima Nova Bold Italic"/>
                        </a:rPr>
                        <a:t> конкурентов нет. Есть только мелкие </a:t>
                      </a:r>
                      <a:r>
                        <a:rPr lang="ru-RU" sz="900" b="1" i="0" baseline="0" dirty="0" err="1" smtClean="0">
                          <a:sym typeface="Proxima Nova Bold Italic"/>
                        </a:rPr>
                        <a:t>сайтики</a:t>
                      </a:r>
                      <a:r>
                        <a:rPr lang="ru-RU" sz="900" b="1" i="0" baseline="0" dirty="0" smtClean="0">
                          <a:sym typeface="Proxima Nova Bold Italic"/>
                        </a:rPr>
                        <a:t>. При должной маркетинговой </a:t>
                      </a:r>
                      <a:r>
                        <a:rPr lang="ru-RU" sz="900" b="1" i="0" baseline="0" dirty="0" err="1" smtClean="0">
                          <a:sym typeface="Proxima Nova Bold Italic"/>
                        </a:rPr>
                        <a:t>политке</a:t>
                      </a:r>
                      <a:r>
                        <a:rPr lang="ru-RU" sz="900" b="1" i="0" baseline="0" dirty="0" smtClean="0">
                          <a:sym typeface="Proxima Nova Bold Italic"/>
                        </a:rPr>
                        <a:t> можно неплохо раскрутиться</a:t>
                      </a:r>
                      <a:endParaRPr sz="900" b="1" i="0" dirty="0">
                        <a:latin typeface="Proxima Nova Bold Italic"/>
                        <a:ea typeface="Proxima Nova Bold Italic"/>
                        <a:cs typeface="Proxima Nova Bold Italic"/>
                        <a:sym typeface="Proxima Nova Bold Italic"/>
                      </a:endParaRPr>
                    </a:p>
                  </a:txBody>
                  <a:tcPr marL="50800" marR="50800" marT="50800" marB="50800" horzOverflow="overflow"/>
                </a:tc>
              </a:tr>
              <a:tr h="2335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890">
                <a:tc gridSpan="2">
                  <a:txBody>
                    <a:bodyPr/>
                    <a:lstStyle/>
                    <a:p>
                      <a:pPr lvl="0" indent="50800" algn="l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СТРУКТУРА РАСХОДОВ</a:t>
                      </a:r>
                    </a:p>
                    <a:p>
                      <a:pPr lvl="0" algn="l" defTabSz="914400">
                        <a:defRPr sz="1800">
                          <a:uFillTx/>
                        </a:defRPr>
                      </a:pPr>
                      <a:endParaRPr sz="900" b="1" i="0" dirty="0">
                        <a:sym typeface="Proxima Nova Bold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 err="1">
                          <a:sym typeface="Proxima Nova Light Italic"/>
                        </a:rPr>
                        <a:t>Для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выхода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на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безубыточность</a:t>
                      </a:r>
                      <a:r>
                        <a:rPr sz="900" b="1" i="0" dirty="0">
                          <a:sym typeface="Proxima Nova Light Italic"/>
                        </a:rPr>
                        <a:t> (</a:t>
                      </a:r>
                      <a:r>
                        <a:rPr sz="900" b="1" i="0" dirty="0" err="1">
                          <a:sym typeface="Proxima Nova Bold Italic"/>
                        </a:rPr>
                        <a:t>пример</a:t>
                      </a:r>
                      <a:r>
                        <a:rPr sz="900" b="1" i="0" dirty="0">
                          <a:sym typeface="Proxima Nova Light Italic"/>
                        </a:rPr>
                        <a:t>)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Light Italic"/>
                        </a:rPr>
                        <a:t>– </a:t>
                      </a:r>
                      <a:r>
                        <a:rPr sz="900" b="1" i="0" dirty="0" err="1">
                          <a:sym typeface="Proxima Nova Light Italic"/>
                        </a:rPr>
                        <a:t>Общие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расходы</a:t>
                      </a:r>
                      <a:r>
                        <a:rPr sz="900" b="1" i="0" dirty="0">
                          <a:sym typeface="Proxima Nova Light Italic"/>
                        </a:rPr>
                        <a:t> (G&amp;A) – 300 </a:t>
                      </a:r>
                      <a:r>
                        <a:rPr sz="900" b="1" i="0" dirty="0" err="1">
                          <a:sym typeface="Proxima Nova Light Italic"/>
                        </a:rPr>
                        <a:t>тыс</a:t>
                      </a:r>
                      <a:r>
                        <a:rPr sz="900" b="1" i="0" dirty="0">
                          <a:sym typeface="Proxima Nova Light Italic"/>
                        </a:rPr>
                        <a:t>. </a:t>
                      </a:r>
                      <a:r>
                        <a:rPr sz="900" b="1" i="0" dirty="0" err="1">
                          <a:sym typeface="Proxima Nova Light Italic"/>
                        </a:rPr>
                        <a:t>руб</a:t>
                      </a:r>
                      <a:r>
                        <a:rPr sz="900" b="1" i="0" dirty="0">
                          <a:sym typeface="Proxima Nova Light Italic"/>
                        </a:rPr>
                        <a:t>.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Light Italic"/>
                        </a:rPr>
                        <a:t>– </a:t>
                      </a:r>
                      <a:r>
                        <a:rPr sz="900" b="1" i="0" dirty="0" err="1">
                          <a:sym typeface="Proxima Nova Light Italic"/>
                        </a:rPr>
                        <a:t>Расходы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на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разработку</a:t>
                      </a:r>
                      <a:r>
                        <a:rPr sz="900" b="1" i="0" dirty="0">
                          <a:sym typeface="Proxima Nova Light Italic"/>
                        </a:rPr>
                        <a:t> (R&amp;D) – </a:t>
                      </a:r>
                      <a:r>
                        <a:rPr lang="ru-RU" sz="900" b="1" i="0" dirty="0" smtClean="0">
                          <a:sym typeface="Proxima Nova Light Italic"/>
                        </a:rPr>
                        <a:t>500 </a:t>
                      </a:r>
                      <a:r>
                        <a:rPr sz="900" b="1" i="0" dirty="0" err="1" smtClean="0">
                          <a:sym typeface="Proxima Nova Light Italic"/>
                        </a:rPr>
                        <a:t>тыс</a:t>
                      </a:r>
                      <a:r>
                        <a:rPr sz="900" b="1" i="0" dirty="0">
                          <a:sym typeface="Proxima Nova Light Italic"/>
                        </a:rPr>
                        <a:t>. </a:t>
                      </a:r>
                      <a:r>
                        <a:rPr sz="900" b="1" i="0" dirty="0" err="1">
                          <a:sym typeface="Proxima Nova Light Italic"/>
                        </a:rPr>
                        <a:t>руб</a:t>
                      </a:r>
                      <a:r>
                        <a:rPr sz="900" b="1" i="0" dirty="0">
                          <a:sym typeface="Proxima Nova Light Italic"/>
                        </a:rPr>
                        <a:t>.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Light Italic"/>
                        </a:rPr>
                        <a:t>– </a:t>
                      </a:r>
                      <a:r>
                        <a:rPr sz="900" b="1" i="0" dirty="0" err="1">
                          <a:sym typeface="Proxima Nova Light Italic"/>
                        </a:rPr>
                        <a:t>Маркетинг</a:t>
                      </a:r>
                      <a:r>
                        <a:rPr sz="900" b="1" i="0" dirty="0">
                          <a:sym typeface="Proxima Nova Light Italic"/>
                        </a:rPr>
                        <a:t> (Marketing) – 500 </a:t>
                      </a:r>
                      <a:r>
                        <a:rPr sz="900" b="1" i="0" dirty="0" err="1">
                          <a:sym typeface="Proxima Nova Light Italic"/>
                        </a:rPr>
                        <a:t>тыс</a:t>
                      </a:r>
                      <a:r>
                        <a:rPr sz="900" b="1" i="0" dirty="0">
                          <a:sym typeface="Proxima Nova Light Italic"/>
                        </a:rPr>
                        <a:t>. </a:t>
                      </a:r>
                      <a:r>
                        <a:rPr sz="900" b="1" i="0" dirty="0" err="1">
                          <a:sym typeface="Proxima Nova Light Italic"/>
                        </a:rPr>
                        <a:t>руб</a:t>
                      </a:r>
                      <a:r>
                        <a:rPr sz="900" b="1" i="0" dirty="0">
                          <a:sym typeface="Proxima Nova Light Italic"/>
                        </a:rPr>
                        <a:t>.</a:t>
                      </a:r>
                    </a:p>
                    <a:p>
                      <a:pPr lvl="0" indent="50800" algn="l" defTabSz="584200">
                        <a:defRPr sz="1800">
                          <a:uFillTx/>
                        </a:defRPr>
                      </a:pPr>
                      <a:endParaRPr sz="900" b="1" i="0" dirty="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UNIT-ЭКОНОМИКА</a:t>
                      </a:r>
                    </a:p>
                    <a:p>
                      <a:pPr lvl="0" indent="50800" algn="ctr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ctr" defTabSz="584200">
                        <a:defRPr sz="1800">
                          <a:uFillTx/>
                        </a:defRPr>
                      </a:pPr>
                      <a:r>
                        <a:rPr sz="900" b="1" i="0" dirty="0" err="1">
                          <a:sym typeface="Proxima Nova Light Italic"/>
                        </a:rPr>
                        <a:t>Целевые</a:t>
                      </a:r>
                      <a:r>
                        <a:rPr sz="900" b="1" i="0" dirty="0">
                          <a:sym typeface="Proxima Nova Light Italic"/>
                        </a:rPr>
                        <a:t>  </a:t>
                      </a:r>
                    </a:p>
                    <a:p>
                      <a:pPr lvl="0" indent="50800" algn="ctr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Light Italic"/>
                        </a:rPr>
                        <a:t>300 000 </a:t>
                      </a:r>
                      <a:r>
                        <a:rPr sz="900" b="1" i="0" dirty="0" err="1">
                          <a:sym typeface="Proxima Nova Light Italic"/>
                        </a:rPr>
                        <a:t>установок</a:t>
                      </a:r>
                      <a:r>
                        <a:rPr sz="900" b="1" i="0" dirty="0">
                          <a:sym typeface="Proxima Nova Light Italic"/>
                        </a:rPr>
                        <a:t> в </a:t>
                      </a:r>
                      <a:r>
                        <a:rPr sz="900" b="1" i="0" dirty="0" err="1">
                          <a:sym typeface="Proxima Nova Light Italic"/>
                        </a:rPr>
                        <a:t>месяц</a:t>
                      </a:r>
                      <a:r>
                        <a:rPr sz="900" b="1" i="0" dirty="0">
                          <a:sym typeface="Proxima Nova Light Italic"/>
                        </a:rPr>
                        <a:t> , CPI = $0,15/ARPU(LT)=$0,5, С1=3,3%</a:t>
                      </a:r>
                    </a:p>
                    <a:p>
                      <a:pPr lvl="0" indent="50800" algn="ctr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algn="ctr" defTabSz="584200">
                        <a:defRPr sz="1800">
                          <a:uFillTx/>
                        </a:defRPr>
                      </a:pPr>
                      <a:r>
                        <a:rPr sz="900" b="1" i="0" dirty="0" err="1">
                          <a:sym typeface="Proxima Nova Light Italic"/>
                        </a:rPr>
                        <a:t>Текущие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</a:p>
                    <a:p>
                      <a:pPr lvl="0" indent="50800" algn="ctr" defTabSz="5842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Light Italic"/>
                        </a:rPr>
                        <a:t>100 000 </a:t>
                      </a:r>
                      <a:r>
                        <a:rPr sz="900" b="1" i="0" dirty="0" err="1">
                          <a:sym typeface="Proxima Nova Light Italic"/>
                        </a:rPr>
                        <a:t>установок</a:t>
                      </a:r>
                      <a:r>
                        <a:rPr sz="900" b="1" i="0" dirty="0">
                          <a:sym typeface="Proxima Nova Light Italic"/>
                        </a:rPr>
                        <a:t> в </a:t>
                      </a:r>
                      <a:r>
                        <a:rPr sz="900" b="1" i="0" dirty="0" err="1">
                          <a:sym typeface="Proxima Nova Light Italic"/>
                        </a:rPr>
                        <a:t>месяц</a:t>
                      </a:r>
                      <a:r>
                        <a:rPr sz="900" b="1" i="0" dirty="0">
                          <a:sym typeface="Proxima Nova Light Italic"/>
                        </a:rPr>
                        <a:t> , CPI = $0,2/ARPU(LT)=$1, C1=6%</a:t>
                      </a:r>
                      <a:endParaRPr sz="900" b="1" i="0" dirty="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defTabSz="914400">
                        <a:defRPr sz="1800">
                          <a:uFillTx/>
                        </a:defRPr>
                      </a:pPr>
                      <a:r>
                        <a:rPr sz="900" b="1" i="0" dirty="0">
                          <a:sym typeface="Proxima Nova Bold"/>
                        </a:rPr>
                        <a:t>СТРУКТУРА ДОХОДОВ (МОДЕЛЬ МОНЕТИЗАЦИИ)</a:t>
                      </a:r>
                    </a:p>
                    <a:p>
                      <a:pPr lvl="0" defTabSz="914400">
                        <a:defRPr sz="1800">
                          <a:uFillTx/>
                        </a:defRPr>
                      </a:pPr>
                      <a:endParaRPr sz="900" b="1" i="0" dirty="0">
                        <a:sym typeface="Proxima Nova Bold"/>
                      </a:endParaRPr>
                    </a:p>
                    <a:p>
                      <a:pPr lvl="0" indent="50800" defTabSz="584200">
                        <a:defRPr sz="1800">
                          <a:uFillTx/>
                        </a:defRPr>
                      </a:pPr>
                      <a:r>
                        <a:rPr sz="900" b="1" i="0" dirty="0" err="1">
                          <a:sym typeface="Proxima Nova Light Italic"/>
                        </a:rPr>
                        <a:t>Подписка</a:t>
                      </a:r>
                      <a:r>
                        <a:rPr sz="900" b="1" i="0" dirty="0">
                          <a:sym typeface="Proxima Nova Light Italic"/>
                        </a:rPr>
                        <a:t>  </a:t>
                      </a:r>
                      <a:r>
                        <a:rPr sz="900" b="1" i="0" dirty="0" err="1">
                          <a:sym typeface="Proxima Nova Light Italic"/>
                        </a:rPr>
                        <a:t>на</a:t>
                      </a:r>
                      <a:r>
                        <a:rPr sz="900" b="1" i="0" dirty="0">
                          <a:sym typeface="Proxima Nova Light Italic"/>
                        </a:rPr>
                        <a:t> </a:t>
                      </a:r>
                      <a:r>
                        <a:rPr sz="900" b="1" i="0" dirty="0" err="1">
                          <a:sym typeface="Proxima Nova Light Italic"/>
                        </a:rPr>
                        <a:t>приложение</a:t>
                      </a:r>
                      <a:r>
                        <a:rPr sz="900" b="1" i="0" dirty="0">
                          <a:sym typeface="Proxima Nova Light Italic"/>
                        </a:rPr>
                        <a:t> – ARPPU – $</a:t>
                      </a:r>
                      <a:r>
                        <a:rPr sz="900" b="1" i="0" dirty="0" smtClean="0">
                          <a:sym typeface="Proxima Nova Light Italic"/>
                        </a:rPr>
                        <a:t>15</a:t>
                      </a:r>
                      <a:endParaRPr lang="ru-RU" sz="900" b="1" i="0" dirty="0" smtClean="0">
                        <a:sym typeface="Proxima Nova Light Italic"/>
                      </a:endParaRPr>
                    </a:p>
                    <a:p>
                      <a:pPr lvl="0" indent="50800" defTabSz="584200">
                        <a:defRPr sz="1800">
                          <a:uFillTx/>
                        </a:defRPr>
                      </a:pPr>
                      <a:r>
                        <a:rPr lang="ru-RU" sz="900" b="1" i="0" dirty="0" smtClean="0">
                          <a:sym typeface="Proxima Nova Light Italic"/>
                        </a:rPr>
                        <a:t>Подписка на сайте – 300 р./месяц</a:t>
                      </a:r>
                    </a:p>
                    <a:p>
                      <a:pPr lvl="0" indent="50800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defTabSz="584200">
                        <a:defRPr sz="1800">
                          <a:uFillTx/>
                        </a:defRPr>
                      </a:pPr>
                      <a:endParaRPr sz="900" b="1" i="0" dirty="0">
                        <a:sym typeface="Proxima Nova Light Italic"/>
                      </a:endParaRPr>
                    </a:p>
                    <a:p>
                      <a:pPr lvl="0" indent="50800" defTabSz="584200">
                        <a:defRPr sz="1800">
                          <a:uFillTx/>
                        </a:defRPr>
                      </a:pPr>
                      <a:endParaRPr sz="900" b="1" i="0" dirty="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4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Шаблон-интервью для стеснительных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Что вы думаете о нашем сервисе?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2. Вы бы воспользовались нашей услугой,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если бы были менее стеснительным?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. Сколько вы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бы тратили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времени на поиски?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5. Вы бы порекомендовали наш сервис своим знакомым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Хотели бы Вы познакомиться  со спутником, максимально подходящим по вашим критериям?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Интервью для клиентов до 25 лет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9818" y="2514600"/>
            <a:ext cx="5212773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Что вы думаете о нашем сервисе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2. Вы бы воспользовались нашей услугой, которая решает Вашу проблему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5. 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бы порекомендовали наш сервис своим знакомым?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2591" y="2514599"/>
            <a:ext cx="521277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Положительные отзывы: 35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  Отрицательные отзывы: 7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  Воздержались: 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Да: 43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  Нет: 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5. Да: 30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 SemiBold"/>
              </a:rPr>
              <a:t>   Нет: 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rgbClr val="00AFF0"/>
              </a:buClr>
              <a:buFont typeface="Arial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402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Популярность сервиса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 сервис представляет огромный интерес для людей в возрасте до 25 лет. Гипотеза подтверждена, так как большая часть интервьюированных ответили положительно на вопрос о пользовании нашим сервисом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900" inden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6.1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_tradnl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</a:t>
            </a:r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s-ES_tradnl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s-ES_tradnl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9138336"/>
              </p:ext>
            </p:extLst>
          </p:nvPr>
        </p:nvGraphicFramePr>
        <p:xfrm>
          <a:off x="1672935" y="1028343"/>
          <a:ext cx="9590809" cy="536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7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36267088"/>
              </p:ext>
            </p:extLst>
          </p:nvPr>
        </p:nvGraphicFramePr>
        <p:xfrm>
          <a:off x="1901536" y="1631373"/>
          <a:ext cx="8260773" cy="425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4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836982"/>
              </p:ext>
            </p:extLst>
          </p:nvPr>
        </p:nvGraphicFramePr>
        <p:xfrm>
          <a:off x="-1" y="0"/>
          <a:ext cx="12192003" cy="57001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7884"/>
                <a:gridCol w="1300299"/>
                <a:gridCol w="789709"/>
                <a:gridCol w="893618"/>
                <a:gridCol w="685800"/>
                <a:gridCol w="748146"/>
                <a:gridCol w="737292"/>
                <a:gridCol w="208280"/>
                <a:gridCol w="602673"/>
                <a:gridCol w="893618"/>
                <a:gridCol w="810491"/>
                <a:gridCol w="987136"/>
                <a:gridCol w="748146"/>
                <a:gridCol w="706582"/>
                <a:gridCol w="602672"/>
                <a:gridCol w="699657"/>
              </a:tblGrid>
              <a:tr h="150668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Клиентский сегмент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Ценностное предложение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Проблема подтверждена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Экономика смоделирована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Готов </a:t>
                      </a:r>
                      <a:r>
                        <a:rPr lang="en-US" sz="1000" dirty="0" smtClean="0"/>
                        <a:t>MVP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Решение подтверждено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1-я продажа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Канал продаж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Ценностное предложение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Пользователи привлечены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Есть инструмент продаж и продукт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1-я продажа в канале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Статич</a:t>
                      </a:r>
                      <a:r>
                        <a:rPr lang="ru-RU" sz="1000" dirty="0" smtClean="0"/>
                        <a:t>. значимый</a:t>
                      </a:r>
                      <a:r>
                        <a:rPr lang="ru-RU" sz="1000" baseline="0" dirty="0" smtClean="0"/>
                        <a:t> поток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Экономика сходится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Экономика сходится на масштабе</a:t>
                      </a:r>
                      <a:endParaRPr lang="ru-RU" sz="1000" dirty="0"/>
                    </a:p>
                  </a:txBody>
                  <a:tcPr/>
                </a:tc>
              </a:tr>
              <a:tr h="12128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35-50 лет, одинокие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Наличие поиска кандидата по подходящему возрасту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Да, 30 интервью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Отчет на бумаге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2128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</a:t>
                      </a:r>
                      <a:r>
                        <a:rPr lang="ru-RU" sz="1000" baseline="0" dirty="0" smtClean="0"/>
                        <a:t> 25 лет, стеснительные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Мы предлагаем бесплатный сервис знакомств  с умным интеллектуальным поиском и с обязательным наличием веб-камеры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Да, подтвердило большинство опрошенных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Отчет на бумаге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Сайт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То же, + скидка за рефералов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Гугл </a:t>
                      </a:r>
                      <a:r>
                        <a:rPr lang="ru-RU" sz="1000" dirty="0" err="1" smtClean="0"/>
                        <a:t>Эдвордс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16-20 продаж в день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2128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Неуспешные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Возможность</a:t>
                      </a:r>
                      <a:r>
                        <a:rPr lang="ru-RU" sz="1000" baseline="0" dirty="0" smtClean="0"/>
                        <a:t> виртуального знакомства с максимально интересным кандидатом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0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3459820"/>
              </p:ext>
            </p:extLst>
          </p:nvPr>
        </p:nvGraphicFramePr>
        <p:xfrm>
          <a:off x="1465117" y="1028343"/>
          <a:ext cx="9684327" cy="348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4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sz="quarter" idx="4294967295"/>
          </p:nvPr>
        </p:nvSpPr>
        <p:spPr>
          <a:xfrm>
            <a:off x="1344210" y="161046"/>
            <a:ext cx="2550823" cy="66969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 и ожидания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Гипотеза 1.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ввести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триальное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пользование сервисом на 3 дня, то это привлечет клиентов. Из 100 запросов 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триальный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доступ, 35% зарегистрируются, а 15% начнут тестировать.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Гипотеза 2.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промо-сайта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красивым дизайном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 конверсию заявки на использование в тестовом режиме до 20%(а также на дальнейшее использование сервиса)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823104" y="161047"/>
            <a:ext cx="2736225" cy="6696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/>
              <a:t>Действия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Гипотеза 1.</a:t>
            </a:r>
          </a:p>
          <a:p>
            <a:r>
              <a:rPr lang="ru-RU" sz="1600" dirty="0"/>
              <a:t>Продолжаем тестирование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Привлекаем пользователей к тестированию сервиса посредством </a:t>
            </a:r>
            <a:r>
              <a:rPr lang="ru-RU" sz="1600" dirty="0" smtClean="0"/>
              <a:t>Гугл. </a:t>
            </a:r>
            <a:r>
              <a:rPr lang="ru-RU" sz="1600" dirty="0" err="1" smtClean="0"/>
              <a:t>Эдвордс</a:t>
            </a:r>
            <a:r>
              <a:rPr lang="ru-RU" sz="1600" dirty="0" smtClean="0"/>
              <a:t> и </a:t>
            </a:r>
            <a:r>
              <a:rPr lang="ru-RU" sz="1600" dirty="0" err="1" smtClean="0"/>
              <a:t>Яндекс.Директ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Гипотеза </a:t>
            </a:r>
            <a:r>
              <a:rPr lang="ru-RU" sz="1600" dirty="0"/>
              <a:t>2.</a:t>
            </a:r>
          </a:p>
          <a:p>
            <a:r>
              <a:rPr lang="ru-RU" sz="1600" dirty="0"/>
              <a:t>Меняем главную страницу, добавляем </a:t>
            </a:r>
            <a:r>
              <a:rPr lang="ru-RU" sz="1600" dirty="0" err="1" smtClean="0"/>
              <a:t>демо</a:t>
            </a:r>
            <a:r>
              <a:rPr lang="ru-RU" sz="1600" dirty="0" smtClean="0"/>
              <a:t>-режим, метрику.</a:t>
            </a:r>
            <a:endParaRPr lang="ru-RU" sz="1600" dirty="0"/>
          </a:p>
          <a:p>
            <a:r>
              <a:rPr lang="ru-RU" sz="1600" dirty="0" smtClean="0"/>
              <a:t>Анализируем </a:t>
            </a:r>
            <a:r>
              <a:rPr lang="ru-RU" sz="1600" dirty="0"/>
              <a:t>посещаемость с </a:t>
            </a:r>
            <a:r>
              <a:rPr lang="ru-RU" sz="1600" dirty="0" smtClean="0"/>
              <a:t>помощью.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501008" y="161046"/>
            <a:ext cx="2218561" cy="6696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/>
              <a:t>Данные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Гипотеза 1.</a:t>
            </a:r>
          </a:p>
          <a:p>
            <a:pPr marL="0" indent="0" algn="ctr">
              <a:buNone/>
            </a:pPr>
            <a:r>
              <a:rPr lang="ru-RU" dirty="0"/>
              <a:t>Получение </a:t>
            </a:r>
            <a:r>
              <a:rPr lang="ru-RU" dirty="0" smtClean="0"/>
              <a:t>15% </a:t>
            </a:r>
            <a:r>
              <a:rPr lang="ru-RU" dirty="0"/>
              <a:t>активных </a:t>
            </a:r>
            <a:r>
              <a:rPr lang="ru-RU" dirty="0" err="1"/>
              <a:t>тестировщиков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Гипотеза </a:t>
            </a:r>
            <a:r>
              <a:rPr lang="ru-RU" dirty="0"/>
              <a:t>2.</a:t>
            </a:r>
          </a:p>
          <a:p>
            <a:pPr marL="0" indent="0" algn="ctr">
              <a:buNone/>
            </a:pPr>
            <a:r>
              <a:rPr lang="ru-RU" dirty="0"/>
              <a:t>Конверсия </a:t>
            </a:r>
            <a:r>
              <a:rPr lang="ru-RU" dirty="0" smtClean="0"/>
              <a:t>увеличена на 27%.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661248" y="161046"/>
            <a:ext cx="2218561" cy="6696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Гипотеза 1.</a:t>
            </a:r>
          </a:p>
          <a:p>
            <a:pPr marL="0" indent="0" algn="ctr">
              <a:buNone/>
            </a:pPr>
            <a:r>
              <a:rPr lang="ru-RU" dirty="0" smtClean="0"/>
              <a:t>Пользователи регистрируются и интересуются нашими услугами.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Гипотеза 2.</a:t>
            </a:r>
          </a:p>
          <a:p>
            <a:pPr marL="0" indent="0" algn="ctr">
              <a:buNone/>
            </a:pPr>
            <a:r>
              <a:rPr lang="ru-RU" dirty="0" smtClean="0"/>
              <a:t>Количество трафика возросло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28309" y="161046"/>
            <a:ext cx="942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2459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следующий период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Демо</a:t>
            </a:r>
            <a:r>
              <a:rPr lang="ru-RU" dirty="0" smtClean="0"/>
              <a:t>-режим увеличит конверсию в регистрации на 27%</a:t>
            </a:r>
          </a:p>
          <a:p>
            <a:r>
              <a:rPr lang="ru-RU" dirty="0" err="1" smtClean="0"/>
              <a:t>Триальное</a:t>
            </a:r>
            <a:r>
              <a:rPr lang="ru-RU" dirty="0" smtClean="0"/>
              <a:t> пользование сервисом увеличит интерес пользователей и поспособствует к привлечению </a:t>
            </a:r>
            <a:r>
              <a:rPr lang="ru-RU" smtClean="0"/>
              <a:t>нового трафика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8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900" indent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Потенциальная емкость рынка = </a:t>
            </a:r>
            <a:r>
              <a:rPr lang="ru-RU" b="1" dirty="0" smtClean="0"/>
              <a:t>30 000 </a:t>
            </a:r>
            <a:r>
              <a:rPr lang="ru-RU" b="1" dirty="0"/>
              <a:t>* 3</a:t>
            </a:r>
            <a:r>
              <a:rPr lang="ru-RU" b="1" dirty="0" smtClean="0"/>
              <a:t>* 300 =27 000 000 </a:t>
            </a:r>
            <a:r>
              <a:rPr lang="ru-RU" b="1" dirty="0" err="1"/>
              <a:t>тыс.руб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Фактическая емкость рынка = </a:t>
            </a:r>
            <a:r>
              <a:rPr lang="ru-RU" b="1" dirty="0" smtClean="0"/>
              <a:t>15000 * 3 * 300= 13 500 000 </a:t>
            </a:r>
            <a:r>
              <a:rPr lang="ru-RU" b="1" dirty="0" err="1"/>
              <a:t>тыс.руб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Доступная емкость рынка = </a:t>
            </a:r>
            <a:r>
              <a:rPr lang="ru-RU" b="1" dirty="0" smtClean="0"/>
              <a:t>18000 </a:t>
            </a:r>
            <a:r>
              <a:rPr lang="ru-RU" b="1" dirty="0"/>
              <a:t>* 3</a:t>
            </a:r>
            <a:r>
              <a:rPr lang="ru-RU" b="1" dirty="0" smtClean="0"/>
              <a:t>* 300 =16 200 000 </a:t>
            </a:r>
            <a:r>
              <a:rPr lang="ru-RU" b="1" dirty="0"/>
              <a:t>тыс. руб.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4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900" indent="0" algn="ctr"/>
            <a:r>
              <a:rPr lang="ru-RU" b="1" dirty="0"/>
              <a:t>Раздел 7.</a:t>
            </a:r>
            <a:br>
              <a:rPr lang="ru-RU" b="1" dirty="0"/>
            </a:br>
            <a:r>
              <a:rPr lang="en-US" b="1" dirty="0"/>
              <a:t>«MVP. </a:t>
            </a:r>
            <a:r>
              <a:rPr lang="ru-RU" b="1" dirty="0"/>
              <a:t>Минимально ценный продукт».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988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26264"/>
            <a:ext cx="9905998" cy="10517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MVP- Имитация / ручной сервис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378039"/>
            <a:ext cx="9905998" cy="500988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- ранние последователи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Проблема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люди сами не знают с кем бы хотели познакомиться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Решение проблемы: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платформы для выбора собеседника со схожими интересами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4.Удовлетворить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клиента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 количеству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разговоров, отказов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обратной связи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оценка+комментарий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18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23234"/>
            <a:ext cx="9905998" cy="1000259"/>
          </a:xfrm>
        </p:spPr>
        <p:txBody>
          <a:bodyPr/>
          <a:lstStyle/>
          <a:p>
            <a:pPr algn="ctr"/>
            <a:r>
              <a:rPr lang="ru-RU" b="1" dirty="0" smtClean="0"/>
              <a:t>Минимальный функционал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223493"/>
            <a:ext cx="9905998" cy="5280338"/>
          </a:xfrm>
        </p:spPr>
        <p:txBody>
          <a:bodyPr/>
          <a:lstStyle/>
          <a:p>
            <a:pPr lvl="0"/>
            <a:r>
              <a:rPr lang="ru-RU" dirty="0"/>
              <a:t>1)Языки интерфейса: русский, английский, </a:t>
            </a:r>
            <a:r>
              <a:rPr lang="ru-RU" dirty="0" smtClean="0"/>
              <a:t>немецкий, французский</a:t>
            </a:r>
            <a:endParaRPr lang="ru-RU" dirty="0"/>
          </a:p>
          <a:p>
            <a:pPr lvl="0"/>
            <a:r>
              <a:rPr lang="ru-RU" dirty="0"/>
              <a:t>2) Графа регистрации для </a:t>
            </a:r>
            <a:r>
              <a:rPr lang="ru-RU" dirty="0" smtClean="0"/>
              <a:t>посетителя(имя, фамилия, пол, возраст, город проживания, фото)</a:t>
            </a:r>
            <a:endParaRPr lang="ru-RU" dirty="0"/>
          </a:p>
          <a:p>
            <a:pPr lvl="0"/>
            <a:r>
              <a:rPr lang="ru-RU" dirty="0"/>
              <a:t>3)  Графа регистрации </a:t>
            </a:r>
            <a:r>
              <a:rPr lang="ru-RU" dirty="0" smtClean="0"/>
              <a:t>для указания интересов</a:t>
            </a:r>
          </a:p>
          <a:p>
            <a:pPr lvl="0"/>
            <a:r>
              <a:rPr lang="ru-RU" dirty="0" smtClean="0"/>
              <a:t>4)Графа, в которой указываются пожелания к собеседнику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425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928" y="1031382"/>
            <a:ext cx="9905998" cy="3124201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сделать максимально дешево?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-Минимализм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-команда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71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900" indent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монетизации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817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Базовая модель монетизации-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Платный </a:t>
            </a:r>
            <a:r>
              <a:rPr lang="ru-RU" b="1" dirty="0">
                <a:effectLst/>
              </a:rPr>
              <a:t>доступ (подписка)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Позволяет пользователям использовать сервер после получения подписки.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89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Запасная модель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Фримиум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Пользователям предлагается бесплатная версия с ограниченным функционалом, в так же платная премиум версия.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55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900" indent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8.1.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«Метрики и экономика проекта».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53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Целевые показатели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50800" algn="ctr" defTabSz="584200">
              <a:defRPr sz="1800">
                <a:uFillTx/>
              </a:defRPr>
            </a:pPr>
            <a:r>
              <a:rPr lang="ru-RU" sz="2800" b="1" dirty="0" smtClean="0">
                <a:sym typeface="Proxima Nova Light Italic"/>
              </a:rPr>
              <a:t>300 </a:t>
            </a:r>
            <a:r>
              <a:rPr lang="ru-RU" sz="2800" b="1" dirty="0">
                <a:sym typeface="Proxima Nova Light Italic"/>
              </a:rPr>
              <a:t>000 установок в месяц , </a:t>
            </a:r>
            <a:endParaRPr lang="ru-RU" sz="2800" b="1" dirty="0" smtClean="0">
              <a:sym typeface="Proxima Nova Light Italic"/>
            </a:endParaRPr>
          </a:p>
          <a:p>
            <a:pPr lvl="0" indent="50800" algn="ctr" defTabSz="584200">
              <a:defRPr sz="1800">
                <a:uFillTx/>
              </a:defRPr>
            </a:pPr>
            <a:r>
              <a:rPr lang="ru-RU" sz="2800" b="1" dirty="0" smtClean="0">
                <a:sym typeface="Proxima Nova Light Italic"/>
              </a:rPr>
              <a:t>CPI </a:t>
            </a:r>
            <a:r>
              <a:rPr lang="ru-RU" sz="2800" b="1" dirty="0">
                <a:sym typeface="Proxima Nova Light Italic"/>
              </a:rPr>
              <a:t>= $0,15/ARPU(LT)=$0,5, </a:t>
            </a:r>
            <a:endParaRPr lang="ru-RU" sz="2800" b="1" dirty="0" smtClean="0">
              <a:sym typeface="Proxima Nova Light Italic"/>
            </a:endParaRPr>
          </a:p>
          <a:p>
            <a:pPr lvl="0" indent="50800" algn="ctr" defTabSz="584200">
              <a:defRPr sz="1800">
                <a:uFillTx/>
              </a:defRPr>
            </a:pPr>
            <a:r>
              <a:rPr lang="ru-RU" sz="2800" b="1" dirty="0" smtClean="0">
                <a:sym typeface="Proxima Nova Light Italic"/>
              </a:rPr>
              <a:t>С1=3,3</a:t>
            </a:r>
            <a:r>
              <a:rPr lang="ru-RU" sz="2800" b="1" dirty="0">
                <a:sym typeface="Proxima Nova Light Italic"/>
              </a:rPr>
              <a:t>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04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2854817"/>
          </a:xfrm>
        </p:spPr>
        <p:txBody>
          <a:bodyPr/>
          <a:lstStyle/>
          <a:p>
            <a:pPr marL="36900" indent="0" algn="ctr"/>
            <a:r>
              <a:rPr lang="ru-RU" sz="3600" b="1" dirty="0"/>
              <a:t>Раздел 8.2</a:t>
            </a:r>
            <a:br>
              <a:rPr lang="ru-RU" sz="3600" b="1" dirty="0"/>
            </a:br>
            <a:r>
              <a:rPr lang="ru-RU" sz="3600" b="1" dirty="0"/>
              <a:t>«Финансы </a:t>
            </a:r>
            <a:r>
              <a:rPr lang="ru-RU" sz="3600" b="1" dirty="0" err="1"/>
              <a:t>стартапа</a:t>
            </a:r>
            <a:r>
              <a:rPr lang="ru-RU" sz="3600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78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Данный продукт считается востребованным, так как в России много одиноких людей, желающий найти вторую половинку. А наш продукт с умным поиском и обязательным наличием видеосвязи составит достойную конкуренцию заменителям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2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291" y="722289"/>
            <a:ext cx="10423815" cy="3914105"/>
          </a:xfrm>
        </p:spPr>
        <p:txBody>
          <a:bodyPr/>
          <a:lstStyle/>
          <a:p>
            <a:pPr lvl="0" indent="0" algn="ctr" defTabSz="584200">
              <a:buNone/>
              <a:defRPr sz="1800">
                <a:uFillTx/>
              </a:defRPr>
            </a:pPr>
            <a:r>
              <a:rPr lang="ru-RU" b="1" dirty="0" smtClean="0">
                <a:sym typeface="Proxima Nova Light Italic"/>
              </a:rPr>
              <a:t>Структура расходов для </a:t>
            </a:r>
            <a:r>
              <a:rPr lang="ru-RU" b="1" dirty="0">
                <a:sym typeface="Proxima Nova Light Italic"/>
              </a:rPr>
              <a:t>выхода на безубыточность </a:t>
            </a:r>
          </a:p>
          <a:p>
            <a:pPr lvl="0" indent="50800" defTabSz="584200">
              <a:defRPr sz="1800">
                <a:uFillTx/>
              </a:defRPr>
            </a:pPr>
            <a:endParaRPr lang="ru-RU" b="1" dirty="0">
              <a:sym typeface="Proxima Nova Light Italic"/>
            </a:endParaRPr>
          </a:p>
          <a:p>
            <a:pPr lvl="0" indent="50800" defTabSz="584200">
              <a:defRPr sz="1800">
                <a:uFillTx/>
              </a:defRPr>
            </a:pPr>
            <a:r>
              <a:rPr lang="ru-RU" b="1" dirty="0">
                <a:sym typeface="Proxima Nova Light Italic"/>
              </a:rPr>
              <a:t>– Общие расходы (G&amp;A) – 300 тыс. руб.</a:t>
            </a:r>
          </a:p>
          <a:p>
            <a:pPr lvl="0" indent="50800" defTabSz="584200">
              <a:defRPr sz="1800">
                <a:uFillTx/>
              </a:defRPr>
            </a:pPr>
            <a:r>
              <a:rPr lang="ru-RU" b="1" dirty="0">
                <a:sym typeface="Proxima Nova Light Italic"/>
              </a:rPr>
              <a:t>– Расходы на разработку (R&amp;D) – 500 тыс. руб.</a:t>
            </a:r>
          </a:p>
          <a:p>
            <a:pPr lvl="0" indent="50800" defTabSz="584200">
              <a:defRPr sz="1800">
                <a:uFillTx/>
              </a:defRPr>
            </a:pPr>
            <a:r>
              <a:rPr lang="ru-RU" b="1" dirty="0">
                <a:sym typeface="Proxima Nova Light Italic"/>
              </a:rPr>
              <a:t>– Маркетинг (</a:t>
            </a:r>
            <a:r>
              <a:rPr lang="ru-RU" b="1" dirty="0" err="1">
                <a:sym typeface="Proxima Nova Light Italic"/>
              </a:rPr>
              <a:t>Marketing</a:t>
            </a:r>
            <a:r>
              <a:rPr lang="ru-RU" b="1" dirty="0">
                <a:sym typeface="Proxima Nova Light Italic"/>
              </a:rPr>
              <a:t>) – 500 тыс.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976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1668"/>
            <a:ext cx="9905998" cy="6336405"/>
          </a:xfrm>
        </p:spPr>
        <p:txBody>
          <a:bodyPr/>
          <a:lstStyle/>
          <a:p>
            <a:pPr marL="0" lvl="0" indent="0" algn="ctr" defTabSz="914400">
              <a:buNone/>
              <a:defRPr sz="1800">
                <a:uFillTx/>
              </a:defRPr>
            </a:pPr>
            <a:r>
              <a:rPr lang="ru-RU" b="1" dirty="0" smtClean="0">
                <a:sym typeface="Proxima Nova Bold"/>
              </a:rPr>
              <a:t>Структура доходов</a:t>
            </a:r>
          </a:p>
          <a:p>
            <a:pPr marL="0" lvl="0" indent="0" algn="ctr" defTabSz="914400">
              <a:buNone/>
              <a:defRPr sz="1800">
                <a:uFillTx/>
              </a:defRPr>
            </a:pPr>
            <a:endParaRPr lang="ru-RU" b="1" dirty="0">
              <a:sym typeface="Proxima Nova Bold"/>
            </a:endParaRPr>
          </a:p>
          <a:p>
            <a:pPr marL="0" lvl="0" indent="0" algn="ctr" defTabSz="914400">
              <a:buNone/>
              <a:defRPr sz="1800">
                <a:uFillTx/>
              </a:defRPr>
            </a:pPr>
            <a:endParaRPr lang="ru-RU" b="1" dirty="0" smtClean="0">
              <a:sym typeface="Proxima Nova Bold"/>
            </a:endParaRPr>
          </a:p>
          <a:p>
            <a:pPr marL="0" lvl="0" indent="0" algn="ctr" defTabSz="914400">
              <a:buNone/>
              <a:defRPr sz="1800">
                <a:uFillTx/>
              </a:defRPr>
            </a:pPr>
            <a:endParaRPr lang="ru-RU" b="1" dirty="0">
              <a:sym typeface="Proxima Nova Bold"/>
            </a:endParaRPr>
          </a:p>
          <a:p>
            <a:pPr lvl="0" indent="50800" defTabSz="584200">
              <a:defRPr sz="1800">
                <a:uFillTx/>
              </a:defRPr>
            </a:pPr>
            <a:r>
              <a:rPr lang="ru-RU" b="1" dirty="0">
                <a:sym typeface="Proxima Nova Light Italic"/>
              </a:rPr>
              <a:t>Подписка  на приложение – ARPPU – $15</a:t>
            </a:r>
          </a:p>
          <a:p>
            <a:pPr lvl="0" indent="50800" defTabSz="584200">
              <a:defRPr sz="1800">
                <a:uFillTx/>
              </a:defRPr>
            </a:pPr>
            <a:r>
              <a:rPr lang="ru-RU" b="1" dirty="0">
                <a:sym typeface="Proxima Nova Light Italic"/>
              </a:rPr>
              <a:t>Подписка на сайте – 300 р./месяц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182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Драйверы роста доходов: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Увеличение влияния мобильных </a:t>
            </a:r>
            <a:r>
              <a:rPr lang="ru-RU" dirty="0" err="1"/>
              <a:t>соц.сетей</a:t>
            </a:r>
            <a:endParaRPr lang="ru-RU" dirty="0"/>
          </a:p>
          <a:p>
            <a:r>
              <a:rPr lang="ru-RU" dirty="0"/>
              <a:t>Количество показов на экране гаджета</a:t>
            </a:r>
          </a:p>
          <a:p>
            <a:r>
              <a:rPr lang="ru-RU" dirty="0"/>
              <a:t>Возможность появления приложения для платформы </a:t>
            </a:r>
            <a:r>
              <a:rPr lang="en-US" dirty="0"/>
              <a:t>Windows 8 </a:t>
            </a:r>
            <a:r>
              <a:rPr lang="ru-RU" dirty="0"/>
              <a:t>и </a:t>
            </a:r>
            <a:r>
              <a:rPr lang="en-US" dirty="0"/>
              <a:t>Windows </a:t>
            </a:r>
            <a:r>
              <a:rPr lang="ru-RU" dirty="0"/>
              <a:t>10</a:t>
            </a:r>
          </a:p>
          <a:p>
            <a:r>
              <a:rPr lang="ru-RU" dirty="0"/>
              <a:t>Развитие мобильных платежных систем</a:t>
            </a:r>
          </a:p>
          <a:p>
            <a:r>
              <a:rPr lang="ru-RU" dirty="0"/>
              <a:t>Привлечение клиентов со конкурирующих сайтов за счет ежедневной наполняемости информацией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243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 для роста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Излишняя стеснительность и на должном уровне не сформированная осведомленность о том как работают сайты знакомств, за счет этого недоверие к подобным системам. Люди не хотят никак разглашать какие-либо данные о себе.</a:t>
            </a:r>
          </a:p>
          <a:p>
            <a:r>
              <a:rPr lang="ru-RU" sz="1900" b="1" dirty="0">
                <a:effectLst/>
                <a:cs typeface="Times New Roman" panose="02020603050405020304" pitchFamily="18" charset="0"/>
              </a:rPr>
              <a:t>Неосведомленность </a:t>
            </a:r>
            <a:r>
              <a:rPr lang="ru-RU" sz="1900" b="1" dirty="0" smtClean="0">
                <a:effectLst/>
                <a:cs typeface="Times New Roman" panose="02020603050405020304" pitchFamily="18" charset="0"/>
              </a:rPr>
              <a:t>пользователей</a:t>
            </a:r>
            <a:r>
              <a:rPr lang="ru-RU" sz="1900" dirty="0" smtClean="0">
                <a:effectLst/>
                <a:cs typeface="Times New Roman" panose="02020603050405020304" pitchFamily="18" charset="0"/>
              </a:rPr>
              <a:t>: </a:t>
            </a:r>
            <a:r>
              <a:rPr lang="ru-RU" dirty="0" smtClean="0">
                <a:effectLst/>
                <a:cs typeface="Times New Roman" panose="02020603050405020304" pitchFamily="18" charset="0"/>
              </a:rPr>
              <a:t>некоторые </a:t>
            </a:r>
            <a:r>
              <a:rPr lang="ru-RU" dirty="0">
                <a:effectLst/>
                <a:cs typeface="Times New Roman" panose="02020603050405020304" pitchFamily="18" charset="0"/>
              </a:rPr>
              <a:t>пользователи смартфонов (особенно их возрастная аудитория) пока еще не пользуются большинством полезных функций телефона, а используют его как обычный сотовый телефон для звонков и SMS. </a:t>
            </a:r>
            <a:r>
              <a:rPr lang="ru-RU" dirty="0" smtClean="0">
                <a:effectLst/>
                <a:cs typeface="Times New Roman" panose="02020603050405020304" pitchFamily="18" charset="0"/>
              </a:rPr>
              <a:t>Поэтому сайтами знакомств, размещенными в сети интернет тем более нет нужды с их стороны интересоваться</a:t>
            </a:r>
            <a:endParaRPr lang="ru-RU" dirty="0">
              <a:effectLst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045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 для роста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Сильная конкуренция со стороны ведущих сайтов знакомств</a:t>
            </a:r>
          </a:p>
          <a:p>
            <a:r>
              <a:rPr lang="ru-RU" dirty="0" smtClean="0"/>
              <a:t>Необходимость постоянной фильтрации пользователей несет за собой значительные временные потери для дальнейшего развития. Однако это делать необходимо поскольку минусами многих сайтов является как раз </a:t>
            </a:r>
            <a:r>
              <a:rPr lang="ru-RU" dirty="0">
                <a:effectLst/>
              </a:rPr>
              <a:t> Риск наткнуться на обман - присутствие большого количества разного рода людей (жуликов, мошенников), которые злоупотребляют общением на сайте.  Поиск по параметрам – подгоняя людей под определенные рамки, ищущий накладывает этот факт поиска уже на всех, также развивая стереотип "</a:t>
            </a:r>
            <a:r>
              <a:rPr lang="ru-RU" dirty="0" err="1">
                <a:effectLst/>
              </a:rPr>
              <a:t>параметровых</a:t>
            </a:r>
            <a:r>
              <a:rPr lang="ru-RU" dirty="0">
                <a:effectLst/>
              </a:rPr>
              <a:t>" отношений в реальной жизни. Разочарование после встречи – оценочная идеализация.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046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Раздел 9.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Маркетинговые коммуникации.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77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продвижения нашего умного сайта знакомств мы будем использовать такие площадки: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Интернет-сайт, и соответственно его мобильную версию</a:t>
            </a:r>
          </a:p>
          <a:p>
            <a:r>
              <a:rPr lang="ru-RU" dirty="0" smtClean="0"/>
              <a:t>Рекламу в соц. сетях, вроде </a:t>
            </a:r>
            <a:r>
              <a:rPr lang="ru-RU" dirty="0" err="1" smtClean="0"/>
              <a:t>Вконтакте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795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</a:t>
            </a:r>
            <a:r>
              <a:rPr lang="ru-RU" dirty="0" smtClean="0"/>
              <a:t>страница: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effectLst/>
              </a:rPr>
              <a:t>http://</a:t>
            </a:r>
            <a:r>
              <a:rPr lang="en-US" dirty="0" smtClean="0">
                <a:effectLst/>
              </a:rPr>
              <a:t>smart_website.ru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78" y="2434281"/>
            <a:ext cx="7417862" cy="3558746"/>
          </a:xfrm>
        </p:spPr>
      </p:pic>
    </p:spTree>
    <p:extLst>
      <p:ext uri="{BB962C8B-B14F-4D97-AF65-F5344CB8AC3E}">
        <p14:creationId xmlns:p14="http://schemas.microsoft.com/office/powerpoint/2010/main" val="3667839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581665"/>
          </a:xfrm>
        </p:spPr>
        <p:txBody>
          <a:bodyPr/>
          <a:lstStyle/>
          <a:p>
            <a:r>
              <a:rPr lang="en-US" dirty="0"/>
              <a:t>Web-</a:t>
            </a:r>
            <a:r>
              <a:rPr lang="ru-RU" dirty="0"/>
              <a:t>страница: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http://smart_website.ru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41" y="1741887"/>
            <a:ext cx="5202194" cy="4588493"/>
          </a:xfrm>
        </p:spPr>
      </p:pic>
    </p:spTree>
    <p:extLst>
      <p:ext uri="{BB962C8B-B14F-4D97-AF65-F5344CB8AC3E}">
        <p14:creationId xmlns:p14="http://schemas.microsoft.com/office/powerpoint/2010/main" val="1303337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5924"/>
            <a:ext cx="9905998" cy="1606379"/>
          </a:xfrm>
        </p:spPr>
        <p:txBody>
          <a:bodyPr/>
          <a:lstStyle/>
          <a:p>
            <a:r>
              <a:rPr lang="en-US" dirty="0"/>
              <a:t>Web-</a:t>
            </a:r>
            <a:r>
              <a:rPr lang="ru-RU" dirty="0"/>
              <a:t>страница: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http://smart_website.ru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71" y="1619899"/>
            <a:ext cx="6376086" cy="5019847"/>
          </a:xfrm>
        </p:spPr>
      </p:pic>
    </p:spTree>
    <p:extLst>
      <p:ext uri="{BB962C8B-B14F-4D97-AF65-F5344CB8AC3E}">
        <p14:creationId xmlns:p14="http://schemas.microsoft.com/office/powerpoint/2010/main" val="181681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900" indent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5.1.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конкурентов.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компания</a:t>
            </a:r>
            <a:br>
              <a:rPr lang="ru-RU" dirty="0" smtClean="0"/>
            </a:br>
            <a:r>
              <a:rPr lang="ru-RU" sz="2000" dirty="0" smtClean="0"/>
              <a:t>стоимость продвижения на </a:t>
            </a:r>
            <a:r>
              <a:rPr lang="ru-RU" sz="2000" dirty="0" err="1" smtClean="0"/>
              <a:t>яндекс-директ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/>
          <a:stretch/>
        </p:blipFill>
        <p:spPr>
          <a:xfrm>
            <a:off x="2644347" y="2533133"/>
            <a:ext cx="6633260" cy="3143793"/>
          </a:xfrm>
        </p:spPr>
      </p:pic>
    </p:spTree>
    <p:extLst>
      <p:ext uri="{BB962C8B-B14F-4D97-AF65-F5344CB8AC3E}">
        <p14:creationId xmlns:p14="http://schemas.microsoft.com/office/powerpoint/2010/main" val="786959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Раздел 9.1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428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http://www.5tv.ru/</a:t>
            </a:r>
            <a:endParaRPr lang="en-US" dirty="0"/>
          </a:p>
          <a:p>
            <a:r>
              <a:rPr lang="en-US" dirty="0">
                <a:hlinkClick r:id="rId3"/>
              </a:rPr>
              <a:t>https://vk.com/tnt_taganrog</a:t>
            </a:r>
            <a:endParaRPr lang="en-US" dirty="0"/>
          </a:p>
          <a:p>
            <a:r>
              <a:rPr lang="en-US" dirty="0">
                <a:hlinkClick r:id="rId4"/>
              </a:rPr>
              <a:t>http://rutube.ru/</a:t>
            </a:r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ru-RU" dirty="0">
                <a:hlinkClick r:id="rId5"/>
              </a:rPr>
              <a:t>рекламная-</a:t>
            </a:r>
            <a:r>
              <a:rPr lang="ru-RU" dirty="0" err="1">
                <a:hlinkClick r:id="rId5"/>
              </a:rPr>
              <a:t>группа.рф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8644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056" y="2265405"/>
            <a:ext cx="9905998" cy="1905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6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конкурентов  и товаров-заменителей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739975"/>
              </p:ext>
            </p:extLst>
          </p:nvPr>
        </p:nvGraphicFramePr>
        <p:xfrm>
          <a:off x="850467" y="2802082"/>
          <a:ext cx="4084637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611539"/>
              </p:ext>
            </p:extLst>
          </p:nvPr>
        </p:nvGraphicFramePr>
        <p:xfrm>
          <a:off x="5668386" y="2802082"/>
          <a:ext cx="4084637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5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2541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967"/>
                <a:gridCol w="2165481"/>
                <a:gridCol w="2805466"/>
                <a:gridCol w="1797978"/>
                <a:gridCol w="2264223"/>
                <a:gridCol w="1704886"/>
              </a:tblGrid>
              <a:tr h="7049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Конкурент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Преимущества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rgbClr val="00AF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Недостатки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rgbClr val="00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Наш ответ</a:t>
                      </a:r>
                    </a:p>
                  </a:txBody>
                  <a:tcPr>
                    <a:solidFill>
                      <a:srgbClr val="00AFF0"/>
                    </a:solidFill>
                  </a:tcPr>
                </a:tc>
              </a:tr>
              <a:tr h="6227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Преимущество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Важность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для потребителя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Недостаток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Важность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для потребителя</a:t>
                      </a:r>
                      <a:endParaRPr lang="ru-RU" sz="1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89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Чат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Рулетка</a:t>
                      </a:r>
                      <a:endParaRPr lang="ru-RU" sz="18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Случайный собеседник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критериев поиска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Неважны критерии</a:t>
                      </a:r>
                      <a:r>
                        <a:rPr lang="ru-RU" baseline="0" dirty="0" smtClean="0"/>
                        <a:t> поиска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поиска</a:t>
                      </a:r>
                      <a:endParaRPr lang="ru-RU" dirty="0"/>
                    </a:p>
                  </a:txBody>
                  <a:tcPr/>
                </a:tc>
              </a:tr>
              <a:tr h="1611386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РуРулетка</a:t>
                      </a:r>
                      <a:endParaRPr lang="ru-RU" sz="18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Случайный</a:t>
                      </a:r>
                      <a:r>
                        <a:rPr lang="ru-RU" sz="1600" baseline="0" dirty="0" smtClean="0"/>
                        <a:t> собеседник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Плохой</a:t>
                      </a:r>
                      <a:r>
                        <a:rPr lang="ru-RU" sz="1600" baseline="0" dirty="0" smtClean="0"/>
                        <a:t> неадаптивный дизайн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Потребитель сможет зайти на сайт только с компьютера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Адаптивный </a:t>
                      </a:r>
                      <a:r>
                        <a:rPr lang="ru-RU" dirty="0" err="1" smtClean="0"/>
                        <a:t>дизайн,юзабилити</a:t>
                      </a:r>
                      <a:endParaRPr lang="ru-RU" dirty="0"/>
                    </a:p>
                  </a:txBody>
                  <a:tcPr/>
                </a:tc>
              </a:tr>
              <a:tr h="28199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Минимальные</a:t>
                      </a:r>
                      <a:r>
                        <a:rPr lang="ru-RU" sz="1600" baseline="0" dirty="0" smtClean="0"/>
                        <a:t> критерии поиска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Поиск</a:t>
                      </a:r>
                      <a:r>
                        <a:rPr lang="ru-RU" sz="1600" baseline="0" dirty="0" smtClean="0"/>
                        <a:t> интересного собеседника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Дорогая подписка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Потребитель хочет дешевый 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Подписка 300 рублей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месяц+бесплатный</a:t>
                      </a:r>
                      <a:r>
                        <a:rPr lang="ru-RU" baseline="0" dirty="0" smtClean="0"/>
                        <a:t> тестовый период 3 дня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655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Название 1"/>
          <p:cNvSpPr txBox="1">
            <a:spLocks/>
          </p:cNvSpPr>
          <p:nvPr/>
        </p:nvSpPr>
        <p:spPr>
          <a:xfrm>
            <a:off x="1735662" y="145657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5098" y="3440351"/>
            <a:ext cx="88837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096972" y="1041400"/>
            <a:ext cx="0" cy="482600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27098" y="850901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Высокая </a:t>
            </a:r>
          </a:p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цена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35728" y="5118899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Низкая </a:t>
            </a:r>
          </a:p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цена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46499" y="3440351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Высокое удобство пользования сервисом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4694" y="4601294"/>
            <a:ext cx="1686623" cy="43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ЧатРулетка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40803" y="5262410"/>
            <a:ext cx="657513" cy="43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МЫ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2194" y="5404215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97492" y="5261557"/>
            <a:ext cx="498014" cy="4375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2329" y="1880265"/>
            <a:ext cx="1572341" cy="43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РуРулетка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2369" y="3467644"/>
            <a:ext cx="3059778" cy="875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Низкое удобство пользования сервисом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80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Позиционирование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нас выгодно это позиционирование, потому что наше решение позволяет за скромную пачку денег получить доступ к сервису с современным адаптивным дизайном, умным поиском собеседника и быть уверенным, что будет исключено общение с </a:t>
            </a:r>
            <a:r>
              <a:rPr lang="ru-RU" dirty="0" err="1" smtClean="0"/>
              <a:t>фейком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252</TotalTime>
  <Words>2093</Words>
  <Application>Microsoft Office PowerPoint</Application>
  <PresentationFormat>Произвольный</PresentationFormat>
  <Paragraphs>350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Сетка</vt:lpstr>
      <vt:lpstr>Умный чат знакомств</vt:lpstr>
      <vt:lpstr>Презентация PowerPoint</vt:lpstr>
      <vt:lpstr>Раздел 5. Анализ рынка</vt:lpstr>
      <vt:lpstr>Выводы</vt:lpstr>
      <vt:lpstr>Раздел 5.1. Анализ конкурентов. </vt:lpstr>
      <vt:lpstr>Анализ конкурентов  и товаров-заменителей</vt:lpstr>
      <vt:lpstr>Презентация PowerPoint</vt:lpstr>
      <vt:lpstr>Презентация PowerPoint</vt:lpstr>
      <vt:lpstr>Позиционирование</vt:lpstr>
      <vt:lpstr>Конкурентное преимущество</vt:lpstr>
      <vt:lpstr>Раздел 5.2 «Целевая аудитория. Сегментация и профиль потребителя»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6. «Customer development» </vt:lpstr>
      <vt:lpstr>гипотезы</vt:lpstr>
      <vt:lpstr>Шаблон-интервью для людей 35-50 лет</vt:lpstr>
      <vt:lpstr>Шаблон-интервью для неуспешных</vt:lpstr>
      <vt:lpstr>Шаблон-интервью для стеснительных людей</vt:lpstr>
      <vt:lpstr>Интервью для клиентов до 25 лет</vt:lpstr>
      <vt:lpstr>Популярность сервиса</vt:lpstr>
      <vt:lpstr>Раздел 6.1 «Customer validation.  Тестирование каналов и подготовка  к масштабированию»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 на следующий период </vt:lpstr>
      <vt:lpstr>Раздел 7. «MVP. Минимально ценный продукт». </vt:lpstr>
      <vt:lpstr>Выбор MVP- Имитация / ручной сервис</vt:lpstr>
      <vt:lpstr>Минимальный функционал</vt:lpstr>
      <vt:lpstr>Презентация PowerPoint</vt:lpstr>
      <vt:lpstr>Раздел 8. «Модели монетизации». </vt:lpstr>
      <vt:lpstr>Базовая модель монетизации- Платный доступ (подписка)</vt:lpstr>
      <vt:lpstr>Запасная модель Фримиум</vt:lpstr>
      <vt:lpstr>Раздел 8.1. «Метрики и экономика проекта». </vt:lpstr>
      <vt:lpstr>Целевые показатели проекта</vt:lpstr>
      <vt:lpstr>Раздел 8.2 «Финансы стартапа» </vt:lpstr>
      <vt:lpstr>Презентация PowerPoint</vt:lpstr>
      <vt:lpstr>Презентация PowerPoint</vt:lpstr>
      <vt:lpstr>Драйверы роста доходов:</vt:lpstr>
      <vt:lpstr>Ограничения для роста проекта:</vt:lpstr>
      <vt:lpstr>Ограничения для роста проекта:</vt:lpstr>
      <vt:lpstr>Раздел 9.  Маркетинговые коммуникации.</vt:lpstr>
      <vt:lpstr>Для продвижения нашего умного сайта знакомств мы будем использовать такие площадки:</vt:lpstr>
      <vt:lpstr>Web-страница:  http://smart_website.ru</vt:lpstr>
      <vt:lpstr>Web-страница:  http://smart_website.ru</vt:lpstr>
      <vt:lpstr>Web-страница:  http://smart_website.ru</vt:lpstr>
      <vt:lpstr>Рекламная компания стоимость продвижения на яндекс-директ</vt:lpstr>
      <vt:lpstr>Раздел 9.1 PR </vt:lpstr>
      <vt:lpstr>Сми: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сегментация</dc:title>
  <dc:creator>Екатерина Жинкина</dc:creator>
  <cp:lastModifiedBy>Виктория</cp:lastModifiedBy>
  <cp:revision>27</cp:revision>
  <dcterms:created xsi:type="dcterms:W3CDTF">2015-11-13T19:01:32Z</dcterms:created>
  <dcterms:modified xsi:type="dcterms:W3CDTF">2015-12-25T20:47:56Z</dcterms:modified>
</cp:coreProperties>
</file>