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71" r:id="rId2"/>
    <p:sldId id="287" r:id="rId3"/>
    <p:sldId id="338" r:id="rId4"/>
    <p:sldId id="339" r:id="rId5"/>
    <p:sldId id="374" r:id="rId6"/>
    <p:sldId id="340" r:id="rId7"/>
    <p:sldId id="370" r:id="rId8"/>
    <p:sldId id="334" r:id="rId9"/>
    <p:sldId id="341" r:id="rId10"/>
    <p:sldId id="335" r:id="rId11"/>
    <p:sldId id="342" r:id="rId12"/>
    <p:sldId id="336" r:id="rId13"/>
    <p:sldId id="337" r:id="rId14"/>
    <p:sldId id="343" r:id="rId15"/>
    <p:sldId id="344" r:id="rId16"/>
    <p:sldId id="345" r:id="rId17"/>
    <p:sldId id="346" r:id="rId18"/>
    <p:sldId id="373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7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0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4B0FD"/>
    <a:srgbClr val="CCFFFF"/>
    <a:srgbClr val="00AEEF"/>
    <a:srgbClr val="81DEFF"/>
    <a:srgbClr val="0092D2"/>
    <a:srgbClr val="41B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0800" autoAdjust="0"/>
  </p:normalViewPr>
  <p:slideViewPr>
    <p:cSldViewPr>
      <p:cViewPr>
        <p:scale>
          <a:sx n="100" d="100"/>
          <a:sy n="100" d="100"/>
        </p:scale>
        <p:origin x="-80" y="-80"/>
      </p:cViewPr>
      <p:guideLst>
        <p:guide orient="horz" pos="709"/>
        <p:guide/>
      </p:guideLst>
    </p:cSldViewPr>
  </p:slideViewPr>
  <p:outlineViewPr>
    <p:cViewPr>
      <p:scale>
        <a:sx n="33" d="100"/>
        <a:sy n="33" d="100"/>
      </p:scale>
      <p:origin x="0" y="4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9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0F96C-82B4-41AF-AE4B-D59447BE5D25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D73EA161-35E0-4D02-AFA6-897259EBB4DC}">
      <dgm:prSet phldrT="[Текст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Hypothesis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(гипотеза)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6B0281-A2B5-4810-B189-1C2B52DC32BD}" type="parTrans" cxnId="{8D439EA2-F051-49F6-AEC3-76582447CB0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61FE6F-DAA7-4ED5-93CC-E0074AD7FA6A}" type="sibTrans" cxnId="{8D439EA2-F051-49F6-AEC3-76582447CB0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0874E9-E728-4998-A2D6-1C6185925575}">
      <dgm:prSet phldrT="[Текст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Action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(действия)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6F3488-8F12-42B0-9D94-1C4FC5A5D688}" type="parTrans" cxnId="{EA54BE1A-29B5-4B38-BA83-D552946486E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9A6C0C-0577-4CE0-B7BD-8E8DC9C928A6}" type="sibTrans" cxnId="{EA54BE1A-29B5-4B38-BA83-D552946486E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A3E20E-9F48-47AF-9B32-FAB950EC4FDC}">
      <dgm:prSet phldrT="[Текст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Data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(данные)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9C7D90-A02F-46BC-BD76-FC6B2D205BF9}" type="parTrans" cxnId="{7F5E0FD6-81CB-466D-BDC9-3925FAA2DCA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340B3A-6183-433C-B9FA-BEC6B81CFFAD}" type="sibTrans" cxnId="{7F5E0FD6-81CB-466D-BDC9-3925FAA2DCA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1DD011-FDA6-48DC-88A6-20633F539A57}">
      <dgm:prSet phldrT="[Текст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Insight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(выводы)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BDF757-A9A9-4E1D-86E3-8FA2054B4543}" type="parTrans" cxnId="{E13AE3DA-CBD4-4DCF-BF6B-3714DF2C36D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E43635-07F7-41F2-8C30-82DA421E07C9}" type="sibTrans" cxnId="{E13AE3DA-CBD4-4DCF-BF6B-3714DF2C36D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8B6AC9-3CDD-420A-BC7A-938DEB439780}" type="pres">
      <dgm:prSet presAssocID="{5FB0F96C-82B4-41AF-AE4B-D59447BE5D25}" presName="compositeShape" presStyleCnt="0">
        <dgm:presLayoutVars>
          <dgm:chMax val="7"/>
          <dgm:dir/>
          <dgm:resizeHandles val="exact"/>
        </dgm:presLayoutVars>
      </dgm:prSet>
      <dgm:spPr/>
    </dgm:pt>
    <dgm:pt modelId="{03FFEBA6-2B2F-45EE-9033-D1026FD96BA8}" type="pres">
      <dgm:prSet presAssocID="{5FB0F96C-82B4-41AF-AE4B-D59447BE5D25}" presName="wedge1" presStyleLbl="node1" presStyleIdx="0" presStyleCnt="4"/>
      <dgm:spPr/>
      <dgm:t>
        <a:bodyPr/>
        <a:lstStyle/>
        <a:p>
          <a:endParaRPr lang="ru-RU"/>
        </a:p>
      </dgm:t>
    </dgm:pt>
    <dgm:pt modelId="{AFE9D74C-1D2C-4CBF-9A9F-4209709ED9BC}" type="pres">
      <dgm:prSet presAssocID="{5FB0F96C-82B4-41AF-AE4B-D59447BE5D25}" presName="dummy1a" presStyleCnt="0"/>
      <dgm:spPr/>
    </dgm:pt>
    <dgm:pt modelId="{DAC689EA-3829-43C5-9327-DB8870D99967}" type="pres">
      <dgm:prSet presAssocID="{5FB0F96C-82B4-41AF-AE4B-D59447BE5D25}" presName="dummy1b" presStyleCnt="0"/>
      <dgm:spPr/>
    </dgm:pt>
    <dgm:pt modelId="{C5518E22-7DC8-46E5-9873-D4E9AA5CACEF}" type="pres">
      <dgm:prSet presAssocID="{5FB0F96C-82B4-41AF-AE4B-D59447BE5D2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0AF94-C6FA-4983-B415-868B816837B2}" type="pres">
      <dgm:prSet presAssocID="{5FB0F96C-82B4-41AF-AE4B-D59447BE5D25}" presName="wedge2" presStyleLbl="node1" presStyleIdx="1" presStyleCnt="4"/>
      <dgm:spPr/>
      <dgm:t>
        <a:bodyPr/>
        <a:lstStyle/>
        <a:p>
          <a:endParaRPr lang="ru-RU"/>
        </a:p>
      </dgm:t>
    </dgm:pt>
    <dgm:pt modelId="{F696D4D7-F743-4D96-9E98-945C5EF63871}" type="pres">
      <dgm:prSet presAssocID="{5FB0F96C-82B4-41AF-AE4B-D59447BE5D25}" presName="dummy2a" presStyleCnt="0"/>
      <dgm:spPr/>
    </dgm:pt>
    <dgm:pt modelId="{75C0F72D-8791-4BD4-8690-64787A86ACF6}" type="pres">
      <dgm:prSet presAssocID="{5FB0F96C-82B4-41AF-AE4B-D59447BE5D25}" presName="dummy2b" presStyleCnt="0"/>
      <dgm:spPr/>
    </dgm:pt>
    <dgm:pt modelId="{C2983230-9BE2-45DA-B2DE-29E7CF5AE9F5}" type="pres">
      <dgm:prSet presAssocID="{5FB0F96C-82B4-41AF-AE4B-D59447BE5D2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3EBDF-566C-4176-BFE7-5DF41FE24ADC}" type="pres">
      <dgm:prSet presAssocID="{5FB0F96C-82B4-41AF-AE4B-D59447BE5D25}" presName="wedge3" presStyleLbl="node1" presStyleIdx="2" presStyleCnt="4"/>
      <dgm:spPr/>
      <dgm:t>
        <a:bodyPr/>
        <a:lstStyle/>
        <a:p>
          <a:endParaRPr lang="ru-RU"/>
        </a:p>
      </dgm:t>
    </dgm:pt>
    <dgm:pt modelId="{07CDCE5B-2DD5-4712-A0B0-F446FF30EA43}" type="pres">
      <dgm:prSet presAssocID="{5FB0F96C-82B4-41AF-AE4B-D59447BE5D25}" presName="dummy3a" presStyleCnt="0"/>
      <dgm:spPr/>
    </dgm:pt>
    <dgm:pt modelId="{E2C1143E-98D1-4D7A-8511-EC6006D96EF7}" type="pres">
      <dgm:prSet presAssocID="{5FB0F96C-82B4-41AF-AE4B-D59447BE5D25}" presName="dummy3b" presStyleCnt="0"/>
      <dgm:spPr/>
    </dgm:pt>
    <dgm:pt modelId="{6C1971BA-B5BA-441E-95A9-CF49A82521AC}" type="pres">
      <dgm:prSet presAssocID="{5FB0F96C-82B4-41AF-AE4B-D59447BE5D2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0667C-78E0-4DB7-BF5E-093EFA50A6C6}" type="pres">
      <dgm:prSet presAssocID="{5FB0F96C-82B4-41AF-AE4B-D59447BE5D25}" presName="wedge4" presStyleLbl="node1" presStyleIdx="3" presStyleCnt="4"/>
      <dgm:spPr/>
      <dgm:t>
        <a:bodyPr/>
        <a:lstStyle/>
        <a:p>
          <a:endParaRPr lang="ru-RU"/>
        </a:p>
      </dgm:t>
    </dgm:pt>
    <dgm:pt modelId="{44334A1F-81AE-448C-8C09-D3649E23EAFF}" type="pres">
      <dgm:prSet presAssocID="{5FB0F96C-82B4-41AF-AE4B-D59447BE5D25}" presName="dummy4a" presStyleCnt="0"/>
      <dgm:spPr/>
    </dgm:pt>
    <dgm:pt modelId="{D4550234-FB0B-4A7D-BE88-13A1B8DB5B33}" type="pres">
      <dgm:prSet presAssocID="{5FB0F96C-82B4-41AF-AE4B-D59447BE5D25}" presName="dummy4b" presStyleCnt="0"/>
      <dgm:spPr/>
    </dgm:pt>
    <dgm:pt modelId="{D51979E4-613E-4395-A0B4-0C397E91A630}" type="pres">
      <dgm:prSet presAssocID="{5FB0F96C-82B4-41AF-AE4B-D59447BE5D2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03E52-AA30-416B-9769-C29B4EAF1E3A}" type="pres">
      <dgm:prSet presAssocID="{AD61FE6F-DAA7-4ED5-93CC-E0074AD7FA6A}" presName="arrowWedge1" presStyleLbl="fgSibTrans2D1" presStyleIdx="0" presStyleCnt="4"/>
      <dgm:spPr/>
    </dgm:pt>
    <dgm:pt modelId="{5DEA0186-E3E2-4F35-B23E-81443C3427EB}" type="pres">
      <dgm:prSet presAssocID="{859A6C0C-0577-4CE0-B7BD-8E8DC9C928A6}" presName="arrowWedge2" presStyleLbl="fgSibTrans2D1" presStyleIdx="1" presStyleCnt="4"/>
      <dgm:spPr/>
    </dgm:pt>
    <dgm:pt modelId="{7EA73724-967D-4059-9782-1DB58F97FDC4}" type="pres">
      <dgm:prSet presAssocID="{FA340B3A-6183-433C-B9FA-BEC6B81CFFAD}" presName="arrowWedge3" presStyleLbl="fgSibTrans2D1" presStyleIdx="2" presStyleCnt="4"/>
      <dgm:spPr/>
    </dgm:pt>
    <dgm:pt modelId="{1FE3EF4E-3C4A-41FE-B2D9-B2F96FBC6059}" type="pres">
      <dgm:prSet presAssocID="{71E43635-07F7-41F2-8C30-82DA421E07C9}" presName="arrowWedge4" presStyleLbl="fgSibTrans2D1" presStyleIdx="3" presStyleCnt="4"/>
      <dgm:spPr/>
    </dgm:pt>
  </dgm:ptLst>
  <dgm:cxnLst>
    <dgm:cxn modelId="{3D27EC49-1A2E-4D49-B03C-16519E373F9C}" type="presOf" srcId="{96A3E20E-9F48-47AF-9B32-FAB950EC4FDC}" destId="{C593EBDF-566C-4176-BFE7-5DF41FE24ADC}" srcOrd="0" destOrd="0" presId="urn:microsoft.com/office/officeart/2005/8/layout/cycle8"/>
    <dgm:cxn modelId="{3320BEBD-39FD-45FE-99C4-D85F6F44CDA0}" type="presOf" srcId="{D73EA161-35E0-4D02-AFA6-897259EBB4DC}" destId="{C5518E22-7DC8-46E5-9873-D4E9AA5CACEF}" srcOrd="1" destOrd="0" presId="urn:microsoft.com/office/officeart/2005/8/layout/cycle8"/>
    <dgm:cxn modelId="{EA54BE1A-29B5-4B38-BA83-D552946486E7}" srcId="{5FB0F96C-82B4-41AF-AE4B-D59447BE5D25}" destId="{110874E9-E728-4998-A2D6-1C6185925575}" srcOrd="1" destOrd="0" parTransId="{C66F3488-8F12-42B0-9D94-1C4FC5A5D688}" sibTransId="{859A6C0C-0577-4CE0-B7BD-8E8DC9C928A6}"/>
    <dgm:cxn modelId="{E13AE3DA-CBD4-4DCF-BF6B-3714DF2C36DB}" srcId="{5FB0F96C-82B4-41AF-AE4B-D59447BE5D25}" destId="{611DD011-FDA6-48DC-88A6-20633F539A57}" srcOrd="3" destOrd="0" parTransId="{50BDF757-A9A9-4E1D-86E3-8FA2054B4543}" sibTransId="{71E43635-07F7-41F2-8C30-82DA421E07C9}"/>
    <dgm:cxn modelId="{68AAE1E1-6145-4BCA-8278-01600A9293D9}" type="presOf" srcId="{611DD011-FDA6-48DC-88A6-20633F539A57}" destId="{D51979E4-613E-4395-A0B4-0C397E91A630}" srcOrd="1" destOrd="0" presId="urn:microsoft.com/office/officeart/2005/8/layout/cycle8"/>
    <dgm:cxn modelId="{E84A645E-304F-4C3D-8BD9-21DADE8159E0}" type="presOf" srcId="{5FB0F96C-82B4-41AF-AE4B-D59447BE5D25}" destId="{588B6AC9-3CDD-420A-BC7A-938DEB439780}" srcOrd="0" destOrd="0" presId="urn:microsoft.com/office/officeart/2005/8/layout/cycle8"/>
    <dgm:cxn modelId="{C075CD1E-C170-4C46-9697-B46BF22E6FC6}" type="presOf" srcId="{D73EA161-35E0-4D02-AFA6-897259EBB4DC}" destId="{03FFEBA6-2B2F-45EE-9033-D1026FD96BA8}" srcOrd="0" destOrd="0" presId="urn:microsoft.com/office/officeart/2005/8/layout/cycle8"/>
    <dgm:cxn modelId="{10360F56-3270-4F01-85F7-04A6525EC2F6}" type="presOf" srcId="{96A3E20E-9F48-47AF-9B32-FAB950EC4FDC}" destId="{6C1971BA-B5BA-441E-95A9-CF49A82521AC}" srcOrd="1" destOrd="0" presId="urn:microsoft.com/office/officeart/2005/8/layout/cycle8"/>
    <dgm:cxn modelId="{7F5E0FD6-81CB-466D-BDC9-3925FAA2DCA4}" srcId="{5FB0F96C-82B4-41AF-AE4B-D59447BE5D25}" destId="{96A3E20E-9F48-47AF-9B32-FAB950EC4FDC}" srcOrd="2" destOrd="0" parTransId="{BC9C7D90-A02F-46BC-BD76-FC6B2D205BF9}" sibTransId="{FA340B3A-6183-433C-B9FA-BEC6B81CFFAD}"/>
    <dgm:cxn modelId="{8D439EA2-F051-49F6-AEC3-76582447CB0F}" srcId="{5FB0F96C-82B4-41AF-AE4B-D59447BE5D25}" destId="{D73EA161-35E0-4D02-AFA6-897259EBB4DC}" srcOrd="0" destOrd="0" parTransId="{F66B0281-A2B5-4810-B189-1C2B52DC32BD}" sibTransId="{AD61FE6F-DAA7-4ED5-93CC-E0074AD7FA6A}"/>
    <dgm:cxn modelId="{92063621-E15E-4E31-9F42-F264C61DE69A}" type="presOf" srcId="{110874E9-E728-4998-A2D6-1C6185925575}" destId="{C2983230-9BE2-45DA-B2DE-29E7CF5AE9F5}" srcOrd="1" destOrd="0" presId="urn:microsoft.com/office/officeart/2005/8/layout/cycle8"/>
    <dgm:cxn modelId="{747B90CA-38BD-4720-803C-EC7F9535A12F}" type="presOf" srcId="{611DD011-FDA6-48DC-88A6-20633F539A57}" destId="{8ED0667C-78E0-4DB7-BF5E-093EFA50A6C6}" srcOrd="0" destOrd="0" presId="urn:microsoft.com/office/officeart/2005/8/layout/cycle8"/>
    <dgm:cxn modelId="{6D751409-2A3F-43BB-BDF3-BD17F4D8972F}" type="presOf" srcId="{110874E9-E728-4998-A2D6-1C6185925575}" destId="{AE70AF94-C6FA-4983-B415-868B816837B2}" srcOrd="0" destOrd="0" presId="urn:microsoft.com/office/officeart/2005/8/layout/cycle8"/>
    <dgm:cxn modelId="{D7556CA7-71AE-4206-91E2-F13671EE5DDB}" type="presParOf" srcId="{588B6AC9-3CDD-420A-BC7A-938DEB439780}" destId="{03FFEBA6-2B2F-45EE-9033-D1026FD96BA8}" srcOrd="0" destOrd="0" presId="urn:microsoft.com/office/officeart/2005/8/layout/cycle8"/>
    <dgm:cxn modelId="{4F8E3842-7496-4876-A7E8-020545F78B5A}" type="presParOf" srcId="{588B6AC9-3CDD-420A-BC7A-938DEB439780}" destId="{AFE9D74C-1D2C-4CBF-9A9F-4209709ED9BC}" srcOrd="1" destOrd="0" presId="urn:microsoft.com/office/officeart/2005/8/layout/cycle8"/>
    <dgm:cxn modelId="{E623916F-170A-435E-976D-E56D4BDB69C2}" type="presParOf" srcId="{588B6AC9-3CDD-420A-BC7A-938DEB439780}" destId="{DAC689EA-3829-43C5-9327-DB8870D99967}" srcOrd="2" destOrd="0" presId="urn:microsoft.com/office/officeart/2005/8/layout/cycle8"/>
    <dgm:cxn modelId="{F41E4BA8-5B35-4599-9BA9-5282A629373C}" type="presParOf" srcId="{588B6AC9-3CDD-420A-BC7A-938DEB439780}" destId="{C5518E22-7DC8-46E5-9873-D4E9AA5CACEF}" srcOrd="3" destOrd="0" presId="urn:microsoft.com/office/officeart/2005/8/layout/cycle8"/>
    <dgm:cxn modelId="{63DA10D3-E1B1-4B3D-BA88-F96F89B1093B}" type="presParOf" srcId="{588B6AC9-3CDD-420A-BC7A-938DEB439780}" destId="{AE70AF94-C6FA-4983-B415-868B816837B2}" srcOrd="4" destOrd="0" presId="urn:microsoft.com/office/officeart/2005/8/layout/cycle8"/>
    <dgm:cxn modelId="{CD249FE3-50A9-4B89-AA06-8DBAEE347F03}" type="presParOf" srcId="{588B6AC9-3CDD-420A-BC7A-938DEB439780}" destId="{F696D4D7-F743-4D96-9E98-945C5EF63871}" srcOrd="5" destOrd="0" presId="urn:microsoft.com/office/officeart/2005/8/layout/cycle8"/>
    <dgm:cxn modelId="{6725C6C5-C2DC-4F08-BC87-FC4548B8D21B}" type="presParOf" srcId="{588B6AC9-3CDD-420A-BC7A-938DEB439780}" destId="{75C0F72D-8791-4BD4-8690-64787A86ACF6}" srcOrd="6" destOrd="0" presId="urn:microsoft.com/office/officeart/2005/8/layout/cycle8"/>
    <dgm:cxn modelId="{AE783B61-1036-4001-AEFA-0CD1B6C10ABE}" type="presParOf" srcId="{588B6AC9-3CDD-420A-BC7A-938DEB439780}" destId="{C2983230-9BE2-45DA-B2DE-29E7CF5AE9F5}" srcOrd="7" destOrd="0" presId="urn:microsoft.com/office/officeart/2005/8/layout/cycle8"/>
    <dgm:cxn modelId="{8A56EB24-28F3-445F-A1B1-9E8397D2742C}" type="presParOf" srcId="{588B6AC9-3CDD-420A-BC7A-938DEB439780}" destId="{C593EBDF-566C-4176-BFE7-5DF41FE24ADC}" srcOrd="8" destOrd="0" presId="urn:microsoft.com/office/officeart/2005/8/layout/cycle8"/>
    <dgm:cxn modelId="{733A3CD3-ED7C-42FE-94CF-89B1687F6D47}" type="presParOf" srcId="{588B6AC9-3CDD-420A-BC7A-938DEB439780}" destId="{07CDCE5B-2DD5-4712-A0B0-F446FF30EA43}" srcOrd="9" destOrd="0" presId="urn:microsoft.com/office/officeart/2005/8/layout/cycle8"/>
    <dgm:cxn modelId="{4A42ED16-2F71-43EE-A6ED-F7175D02BD3E}" type="presParOf" srcId="{588B6AC9-3CDD-420A-BC7A-938DEB439780}" destId="{E2C1143E-98D1-4D7A-8511-EC6006D96EF7}" srcOrd="10" destOrd="0" presId="urn:microsoft.com/office/officeart/2005/8/layout/cycle8"/>
    <dgm:cxn modelId="{01A3A85E-53F2-444A-BC7F-8577FC5E95D6}" type="presParOf" srcId="{588B6AC9-3CDD-420A-BC7A-938DEB439780}" destId="{6C1971BA-B5BA-441E-95A9-CF49A82521AC}" srcOrd="11" destOrd="0" presId="urn:microsoft.com/office/officeart/2005/8/layout/cycle8"/>
    <dgm:cxn modelId="{A0FE40BC-551F-4EA8-A09F-DF186883F2D8}" type="presParOf" srcId="{588B6AC9-3CDD-420A-BC7A-938DEB439780}" destId="{8ED0667C-78E0-4DB7-BF5E-093EFA50A6C6}" srcOrd="12" destOrd="0" presId="urn:microsoft.com/office/officeart/2005/8/layout/cycle8"/>
    <dgm:cxn modelId="{1A02B5A0-C6F5-4A43-98D8-8FED3243F6F6}" type="presParOf" srcId="{588B6AC9-3CDD-420A-BC7A-938DEB439780}" destId="{44334A1F-81AE-448C-8C09-D3649E23EAFF}" srcOrd="13" destOrd="0" presId="urn:microsoft.com/office/officeart/2005/8/layout/cycle8"/>
    <dgm:cxn modelId="{D01FCB27-5316-43F0-9C50-D8828790A25C}" type="presParOf" srcId="{588B6AC9-3CDD-420A-BC7A-938DEB439780}" destId="{D4550234-FB0B-4A7D-BE88-13A1B8DB5B33}" srcOrd="14" destOrd="0" presId="urn:microsoft.com/office/officeart/2005/8/layout/cycle8"/>
    <dgm:cxn modelId="{760B280E-3FCB-4356-B6AB-6E8B82B87DC9}" type="presParOf" srcId="{588B6AC9-3CDD-420A-BC7A-938DEB439780}" destId="{D51979E4-613E-4395-A0B4-0C397E91A630}" srcOrd="15" destOrd="0" presId="urn:microsoft.com/office/officeart/2005/8/layout/cycle8"/>
    <dgm:cxn modelId="{4C3BC7C6-4F71-4DE2-94F6-C282A0B39DE4}" type="presParOf" srcId="{588B6AC9-3CDD-420A-BC7A-938DEB439780}" destId="{C5503E52-AA30-416B-9769-C29B4EAF1E3A}" srcOrd="16" destOrd="0" presId="urn:microsoft.com/office/officeart/2005/8/layout/cycle8"/>
    <dgm:cxn modelId="{9158F5A3-FDB3-4B3B-81B1-F900DE3B1F46}" type="presParOf" srcId="{588B6AC9-3CDD-420A-BC7A-938DEB439780}" destId="{5DEA0186-E3E2-4F35-B23E-81443C3427EB}" srcOrd="17" destOrd="0" presId="urn:microsoft.com/office/officeart/2005/8/layout/cycle8"/>
    <dgm:cxn modelId="{665327AC-0F1F-4E50-8024-D6E1EC800117}" type="presParOf" srcId="{588B6AC9-3CDD-420A-BC7A-938DEB439780}" destId="{7EA73724-967D-4059-9782-1DB58F97FDC4}" srcOrd="18" destOrd="0" presId="urn:microsoft.com/office/officeart/2005/8/layout/cycle8"/>
    <dgm:cxn modelId="{F827CCDC-886C-404B-A01A-32655C029D7F}" type="presParOf" srcId="{588B6AC9-3CDD-420A-BC7A-938DEB439780}" destId="{1FE3EF4E-3C4A-41FE-B2D9-B2F96FBC6059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FEBA6-2B2F-45EE-9033-D1026FD96BA8}">
      <dsp:nvSpPr>
        <dsp:cNvPr id="0" name=""/>
        <dsp:cNvSpPr/>
      </dsp:nvSpPr>
      <dsp:spPr>
        <a:xfrm>
          <a:off x="463843" y="249817"/>
          <a:ext cx="3413760" cy="3413760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Hypothesis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(гипотеза)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5981" y="957360"/>
        <a:ext cx="1259840" cy="934720"/>
      </dsp:txXfrm>
    </dsp:sp>
    <dsp:sp modelId="{AE70AF94-C6FA-4983-B415-868B816837B2}">
      <dsp:nvSpPr>
        <dsp:cNvPr id="0" name=""/>
        <dsp:cNvSpPr/>
      </dsp:nvSpPr>
      <dsp:spPr>
        <a:xfrm>
          <a:off x="463843" y="364422"/>
          <a:ext cx="3413760" cy="3413760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Action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(действия)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5981" y="2135920"/>
        <a:ext cx="1259840" cy="934720"/>
      </dsp:txXfrm>
    </dsp:sp>
    <dsp:sp modelId="{C593EBDF-566C-4176-BFE7-5DF41FE24ADC}">
      <dsp:nvSpPr>
        <dsp:cNvPr id="0" name=""/>
        <dsp:cNvSpPr/>
      </dsp:nvSpPr>
      <dsp:spPr>
        <a:xfrm>
          <a:off x="349239" y="364422"/>
          <a:ext cx="3413760" cy="3413760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Data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(данные)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021" y="2135920"/>
        <a:ext cx="1259840" cy="934720"/>
      </dsp:txXfrm>
    </dsp:sp>
    <dsp:sp modelId="{8ED0667C-78E0-4DB7-BF5E-093EFA50A6C6}">
      <dsp:nvSpPr>
        <dsp:cNvPr id="0" name=""/>
        <dsp:cNvSpPr/>
      </dsp:nvSpPr>
      <dsp:spPr>
        <a:xfrm>
          <a:off x="349239" y="249817"/>
          <a:ext cx="3413760" cy="3413760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Insight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(выводы)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021" y="957360"/>
        <a:ext cx="1259840" cy="934720"/>
      </dsp:txXfrm>
    </dsp:sp>
    <dsp:sp modelId="{C5503E52-AA30-416B-9769-C29B4EAF1E3A}">
      <dsp:nvSpPr>
        <dsp:cNvPr id="0" name=""/>
        <dsp:cNvSpPr/>
      </dsp:nvSpPr>
      <dsp:spPr>
        <a:xfrm>
          <a:off x="252515" y="38489"/>
          <a:ext cx="3836416" cy="383641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A0186-E3E2-4F35-B23E-81443C3427EB}">
      <dsp:nvSpPr>
        <dsp:cNvPr id="0" name=""/>
        <dsp:cNvSpPr/>
      </dsp:nvSpPr>
      <dsp:spPr>
        <a:xfrm>
          <a:off x="252515" y="153094"/>
          <a:ext cx="3836416" cy="383641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73724-967D-4059-9782-1DB58F97FDC4}">
      <dsp:nvSpPr>
        <dsp:cNvPr id="0" name=""/>
        <dsp:cNvSpPr/>
      </dsp:nvSpPr>
      <dsp:spPr>
        <a:xfrm>
          <a:off x="137911" y="153094"/>
          <a:ext cx="3836416" cy="383641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3EF4E-3C4A-41FE-B2D9-B2F96FBC6059}">
      <dsp:nvSpPr>
        <dsp:cNvPr id="0" name=""/>
        <dsp:cNvSpPr/>
      </dsp:nvSpPr>
      <dsp:spPr>
        <a:xfrm>
          <a:off x="137911" y="38489"/>
          <a:ext cx="3836416" cy="383641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A84D3-D0D6-4DC2-97FC-2ADCB69E2D92}" type="datetimeFigureOut">
              <a:rPr lang="ru-RU" smtClean="0"/>
              <a:t>01/07/15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42C22-E122-4B35-95E6-C1007D1CE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3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0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07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00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849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67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058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641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202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819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446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2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87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4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98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24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009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748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56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79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1402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649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303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3125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857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058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77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9976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27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5F5E5-674F-492D-8E10-49EFF8224FC7}" type="slidenum">
              <a:rPr lang="en-GB"/>
              <a:pPr/>
              <a:t>5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5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012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2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432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324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2C22-E122-4B35-95E6-C1007D1CE91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11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72198" y="4643446"/>
            <a:ext cx="2643206" cy="1285884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FontTx/>
              <a:buNone/>
              <a:defRPr sz="2000" baseline="0">
                <a:solidFill>
                  <a:schemeClr val="bg1"/>
                </a:solidFill>
                <a:latin typeface="Core Sans NR 35 Light" pitchFamily="34" charset="0"/>
              </a:defRPr>
            </a:lvl1pPr>
            <a:lvl2pPr>
              <a:buFontTx/>
              <a:buNone/>
              <a:defRPr sz="2000">
                <a:solidFill>
                  <a:schemeClr val="bg1"/>
                </a:solidFill>
                <a:latin typeface="Core Sans NR 35 Light" pitchFamily="34" charset="0"/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  <a:latin typeface="Core Sans NR 35 Light" pitchFamily="34" charset="0"/>
              </a:defRPr>
            </a:lvl3pPr>
            <a:lvl4pPr>
              <a:buFontTx/>
              <a:buNone/>
              <a:defRPr sz="2000">
                <a:solidFill>
                  <a:schemeClr val="bg1"/>
                </a:solidFill>
                <a:latin typeface="Core Sans NR 35 Light" pitchFamily="34" charset="0"/>
              </a:defRPr>
            </a:lvl4pPr>
            <a:lvl5pPr>
              <a:buFontTx/>
              <a:buNone/>
              <a:defRPr sz="2000">
                <a:solidFill>
                  <a:schemeClr val="bg1"/>
                </a:solidFill>
                <a:latin typeface="Core Sans NR 35 Light" pitchFamily="34" charset="0"/>
              </a:defRPr>
            </a:lvl5pPr>
          </a:lstStyle>
          <a:p>
            <a:pPr lvl="0"/>
            <a:r>
              <a:rPr lang="ru-RU" dirty="0" smtClean="0"/>
              <a:t>Название </a:t>
            </a:r>
            <a:br>
              <a:rPr lang="ru-RU" dirty="0" smtClean="0"/>
            </a:br>
            <a:r>
              <a:rPr lang="ru-RU" dirty="0" smtClean="0"/>
              <a:t>презентации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Clr>
                <a:srgbClr val="00AEEF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00AEEF"/>
              </a:buClr>
              <a:defRPr/>
            </a:lvl3pPr>
            <a:lvl4pPr>
              <a:buClr>
                <a:srgbClr val="00AEEF"/>
              </a:buClr>
              <a:defRPr/>
            </a:lvl4pPr>
            <a:lvl5pPr>
              <a:buClr>
                <a:srgbClr val="00AEEF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6246000"/>
            <a:ext cx="2714652" cy="428652"/>
          </a:xfrm>
        </p:spPr>
        <p:txBody>
          <a:bodyPr>
            <a:normAutofit/>
          </a:bodyPr>
          <a:lstStyle>
            <a:lvl1pPr>
              <a:buFontTx/>
              <a:buNone/>
              <a:defRPr sz="18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80000" y="180000"/>
            <a:ext cx="8784000" cy="64980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16C833-6D8C-49E3-87CA-C177384D10C7}" type="datetimeFigureOut">
              <a:rPr lang="en-US" smtClean="0"/>
              <a:t>01/07/15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6F45CF-F651-4265-A485-6ABADC896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B8E51-3AAF-BB47-80B2-273BB996EDF4}" type="datetimeFigureOut">
              <a:rPr lang="ru-RU" smtClean="0"/>
              <a:t>01/07/15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4C8CC9-B89A-F947-AE27-F81CCA9E9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15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35569-F8AA-41F1-9BEE-679AA33DE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38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AEEF"/>
          </a:solidFill>
          <a:latin typeface="Core Sans NR 35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AEEF"/>
        </a:buClr>
        <a:buFont typeface="Arial" pitchFamily="34" charset="0"/>
        <a:buChar char="•"/>
        <a:defRPr sz="2800" kern="1200">
          <a:solidFill>
            <a:schemeClr val="tx1"/>
          </a:solidFill>
          <a:latin typeface="Core Sans NR 35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ore Sans NR 35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re Sans NR 35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re Sans NR 35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re Sans NR 35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IIDF-Kursy-2-Fo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Изображение 9" descr="IIDF-Strateg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6" y="702217"/>
            <a:ext cx="1904948" cy="5255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1038" y="2110943"/>
            <a:ext cx="79819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/>
                <a:cs typeface="Arial"/>
              </a:rPr>
              <a:t>ИНТЕРНЕТ-ПРЕДПРИНИМАТЕЛЬСТВО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1038" y="3526919"/>
            <a:ext cx="79819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/>
                <a:cs typeface="Arial"/>
              </a:rPr>
              <a:t>ЛЕКЦИЯ 9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/>
                <a:cs typeface="Arial"/>
              </a:rPr>
              <a:t>«</a:t>
            </a:r>
            <a:r>
              <a:rPr lang="es-ES_tradnl" sz="2800" dirty="0" err="1">
                <a:solidFill>
                  <a:schemeClr val="bg1"/>
                </a:solidFill>
                <a:latin typeface="Arial"/>
                <a:cs typeface="Arial"/>
              </a:rPr>
              <a:t>Customer</a:t>
            </a:r>
            <a:r>
              <a:rPr lang="es-ES_tradnl" sz="2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2800" dirty="0" err="1">
                <a:solidFill>
                  <a:schemeClr val="bg1"/>
                </a:solidFill>
                <a:latin typeface="Arial"/>
                <a:cs typeface="Arial"/>
              </a:rPr>
              <a:t>validation</a:t>
            </a:r>
            <a:r>
              <a:rPr lang="es-ES_tradnl" sz="280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br>
              <a:rPr lang="es-ES_tradnl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s-ES_tradnl" sz="2800" dirty="0" err="1">
                <a:solidFill>
                  <a:schemeClr val="bg1"/>
                </a:solidFill>
                <a:latin typeface="Arial"/>
                <a:cs typeface="Arial"/>
              </a:rPr>
              <a:t>Тестирование</a:t>
            </a:r>
            <a:r>
              <a:rPr lang="es-ES_tradnl" sz="2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2800" dirty="0" err="1">
                <a:solidFill>
                  <a:schemeClr val="bg1"/>
                </a:solidFill>
                <a:latin typeface="Arial"/>
                <a:cs typeface="Arial"/>
              </a:rPr>
              <a:t>каналов</a:t>
            </a:r>
            <a:r>
              <a:rPr lang="es-ES_tradnl" sz="2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2800" dirty="0" err="1">
                <a:solidFill>
                  <a:schemeClr val="bg1"/>
                </a:solidFill>
                <a:latin typeface="Arial"/>
                <a:cs typeface="Arial"/>
              </a:rPr>
              <a:t>и</a:t>
            </a:r>
            <a:r>
              <a:rPr lang="es-ES_tradnl" sz="2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2800" dirty="0" err="1">
                <a:solidFill>
                  <a:schemeClr val="bg1"/>
                </a:solidFill>
                <a:latin typeface="Arial"/>
                <a:cs typeface="Arial"/>
              </a:rPr>
              <a:t>подготовка</a:t>
            </a:r>
            <a:r>
              <a:rPr lang="es-ES_tradnl" sz="2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es-ES_tradnl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s-ES_tradnl" sz="2800" dirty="0" err="1">
                <a:solidFill>
                  <a:schemeClr val="bg1"/>
                </a:solidFill>
                <a:latin typeface="Arial"/>
                <a:cs typeface="Arial"/>
              </a:rPr>
              <a:t>к</a:t>
            </a:r>
            <a:r>
              <a:rPr lang="es-ES_tradnl" sz="2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2800" dirty="0" err="1">
                <a:solidFill>
                  <a:schemeClr val="bg1"/>
                </a:solidFill>
                <a:latin typeface="Arial"/>
                <a:cs typeface="Arial"/>
              </a:rPr>
              <a:t>масштабированию</a:t>
            </a:r>
            <a:r>
              <a:rPr lang="ru-RU" sz="2800" dirty="0" smtClean="0">
                <a:solidFill>
                  <a:schemeClr val="bg1"/>
                </a:solidFill>
                <a:latin typeface="Arial"/>
                <a:cs typeface="Arial"/>
              </a:rPr>
              <a:t>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81038" y="6046476"/>
            <a:ext cx="7981925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54822" y="3064142"/>
            <a:ext cx="2034357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54822" y="1793999"/>
            <a:ext cx="2034357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14135" y="6203444"/>
            <a:ext cx="39157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  <a:latin typeface="Arial"/>
                <a:cs typeface="Arial"/>
              </a:rPr>
              <a:t>Москва, 2015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43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1050" y="6413239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9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14B0FD"/>
                </a:solidFill>
                <a:latin typeface="Arial" charset="0"/>
              </a:rPr>
              <a:t>Customer </a:t>
            </a:r>
            <a:r>
              <a:rPr lang="en-US" dirty="0">
                <a:latin typeface="Arial" charset="0"/>
              </a:rPr>
              <a:t>discovery</a:t>
            </a:r>
            <a:endParaRPr lang="ru-RU" dirty="0">
              <a:solidFill>
                <a:srgbClr val="14B0FD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8280920" cy="410445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свои сегменты. Сегмент – это описание клиента,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проблемы и ценности для него.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Разные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ценностные предложения = разные сегменты.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Начальный набор сегментов – это гипотеза,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будут меняться в процессе работы.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Сформулируйте ценностное предложение для сегмента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проводите проблемные интервью, чтобы подтвердить,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уточнить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или опровергнуть гипотезу. Возможно,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процессе интервью вы обнаружите новые сегменты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уточните существующие.</a:t>
            </a:r>
          </a:p>
        </p:txBody>
      </p:sp>
    </p:spTree>
    <p:extLst>
      <p:ext uri="{BB962C8B-B14F-4D97-AF65-F5344CB8AC3E}">
        <p14:creationId xmlns:p14="http://schemas.microsoft.com/office/powerpoint/2010/main" val="2851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10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14B0FD"/>
                </a:solidFill>
                <a:latin typeface="Arial" charset="0"/>
              </a:rPr>
              <a:t>Customer </a:t>
            </a:r>
            <a:r>
              <a:rPr lang="en-US" dirty="0" smtClean="0">
                <a:solidFill>
                  <a:srgbClr val="14B0FD"/>
                </a:solidFill>
                <a:latin typeface="Arial" charset="0"/>
              </a:rPr>
              <a:t>discovery</a:t>
            </a:r>
            <a:endParaRPr lang="ru-RU" dirty="0">
              <a:solidFill>
                <a:srgbClr val="14B0FD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931224" cy="410445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Когда проблема подтверждена – моделируем экономику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сегменту. При каких условиях экономика сходится? Реалистичны ли эти условия? Сколько вообще денег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этом сегменте, есть ли смысл им заниматься?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Если экономика потенциально сходится –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делать MVP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 is for Manual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Когда готов MVP – делаем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решенческие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интервью,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узнать, действительно ли он решает проблему.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результате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решенческих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интервью делаем первые ручные продажи.</a:t>
            </a:r>
          </a:p>
        </p:txBody>
      </p:sp>
    </p:spTree>
    <p:extLst>
      <p:ext uri="{BB962C8B-B14F-4D97-AF65-F5344CB8AC3E}">
        <p14:creationId xmlns:p14="http://schemas.microsoft.com/office/powerpoint/2010/main" val="45763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5"/>
          <p:cNvSpPr txBox="1">
            <a:spLocks/>
          </p:cNvSpPr>
          <p:nvPr/>
        </p:nvSpPr>
        <p:spPr>
          <a:xfrm>
            <a:off x="467544" y="2420888"/>
            <a:ext cx="5976664" cy="24482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AEEF"/>
                </a:solidFill>
                <a:latin typeface="Core Sans NR 35 Light" pitchFamily="34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 вас покупают,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понимаете, почему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переходить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тестированию каналов</a:t>
            </a:r>
          </a:p>
        </p:txBody>
      </p:sp>
    </p:spTree>
    <p:extLst>
      <p:ext uri="{BB962C8B-B14F-4D97-AF65-F5344CB8AC3E}">
        <p14:creationId xmlns:p14="http://schemas.microsoft.com/office/powerpoint/2010/main" val="105369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12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rgbClr val="14B0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 каналов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283152" cy="35283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Канал продаж – это сочетание трех элементов:</a:t>
            </a:r>
          </a:p>
          <a:p>
            <a:pPr lvl="1">
              <a:lnSpc>
                <a:spcPct val="130000"/>
              </a:lnSpc>
              <a:spcBef>
                <a:spcPts val="600"/>
              </a:spcBef>
              <a:buClr>
                <a:srgbClr val="14B0FD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Канал привлечения – источник трафика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контекстная реклама, холодные звонки и т.д.)</a:t>
            </a:r>
          </a:p>
          <a:p>
            <a:pPr lvl="1">
              <a:lnSpc>
                <a:spcPct val="130000"/>
              </a:lnSpc>
              <a:spcBef>
                <a:spcPts val="600"/>
              </a:spcBef>
              <a:buClr>
                <a:srgbClr val="14B0FD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 продаж –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лендинги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презентации,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скрипты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звонков, сценарии встреч и пр.</a:t>
            </a:r>
          </a:p>
          <a:p>
            <a:pPr lvl="1">
              <a:lnSpc>
                <a:spcPct val="130000"/>
              </a:lnSpc>
              <a:spcBef>
                <a:spcPts val="600"/>
              </a:spcBef>
              <a:buClr>
                <a:srgbClr val="14B0FD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Продукт и чек – сколько денег и за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14B0FD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Задача: поиск масштабируемых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каналов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Цель в канале: сходимость экономики</a:t>
            </a:r>
          </a:p>
        </p:txBody>
      </p:sp>
    </p:spTree>
    <p:extLst>
      <p:ext uri="{BB962C8B-B14F-4D97-AF65-F5344CB8AC3E}">
        <p14:creationId xmlns:p14="http://schemas.microsoft.com/office/powerpoint/2010/main" val="153373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13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rgbClr val="14B0FD"/>
                </a:solidFill>
                <a:latin typeface="Arial" charset="0"/>
              </a:rPr>
              <a:t>Каналы привлечения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283152" cy="3312368"/>
          </a:xfrm>
        </p:spPr>
        <p:txBody>
          <a:bodyPr>
            <a:noAutofit/>
          </a:bodyPr>
          <a:lstStyle/>
          <a:p>
            <a:r>
              <a:rPr lang="ru-RU" sz="2400" dirty="0"/>
              <a:t>Друзья, знакомые, </a:t>
            </a:r>
            <a:r>
              <a:rPr lang="ru-RU" sz="2400" dirty="0" err="1"/>
              <a:t>нетворкинг</a:t>
            </a:r>
            <a:endParaRPr lang="ru-RU" sz="2400" dirty="0"/>
          </a:p>
          <a:p>
            <a:pPr>
              <a:spcBef>
                <a:spcPts val="900"/>
              </a:spcBef>
            </a:pPr>
            <a:r>
              <a:rPr lang="ru-RU" sz="2400" dirty="0" err="1" smtClean="0"/>
              <a:t>Соцсет</a:t>
            </a:r>
            <a:r>
              <a:rPr lang="ru-RU" sz="2400" dirty="0" err="1"/>
              <a:t>и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/>
              <a:t>Контекстная реклама</a:t>
            </a:r>
          </a:p>
          <a:p>
            <a:pPr>
              <a:spcBef>
                <a:spcPts val="90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Холодные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звонки</a:t>
            </a:r>
          </a:p>
          <a:p>
            <a:pPr>
              <a:spcBef>
                <a:spcPts val="90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SEO/органика</a:t>
            </a:r>
          </a:p>
          <a:p>
            <a:pPr>
              <a:spcBef>
                <a:spcPts val="900"/>
              </a:spcBef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контент маркетинг</a:t>
            </a:r>
          </a:p>
          <a:p>
            <a:pPr>
              <a:spcBef>
                <a:spcPts val="90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Наружка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телек,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BTL</a:t>
            </a:r>
          </a:p>
          <a:p>
            <a:pPr>
              <a:spcBef>
                <a:spcPts val="900"/>
              </a:spcBef>
            </a:pPr>
            <a:r>
              <a:rPr lang="ru-RU" sz="2400" dirty="0" smtClean="0"/>
              <a:t>Партнеры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т. д.</a:t>
            </a:r>
          </a:p>
        </p:txBody>
      </p:sp>
    </p:spTree>
    <p:extLst>
      <p:ext uri="{BB962C8B-B14F-4D97-AF65-F5344CB8AC3E}">
        <p14:creationId xmlns:p14="http://schemas.microsoft.com/office/powerpoint/2010/main" val="426589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14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rgbClr val="14B0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Ценностное предложение для канала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59089"/>
            <a:ext cx="6336704" cy="35283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Канал: Контекстная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реклама.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ЦП: Видеопоздравление из фотографий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Свадебные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агентства.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Дополнительный пункт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ЦП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партнера: Увеличение среднего чека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возвращаемости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клиента</a:t>
            </a:r>
          </a:p>
        </p:txBody>
      </p:sp>
      <p:pic>
        <p:nvPicPr>
          <p:cNvPr id="6" name="Picture 2" descr="http://funfrom.me/assets/templates/videotemplates/image/LOGOTIP-medalka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16832"/>
            <a:ext cx="1371980" cy="192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4725144"/>
            <a:ext cx="8208912" cy="830997"/>
          </a:xfrm>
          <a:prstGeom prst="rect">
            <a:avLst/>
          </a:prstGeom>
          <a:solidFill>
            <a:srgbClr val="14B0FD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25475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забывайте про ценность для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партнеров</a:t>
            </a:r>
          </a:p>
          <a:p>
            <a:pPr marL="625475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читывайте ожидания пользователей в канале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2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15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rgbClr val="14B0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Ценностное предложение для канала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283152" cy="30243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 забывайте про ценность для партнеров.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Каждому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партнеру в цепочке – своя ценность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900"/>
              </a:spcBef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Учитывайте ожидания пользователей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канале. Пользователь, пришедший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контекстной рекламы,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уже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знает, что ищет, а при холодных звонках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объяснять, о чем речь.</a:t>
            </a:r>
          </a:p>
        </p:txBody>
      </p:sp>
    </p:spTree>
    <p:extLst>
      <p:ext uri="{BB962C8B-B14F-4D97-AF65-F5344CB8AC3E}">
        <p14:creationId xmlns:p14="http://schemas.microsoft.com/office/powerpoint/2010/main" val="381439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16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rgbClr val="14B0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пользователей из канала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8208912" cy="468052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ru-RU" sz="20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Сначала проверьте, есть ли пользователи, </a:t>
            </a:r>
            <a:r>
              <a:rPr lang="en-US" sz="20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потом </a:t>
            </a:r>
            <a:r>
              <a:rPr lang="ru-RU" sz="20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вылизывайте </a:t>
            </a:r>
            <a:r>
              <a:rPr lang="ru-RU" sz="2000" b="1" dirty="0" err="1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lang="ru-RU" sz="20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самом начале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вообще не обязателен 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достаточно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отправить чуть-чуть трафика 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сайт конкурента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чтобы узнать, можете ли вы его получить,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почем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ru-RU" sz="20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оптимизируйте стоимость трафика, </a:t>
            </a:r>
            <a:r>
              <a:rPr lang="en-US" sz="20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считайте экономику </a:t>
            </a:r>
            <a:r>
              <a:rPr lang="ru-RU" sz="2000" b="1" dirty="0" err="1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продажника</a:t>
            </a:r>
            <a:r>
              <a:rPr lang="ru-RU" sz="20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продаж в канале еще нет, но количество звонков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день уже не устраивает. Это преждевременно.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Сначала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добейтесь первых продаж.</a:t>
            </a:r>
          </a:p>
        </p:txBody>
      </p:sp>
    </p:spTree>
    <p:extLst>
      <p:ext uri="{BB962C8B-B14F-4D97-AF65-F5344CB8AC3E}">
        <p14:creationId xmlns:p14="http://schemas.microsoft.com/office/powerpoint/2010/main" val="373188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17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rgbClr val="14B0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 продаж и продукт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283152" cy="309634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Цепочка писем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Скрипт звонка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План встречи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т.д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725144"/>
            <a:ext cx="8208912" cy="1200328"/>
          </a:xfrm>
          <a:prstGeom prst="rect">
            <a:avLst/>
          </a:prstGeom>
          <a:solidFill>
            <a:srgbClr val="14B0FD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1462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Разные инструменты продаж = разные каналы, </a:t>
            </a:r>
            <a:b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т.к. экономика различается. То же самое – </a:t>
            </a:r>
            <a:b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разных продуктах и чеках.</a:t>
            </a:r>
          </a:p>
        </p:txBody>
      </p:sp>
    </p:spTree>
    <p:extLst>
      <p:ext uri="{BB962C8B-B14F-4D97-AF65-F5344CB8AC3E}">
        <p14:creationId xmlns:p14="http://schemas.microsoft.com/office/powerpoint/2010/main" val="328976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18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rgbClr val="14B0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продажа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340768"/>
            <a:ext cx="6336704" cy="47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2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Структура лекции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283152" cy="331236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Масштабирование бизнеса</a:t>
            </a:r>
          </a:p>
          <a:p>
            <a:pPr>
              <a:spcBef>
                <a:spcPts val="1200"/>
              </a:spcBef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Трекшн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-карта</a:t>
            </a:r>
          </a:p>
          <a:p>
            <a:pPr>
              <a:spcBef>
                <a:spcPts val="12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Поиск узких мест</a:t>
            </a:r>
          </a:p>
          <a:p>
            <a:pPr>
              <a:spcBef>
                <a:spcPts val="12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Недельный цикл улучшения бизнеса</a:t>
            </a:r>
          </a:p>
          <a:p>
            <a:pPr>
              <a:spcBef>
                <a:spcPts val="12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41050" y="6413239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7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19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rgbClr val="14B0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продажа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283152" cy="30243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Длинный цикл продаж – много времени требуется, чтобы сделать первую продажу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Долго нет движения по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трекшн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-карте – отслеживаем динамику движения по воронке. Есть ли движение там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Слишком долго нет первой продажи –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начинайте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 других каналов.</a:t>
            </a:r>
          </a:p>
        </p:txBody>
      </p:sp>
    </p:spTree>
    <p:extLst>
      <p:ext uri="{BB962C8B-B14F-4D97-AF65-F5344CB8AC3E}">
        <p14:creationId xmlns:p14="http://schemas.microsoft.com/office/powerpoint/2010/main" val="112461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20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rgbClr val="14B0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продажа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564904"/>
            <a:ext cx="7283152" cy="208823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Теплые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лиды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 сайта: продажи есть,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тиражировать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скрипты</a:t>
            </a:r>
          </a:p>
          <a:p>
            <a:pPr>
              <a:lnSpc>
                <a:spcPct val="12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Холодный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обзвон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скрипты другие, до первой продажи тиражировать нечего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022978"/>
            <a:ext cx="2602623" cy="4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4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21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rgbClr val="14B0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Статистически значимый поток продаж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283152" cy="25855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С1 =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0,2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экономика не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сходится</a:t>
            </a:r>
          </a:p>
          <a:p>
            <a:pPr>
              <a:lnSpc>
                <a:spcPct val="12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С1 =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экономика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сходится</a:t>
            </a:r>
          </a:p>
          <a:p>
            <a:pPr>
              <a:lnSpc>
                <a:spcPct val="12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Трафик из канала: 200 уников в день.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Можно ли посчитать, сходится ли экономика?</a:t>
            </a:r>
          </a:p>
        </p:txBody>
      </p:sp>
      <p:pic>
        <p:nvPicPr>
          <p:cNvPr id="7" name="Picture 2" descr="http://funfrom.me/assets/templates/videotemplates/image/LOGOTIP-medalka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84784"/>
            <a:ext cx="1143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4509120"/>
            <a:ext cx="8208912" cy="707886"/>
          </a:xfrm>
          <a:prstGeom prst="rect">
            <a:avLst/>
          </a:prstGeom>
          <a:solidFill>
            <a:srgbClr val="14B0FD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толку считать экономику, если нет трафика?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за месяц не сделали поток – бейте тревогу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5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22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rgbClr val="14B0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Сходимость экономики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924944"/>
            <a:ext cx="7560840" cy="16561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St. Church of</a:t>
            </a:r>
          </a:p>
          <a:p>
            <a:pPr marL="0" indent="0" algn="ctr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ARPU &gt; CPA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2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23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rgbClr val="14B0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Сходимость на масштабе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283152" cy="26642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Можете ли вы увеличить поток в 10 раз,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сохранив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сходимость экономики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Достаточна ли емкость канала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масштабирования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Будет ли при масштабировании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стоимость трафика?</a:t>
            </a:r>
          </a:p>
          <a:p>
            <a:pPr marL="0" indent="0">
              <a:lnSpc>
                <a:spcPct val="120000"/>
              </a:lnSpc>
              <a:spcBef>
                <a:spcPts val="900"/>
              </a:spcBef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6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24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0"/>
            <a:ext cx="8712967" cy="3125231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55575" y="3542009"/>
            <a:ext cx="8186979" cy="2047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AEEF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ore Sans NR 35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ore Sans NR 35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ore Sans NR 35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re Sans NR 35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ore Sans NR 35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Главная задача – дойти до правого края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трекшн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-карты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хотя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бы в одном канале. Максимум 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каналах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1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сегментах.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 двигаться по чуть-чуть везде, а сфокусироваться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чем-то одном и дойти до конца.</a:t>
            </a:r>
          </a:p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868144" y="1268760"/>
            <a:ext cx="3194795" cy="278570"/>
          </a:xfrm>
          <a:prstGeom prst="rightArrow">
            <a:avLst>
              <a:gd name="adj1" fmla="val 33652"/>
              <a:gd name="adj2" fmla="val 134867"/>
            </a:avLst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8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5"/>
          <p:cNvSpPr txBox="1">
            <a:spLocks/>
          </p:cNvSpPr>
          <p:nvPr/>
        </p:nvSpPr>
        <p:spPr>
          <a:xfrm>
            <a:off x="467544" y="2852936"/>
            <a:ext cx="684076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AEEF"/>
                </a:solidFill>
                <a:latin typeface="Core Sans NR 35 Light" pitchFamily="34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Узкое место</a:t>
            </a:r>
          </a:p>
        </p:txBody>
      </p:sp>
    </p:spTree>
    <p:extLst>
      <p:ext uri="{BB962C8B-B14F-4D97-AF65-F5344CB8AC3E}">
        <p14:creationId xmlns:p14="http://schemas.microsoft.com/office/powerpoint/2010/main" val="644875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26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rgbClr val="14B0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Сходимость на масштабе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848872" cy="26642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Пока нет трафика – рано оптимизировать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Пока не проверили, что есть потребность –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смысла пилить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</a:t>
            </a:r>
          </a:p>
          <a:p>
            <a:pPr>
              <a:lnSpc>
                <a:spcPct val="12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Пока не сошлась экономика –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надо масштабировать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827584" y="4509120"/>
            <a:ext cx="7488832" cy="1152128"/>
          </a:xfrm>
          <a:prstGeom prst="roundRect">
            <a:avLst>
              <a:gd name="adj" fmla="val 0"/>
            </a:avLst>
          </a:prstGeom>
          <a:solidFill>
            <a:srgbClr val="14B0FD"/>
          </a:solidFill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</a:rPr>
              <a:t>Узкое место – это такой аспект бизнеса,</a:t>
            </a:r>
          </a:p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</a:rPr>
              <a:t>воздействие на который даст максимальный эффект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</a:rPr>
              <a:t>с точки зрения достижения цели</a:t>
            </a:r>
          </a:p>
        </p:txBody>
      </p:sp>
    </p:spTree>
    <p:extLst>
      <p:ext uri="{BB962C8B-B14F-4D97-AF65-F5344CB8AC3E}">
        <p14:creationId xmlns:p14="http://schemas.microsoft.com/office/powerpoint/2010/main" val="264440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27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rgbClr val="14B0FD"/>
                </a:solidFill>
                <a:latin typeface="Arial" charset="0"/>
              </a:rPr>
              <a:t>Алгоритм поиска узкого места</a:t>
            </a:r>
            <a:endParaRPr lang="ru-RU" dirty="0">
              <a:solidFill>
                <a:srgbClr val="14B0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8064896" cy="4104456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Clr>
                <a:srgbClr val="14B0FD"/>
              </a:buClr>
              <a:buFont typeface="+mj-lt"/>
              <a:buAutoNum type="arabicPeriod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Сегмент. В каком сегменте вы ближе всего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правому краю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каком сегменте больше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денег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20000"/>
              </a:lnSpc>
              <a:buClr>
                <a:srgbClr val="14B0FD"/>
              </a:buClr>
              <a:buFont typeface="+mj-lt"/>
              <a:buAutoNum type="arabicPeriod"/>
              <a:defRPr/>
            </a:pP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Clr>
                <a:srgbClr val="14B0FD"/>
              </a:buClr>
              <a:buFont typeface="+mj-lt"/>
              <a:buAutoNum type="arabicPeriod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Канал. Если вы доказали сегмент и тестируете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нем каналы. В каком из каналов вы ближе всего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правому краю? В каком канале больше всего денег?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канале слишком долго нет продвижения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трекшн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-карте – идите в другой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buClr>
                <a:srgbClr val="14B0FD"/>
              </a:buClr>
              <a:buFont typeface="+mj-lt"/>
              <a:buAutoNum type="arabicPeriod"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Clr>
                <a:srgbClr val="14B0FD"/>
              </a:buClr>
              <a:buFont typeface="+mj-lt"/>
              <a:buAutoNum type="arabicPeriod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Ячейка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трекшн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-карты. Текущий этап в сегменте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канале – и есть узкое место.</a:t>
            </a: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1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28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rgbClr val="14B0FD"/>
                </a:solidFill>
                <a:latin typeface="Arial" charset="0"/>
              </a:rPr>
              <a:t>Алгоритм поиска узкого места</a:t>
            </a:r>
            <a:endParaRPr lang="ru-RU" dirty="0">
              <a:solidFill>
                <a:srgbClr val="14B0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8064896" cy="2952328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1800"/>
              </a:spcBef>
              <a:buClr>
                <a:srgbClr val="14B0FD"/>
              </a:buClr>
              <a:buFont typeface="+mj-lt"/>
              <a:buAutoNum type="arabicPeriod" startAt="4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Если текущая ячейка – первая продажа, узкое место – либо трафик (не хватает трафика, чтобы дойти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первой продажи), либо текущий этап воронки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 какого этапа удалось протолкнуть?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анимаемся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следующим этапом)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1800"/>
              </a:spcBef>
              <a:buClr>
                <a:srgbClr val="14B0FD"/>
              </a:buClr>
              <a:buFont typeface="+mj-lt"/>
              <a:buAutoNum type="arabicPeriod" startAt="4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текущая ячейка – экономика (сходимость экономики, сходимость на масштабе), узкое место – метрика с максимальным плечом (отношение эффекта от изменения к его стоимости и трудоемкости)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1800"/>
              </a:spcBef>
              <a:buClr>
                <a:srgbClr val="14B0FD"/>
              </a:buClr>
              <a:buFont typeface="+mj-lt"/>
              <a:buAutoNum type="arabicPeriod" startAt="4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текущая ячейка – конверсия, узкое место – шаг воронки, на котором теряется больше всего клиентов.</a:t>
            </a: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3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480" y="4950887"/>
            <a:ext cx="1219394" cy="1165393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solidFill>
                  <a:srgbClr val="14B0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Масштабируемый бизнес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65862" y="5071919"/>
            <a:ext cx="7341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</a:t>
            </a:r>
            <a:endParaRPr lang="ru-RU" sz="5400" b="0" cap="none" spc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9421" y="5071919"/>
            <a:ext cx="17689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$$$</a:t>
            </a:r>
            <a:endParaRPr lang="ru-RU" sz="5400" b="0" cap="none" spc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700049" y="5400166"/>
            <a:ext cx="432048" cy="266836"/>
          </a:xfrm>
          <a:prstGeom prst="rightArrow">
            <a:avLst>
              <a:gd name="adj1" fmla="val 50000"/>
              <a:gd name="adj2" fmla="val 73750"/>
            </a:avLst>
          </a:prstGeom>
          <a:solidFill>
            <a:srgbClr val="14B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284225" y="5400166"/>
            <a:ext cx="432048" cy="266836"/>
          </a:xfrm>
          <a:prstGeom prst="rightArrow">
            <a:avLst>
              <a:gd name="adj1" fmla="val 50000"/>
              <a:gd name="adj2" fmla="val 73750"/>
            </a:avLst>
          </a:prstGeom>
          <a:solidFill>
            <a:srgbClr val="14B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31" y="1196752"/>
            <a:ext cx="3082048" cy="46472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988" y="1745885"/>
            <a:ext cx="5708812" cy="331236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14B0FD"/>
              </a:buClr>
              <a:buFont typeface="Wingdings" pitchFamily="2" charset="2"/>
              <a:buChar char="§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Основная задача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построить масштабируемый бизнес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14B0FD"/>
              </a:buClr>
              <a:buFont typeface="Wingdings" pitchFamily="2" charset="2"/>
              <a:buChar char="§"/>
              <a:defRPr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14B0FD"/>
              </a:buClr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этого нужно найти каналы привлечения клиентов,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которые можно положить денег, и получить на выходе больше денег: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14B0FD"/>
              </a:buClr>
              <a:buFont typeface="Wingdings" pitchFamily="2" charset="2"/>
              <a:buNone/>
            </a:pPr>
            <a:endParaRPr lang="ru-RU" b="1" dirty="0">
              <a:solidFill>
                <a:srgbClr val="0000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41050" y="6413239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3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764704"/>
            <a:ext cx="5017353" cy="50934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29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rgbClr val="14B0FD"/>
                </a:solidFill>
                <a:latin typeface="Arial" charset="0"/>
              </a:rPr>
              <a:t>Воронка продаж</a:t>
            </a:r>
            <a:endParaRPr lang="ru-RU" dirty="0">
              <a:solidFill>
                <a:srgbClr val="14B0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3888432" cy="39604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rgbClr val="14B0FD"/>
              </a:buClr>
              <a:buFont typeface="Wingdings" pitchFamily="2" charset="2"/>
              <a:buChar char="§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Воронка – последовательность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шагов (этапов), через которые клиент должен пройти, чтобы совершить покупку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14B0FD"/>
              </a:buClr>
              <a:buFont typeface="Wingdings" pitchFamily="2" charset="2"/>
              <a:buChar char="§"/>
              <a:defRPr/>
            </a:pP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14B0FD"/>
              </a:buClr>
              <a:buFont typeface="Wingdings" pitchFamily="2" charset="2"/>
              <a:buChar char="§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каждом шаге воронки – конверсия. Как правило, меньше 100%.</a:t>
            </a:r>
          </a:p>
          <a:p>
            <a:pPr marL="0" indent="0">
              <a:lnSpc>
                <a:spcPct val="120000"/>
              </a:lnSpc>
              <a:buClr>
                <a:srgbClr val="14B0FD"/>
              </a:buClr>
              <a:buNone/>
              <a:defRPr/>
            </a:pP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0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30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rgbClr val="14B0FD"/>
                </a:solidFill>
                <a:latin typeface="Arial" charset="0"/>
              </a:rPr>
              <a:t>Продуктовая воронка</a:t>
            </a:r>
            <a:endParaRPr lang="ru-RU" dirty="0">
              <a:solidFill>
                <a:srgbClr val="14B0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560840" cy="367240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rgbClr val="14B0FD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E-commerce: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выбрать товар,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положить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корзину, оформить заказ, выбрать способ доставки,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оплатить</a:t>
            </a:r>
          </a:p>
          <a:p>
            <a:pPr>
              <a:lnSpc>
                <a:spcPct val="120000"/>
              </a:lnSpc>
              <a:buClr>
                <a:srgbClr val="14B0FD"/>
              </a:buClr>
              <a:buFont typeface="Wingdings" pitchFamily="2" charset="2"/>
              <a:buChar char="§"/>
              <a:defRPr/>
            </a:pP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14B0FD"/>
              </a:buClr>
              <a:buFont typeface="Wingdings" pitchFamily="2" charset="2"/>
              <a:buChar char="§"/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зарегистрироваться, активироваться,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стукнуться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paywall,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оплатить</a:t>
            </a:r>
          </a:p>
          <a:p>
            <a:pPr>
              <a:lnSpc>
                <a:spcPct val="120000"/>
              </a:lnSpc>
              <a:buClr>
                <a:srgbClr val="14B0FD"/>
              </a:buClr>
              <a:buFont typeface="Wingdings" pitchFamily="2" charset="2"/>
              <a:buChar char="§"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14B0FD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зарегистрироваться, получить рассылку,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рассылку, перейти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заказать продукт, оплатить продукт</a:t>
            </a: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9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764704"/>
            <a:ext cx="5017353" cy="5093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31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>
                <a:solidFill>
                  <a:srgbClr val="14B0FD"/>
                </a:solidFill>
                <a:latin typeface="Arial" charset="0"/>
              </a:rPr>
              <a:t>Воронка </a:t>
            </a:r>
            <a:r>
              <a:rPr lang="en-US" dirty="0">
                <a:solidFill>
                  <a:srgbClr val="14B0FD"/>
                </a:solidFill>
                <a:latin typeface="Arial" charset="0"/>
              </a:rPr>
              <a:t>B2B</a:t>
            </a:r>
            <a:endParaRPr lang="ru-RU" dirty="0">
              <a:solidFill>
                <a:srgbClr val="14B0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5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32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rgbClr val="14B0FD"/>
                </a:solidFill>
                <a:latin typeface="Arial" charset="0"/>
              </a:rPr>
              <a:t>Запуск воронки</a:t>
            </a:r>
            <a:endParaRPr lang="ru-RU" dirty="0">
              <a:solidFill>
                <a:srgbClr val="14B0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4104456" cy="43204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rgbClr val="14B0FD"/>
              </a:buClr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Воронку нужно сначала запустить,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только потом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оптимизировать</a:t>
            </a:r>
          </a:p>
          <a:p>
            <a:pPr>
              <a:lnSpc>
                <a:spcPct val="120000"/>
              </a:lnSpc>
              <a:buClr>
                <a:srgbClr val="14B0FD"/>
              </a:buClr>
              <a:defRPr/>
            </a:pP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14B0FD"/>
              </a:buClr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Сначала проталкивать сверху вниз,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хоть кто-то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дошел до конца</a:t>
            </a:r>
          </a:p>
          <a:p>
            <a:pPr>
              <a:lnSpc>
                <a:spcPct val="120000"/>
              </a:lnSpc>
              <a:buClr>
                <a:srgbClr val="14B0FD"/>
              </a:buClr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14B0FD"/>
              </a:buClr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Потом оптимизировать шаги воронки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экономику</a:t>
            </a:r>
          </a:p>
          <a:p>
            <a:pPr>
              <a:lnSpc>
                <a:spcPct val="120000"/>
              </a:lnSpc>
              <a:buClr>
                <a:srgbClr val="14B0FD"/>
              </a:buClr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4932040" y="1412776"/>
            <a:ext cx="3960440" cy="4869160"/>
          </a:xfrm>
          <a:prstGeom prst="roundRect">
            <a:avLst>
              <a:gd name="adj" fmla="val 0"/>
            </a:avLst>
          </a:prstGeom>
          <a:solidFill>
            <a:srgbClr val="14B0FD"/>
          </a:solidFill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t"/>
          <a:lstStyle/>
          <a:p>
            <a:pPr marL="342900" indent="-342900">
              <a:lnSpc>
                <a:spcPct val="110000"/>
              </a:lnSpc>
              <a:buClr>
                <a:schemeClr val="bg1"/>
              </a:buClr>
              <a:buFont typeface="Calibri" panose="020F0502020204030204" pitchFamily="34" charset="0"/>
              <a:buChar char="—"/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Продажи есть?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Font typeface="Calibri" panose="020F0502020204030204" pitchFamily="34" charset="0"/>
              <a:buChar char="—"/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Нет. У нас не покупают             за 30 000р.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Font typeface="Calibri" panose="020F0502020204030204" pitchFamily="34" charset="0"/>
              <a:buChar char="—"/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почему не продаете              по 10 000?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Font typeface="Calibri" panose="020F0502020204030204" pitchFamily="34" charset="0"/>
              <a:buChar char="—"/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Жаба душит!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14B0FD"/>
              </a:buClr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Вместо того, чтобы оптимизировать воронку, в которой нет продаж, нужно сначала запустить продажи хоть как-то    (по 10 000р.), и только потом улучшать экономику. Пока вы не запустили поток продаж, вы не знаете, сойдется ли экономика при чеке в 10 000 или в 30 000.</a:t>
            </a:r>
            <a:endParaRPr lang="en-I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sz="1500" b="1" dirty="0" smtClean="0">
              <a:solidFill>
                <a:schemeClr val="bg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1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33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44008" y="1916832"/>
            <a:ext cx="41044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AEEF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ore Sans NR 35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ore Sans NR 35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ore Sans NR 35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re Sans NR 35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ore Sans NR 35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rgbClr val="14B0FD"/>
              </a:buClr>
              <a:buNone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каждой ячейке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трекшн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-карты – гипотезы:</a:t>
            </a:r>
          </a:p>
          <a:p>
            <a:pPr marL="0" indent="0">
              <a:lnSpc>
                <a:spcPct val="120000"/>
              </a:lnSpc>
              <a:buClr>
                <a:srgbClr val="14B0FD"/>
              </a:buClr>
              <a:buNone/>
              <a:defRPr/>
            </a:pPr>
            <a:endParaRPr lang="en-I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0">
              <a:lnSpc>
                <a:spcPct val="120000"/>
              </a:lnSpc>
              <a:buClr>
                <a:srgbClr val="14B0FD"/>
              </a:buClr>
              <a:buNone/>
              <a:defRPr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сделать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так-то,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то мы перейдем на следующий шаг, улучшим такую-то метрику, починим шаг воронки и т.п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85806961"/>
              </p:ext>
            </p:extLst>
          </p:nvPr>
        </p:nvGraphicFramePr>
        <p:xfrm>
          <a:off x="611560" y="1846354"/>
          <a:ext cx="426284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14B0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HADI-</a:t>
            </a:r>
            <a:r>
              <a:rPr lang="ru-RU" dirty="0">
                <a:solidFill>
                  <a:srgbClr val="14B0FD"/>
                </a:solidFill>
              </a:rPr>
              <a:t>цикл</a:t>
            </a:r>
            <a:endParaRPr lang="ru-RU" dirty="0">
              <a:solidFill>
                <a:srgbClr val="14B0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0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34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rgbClr val="14B0FD"/>
                </a:solidFill>
                <a:latin typeface="Arial" charset="0"/>
              </a:rPr>
              <a:t>Дерево гипотез</a:t>
            </a:r>
            <a:endParaRPr lang="ru-RU" dirty="0">
              <a:solidFill>
                <a:srgbClr val="14B0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7992888" cy="367240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rgbClr val="14B0FD"/>
              </a:buClr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Каждый сегмент – гипотеза.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«Мамы с одним ребенком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2 до 5 лет – наш клиент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lnSpc>
                <a:spcPct val="50000"/>
              </a:lnSpc>
              <a:buClr>
                <a:srgbClr val="14B0FD"/>
              </a:buClr>
              <a:defRPr/>
            </a:pPr>
            <a:endParaRPr lang="ru-RU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14B0FD"/>
              </a:buClr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Каждая ячейка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трекшн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-карты в сегменте – тоже гипотеза.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У них есть такая проблема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lnSpc>
                <a:spcPct val="50000"/>
              </a:lnSpc>
              <a:buClr>
                <a:srgbClr val="14B0FD"/>
              </a:buClr>
              <a:defRPr/>
            </a:pPr>
            <a:endParaRPr lang="ru-RU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14B0FD"/>
              </a:buClr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Каждый канал – тоже гипотеза. И каждая ячейка в канале: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«Экономика в этом канале сойдется»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– это гипотеза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50000"/>
              </a:lnSpc>
              <a:buClr>
                <a:srgbClr val="14B0FD"/>
              </a:buClr>
              <a:defRPr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14B0FD"/>
              </a:buClr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Внутри каждой ячейки можно ставить множество гипотез.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Если сделать кнопку красной, а не синей, конверсия увеличится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3% до 4%, в результате экономика сойдется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lnSpc>
                <a:spcPct val="50000"/>
              </a:lnSpc>
              <a:buClr>
                <a:srgbClr val="14B0FD"/>
              </a:buClr>
              <a:defRPr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>
                <a:srgbClr val="14B0FD"/>
              </a:buClr>
              <a:buNone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Каждая из гипотез раскладывается на совокупность гипотез более низкого уровня. Получается дерево. Чтобы проверить гипотезу верхнего уровня, нужно проверить все гипотезы, из которых она состоит.</a:t>
            </a:r>
            <a:endParaRPr lang="en-I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21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5"/>
          <p:cNvSpPr txBox="1">
            <a:spLocks/>
          </p:cNvSpPr>
          <p:nvPr/>
        </p:nvSpPr>
        <p:spPr>
          <a:xfrm>
            <a:off x="467544" y="2852936"/>
            <a:ext cx="684076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AEEF"/>
                </a:solidFill>
                <a:latin typeface="Core Sans NR 35 Light" pitchFamily="34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 улучшения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503554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36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rgbClr val="14B0FD"/>
                </a:solidFill>
                <a:latin typeface="Arial" charset="0"/>
              </a:rPr>
              <a:t>Недельный цикл</a:t>
            </a:r>
            <a:endParaRPr lang="ru-RU" dirty="0">
              <a:solidFill>
                <a:srgbClr val="14B0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992888" cy="367240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rgbClr val="14B0FD"/>
              </a:buClr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Каждую неделю вы уточняете,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вас узкое место, и что вы планируете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делать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течение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недели</a:t>
            </a:r>
          </a:p>
          <a:p>
            <a:pPr>
              <a:lnSpc>
                <a:spcPct val="120000"/>
              </a:lnSpc>
              <a:buClr>
                <a:srgbClr val="14B0FD"/>
              </a:buClr>
              <a:defRPr/>
            </a:pP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14B0FD"/>
              </a:buClr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следующий раз проверяете, делали ли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именно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это, или вас «унесло»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сторону</a:t>
            </a:r>
          </a:p>
          <a:p>
            <a:pPr>
              <a:lnSpc>
                <a:spcPct val="120000"/>
              </a:lnSpc>
              <a:buClr>
                <a:srgbClr val="14B0FD"/>
              </a:buClr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14B0FD"/>
              </a:buClr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Расскажите кому-нибудь</a:t>
            </a: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75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37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rgbClr val="14B0FD"/>
                </a:solidFill>
                <a:latin typeface="Arial" charset="0"/>
              </a:rPr>
              <a:t>Недельный цикл</a:t>
            </a:r>
            <a:endParaRPr lang="ru-RU" dirty="0">
              <a:solidFill>
                <a:srgbClr val="14B0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992888" cy="3672408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Куда идем - среднесрочная цель</a:t>
            </a:r>
          </a:p>
          <a:p>
            <a:pPr>
              <a:lnSpc>
                <a:spcPct val="14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Где находимся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трекшн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-карта и метрики</a:t>
            </a:r>
          </a:p>
          <a:p>
            <a:pPr>
              <a:lnSpc>
                <a:spcPct val="14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Узкое место предыдущей недели</a:t>
            </a:r>
          </a:p>
          <a:p>
            <a:pPr>
              <a:lnSpc>
                <a:spcPct val="14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HADI-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циклы прошедшей недели</a:t>
            </a:r>
          </a:p>
          <a:p>
            <a:pPr>
              <a:lnSpc>
                <a:spcPct val="14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Узкое место сейчас</a:t>
            </a:r>
          </a:p>
          <a:p>
            <a:pPr>
              <a:lnSpc>
                <a:spcPct val="14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HADI-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циклы на следующую неделю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2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98257" y="641323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38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rgbClr val="14B0FD"/>
                </a:solidFill>
                <a:latin typeface="Arial" charset="0"/>
              </a:rPr>
              <a:t>Задание к следующему занятию</a:t>
            </a:r>
            <a:endParaRPr lang="ru-RU" dirty="0">
              <a:solidFill>
                <a:srgbClr val="14B0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992888" cy="367240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14B0FD"/>
              </a:buClr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Заполнить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трекшн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-карту своего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  <a:p>
            <a:pPr>
              <a:lnSpc>
                <a:spcPct val="110000"/>
              </a:lnSpc>
              <a:buClr>
                <a:srgbClr val="14B0FD"/>
              </a:buClr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14B0FD"/>
              </a:buClr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текущее узкое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</a:p>
          <a:p>
            <a:pPr>
              <a:lnSpc>
                <a:spcPct val="110000"/>
              </a:lnSpc>
              <a:buClr>
                <a:srgbClr val="14B0FD"/>
              </a:buClr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14B0FD"/>
              </a:buClr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Выписать гипотезы для тестирования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ближайшую неделю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описать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HADI-циклы по ним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41050" y="6413239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solidFill>
                  <a:srgbClr val="14B0FD"/>
                </a:solidFill>
                <a:latin typeface="Arial" charset="0"/>
              </a:rPr>
              <a:t>Этапы</a:t>
            </a:r>
            <a:endParaRPr lang="ru-RU" dirty="0">
              <a:solidFill>
                <a:srgbClr val="14B0FD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776864" cy="33123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Customer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находим клиентские сегменты,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которых есть потребность, которую мы можем удовлетворить. Убеждаемся,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клиенты готовы платить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 каналов: находим каналы,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которых есть достаточное количество клиентов,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сходится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экономика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масштабирование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687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IIDF-Kursy-2-Fo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Изображение 9" descr="IIDF-Strateg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6" y="702217"/>
            <a:ext cx="1904948" cy="5255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1038" y="3012663"/>
            <a:ext cx="79819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/>
                <a:cs typeface="Arial"/>
              </a:rPr>
              <a:t>ВОПРОСЫ?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81038" y="6046476"/>
            <a:ext cx="7981925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54822" y="3965862"/>
            <a:ext cx="2034357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54822" y="2695719"/>
            <a:ext cx="2034357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14135" y="6203444"/>
            <a:ext cx="39157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  <a:latin typeface="Arial"/>
                <a:cs typeface="Arial"/>
              </a:rPr>
              <a:t>Москва, 2015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4979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Группа 54"/>
          <p:cNvGrpSpPr/>
          <p:nvPr/>
        </p:nvGrpSpPr>
        <p:grpSpPr>
          <a:xfrm>
            <a:off x="73729" y="5464957"/>
            <a:ext cx="792205" cy="753407"/>
            <a:chOff x="659130" y="4656667"/>
            <a:chExt cx="1780533" cy="1693334"/>
          </a:xfrm>
        </p:grpSpPr>
        <p:sp>
          <p:nvSpPr>
            <p:cNvPr id="56" name="Овал 55"/>
            <p:cNvSpPr/>
            <p:nvPr/>
          </p:nvSpPr>
          <p:spPr>
            <a:xfrm>
              <a:off x="702733" y="4656667"/>
              <a:ext cx="1693334" cy="1693334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59130" y="5180168"/>
              <a:ext cx="1780533" cy="76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dirty="0" smtClean="0"/>
                <a:t>Ценностное</a:t>
              </a:r>
            </a:p>
            <a:p>
              <a:pPr algn="ctr"/>
              <a:r>
                <a:rPr lang="ru-RU" sz="800" dirty="0" smtClean="0"/>
                <a:t>предложение</a:t>
              </a:r>
              <a:endParaRPr lang="ru-RU" sz="800" dirty="0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794090" y="5316274"/>
            <a:ext cx="898002" cy="753407"/>
            <a:chOff x="540237" y="4656667"/>
            <a:chExt cx="2018320" cy="1693334"/>
          </a:xfrm>
        </p:grpSpPr>
        <p:sp>
          <p:nvSpPr>
            <p:cNvPr id="59" name="Овал 58"/>
            <p:cNvSpPr/>
            <p:nvPr/>
          </p:nvSpPr>
          <p:spPr>
            <a:xfrm>
              <a:off x="702733" y="4656667"/>
              <a:ext cx="1693334" cy="1693334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40237" y="5180168"/>
              <a:ext cx="2018320" cy="76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dirty="0" smtClean="0"/>
                <a:t>Подтверждение</a:t>
              </a:r>
            </a:p>
            <a:p>
              <a:pPr algn="ctr"/>
              <a:r>
                <a:rPr lang="ru-RU" sz="800" dirty="0" smtClean="0"/>
                <a:t>проблемы</a:t>
              </a:r>
              <a:endParaRPr lang="ru-RU" sz="800" dirty="0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1519735" y="5030537"/>
            <a:ext cx="915635" cy="753407"/>
            <a:chOff x="520422" y="4656667"/>
            <a:chExt cx="2057951" cy="1693334"/>
          </a:xfrm>
        </p:grpSpPr>
        <p:sp>
          <p:nvSpPr>
            <p:cNvPr id="62" name="Овал 61"/>
            <p:cNvSpPr/>
            <p:nvPr/>
          </p:nvSpPr>
          <p:spPr>
            <a:xfrm>
              <a:off x="702733" y="4656667"/>
              <a:ext cx="1693334" cy="1693334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20422" y="5180168"/>
              <a:ext cx="2057951" cy="76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dirty="0" smtClean="0"/>
                <a:t>Моделирование</a:t>
              </a:r>
            </a:p>
            <a:p>
              <a:pPr algn="ctr"/>
              <a:r>
                <a:rPr lang="ru-RU" sz="800" dirty="0" smtClean="0"/>
                <a:t>экономики</a:t>
              </a:r>
              <a:endParaRPr lang="ru-RU" sz="800" dirty="0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2254695" y="4589741"/>
            <a:ext cx="753408" cy="753407"/>
            <a:chOff x="702733" y="4656667"/>
            <a:chExt cx="1693334" cy="1693334"/>
          </a:xfrm>
        </p:grpSpPr>
        <p:sp>
          <p:nvSpPr>
            <p:cNvPr id="65" name="Овал 64"/>
            <p:cNvSpPr/>
            <p:nvPr/>
          </p:nvSpPr>
          <p:spPr>
            <a:xfrm>
              <a:off x="702733" y="4656667"/>
              <a:ext cx="1693334" cy="1693334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118497" y="5318666"/>
              <a:ext cx="861802" cy="484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MVP</a:t>
              </a:r>
              <a:endParaRPr lang="ru-RU" sz="800" dirty="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2765563" y="4056127"/>
            <a:ext cx="898002" cy="753407"/>
            <a:chOff x="540241" y="4656667"/>
            <a:chExt cx="2018320" cy="1693334"/>
          </a:xfrm>
        </p:grpSpPr>
        <p:sp>
          <p:nvSpPr>
            <p:cNvPr id="68" name="Овал 67"/>
            <p:cNvSpPr/>
            <p:nvPr/>
          </p:nvSpPr>
          <p:spPr>
            <a:xfrm>
              <a:off x="702733" y="4656667"/>
              <a:ext cx="1693334" cy="1693334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40241" y="5180168"/>
              <a:ext cx="2018320" cy="76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dirty="0" smtClean="0"/>
                <a:t>Подтверждение</a:t>
              </a:r>
            </a:p>
            <a:p>
              <a:pPr algn="ctr"/>
              <a:r>
                <a:rPr lang="ru-RU" sz="800" dirty="0" smtClean="0"/>
                <a:t>решения</a:t>
              </a:r>
              <a:endParaRPr lang="ru-RU" sz="800" dirty="0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3421024" y="3522513"/>
            <a:ext cx="753408" cy="753407"/>
            <a:chOff x="702733" y="4656667"/>
            <a:chExt cx="1693334" cy="1693334"/>
          </a:xfrm>
        </p:grpSpPr>
        <p:sp>
          <p:nvSpPr>
            <p:cNvPr id="71" name="Овал 70"/>
            <p:cNvSpPr/>
            <p:nvPr/>
          </p:nvSpPr>
          <p:spPr>
            <a:xfrm>
              <a:off x="702733" y="4656667"/>
              <a:ext cx="1693334" cy="1693334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04135" y="5180168"/>
              <a:ext cx="1290541" cy="76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dirty="0" smtClean="0"/>
                <a:t>Первая</a:t>
              </a:r>
            </a:p>
            <a:p>
              <a:pPr algn="ctr"/>
              <a:r>
                <a:rPr lang="ru-RU" sz="800" dirty="0" smtClean="0"/>
                <a:t>продажа</a:t>
              </a:r>
              <a:endParaRPr lang="ru-RU" sz="800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4434559" y="2904446"/>
            <a:ext cx="792205" cy="753407"/>
            <a:chOff x="659132" y="4656667"/>
            <a:chExt cx="1780532" cy="1693334"/>
          </a:xfrm>
        </p:grpSpPr>
        <p:sp>
          <p:nvSpPr>
            <p:cNvPr id="74" name="Овал 73"/>
            <p:cNvSpPr/>
            <p:nvPr/>
          </p:nvSpPr>
          <p:spPr>
            <a:xfrm>
              <a:off x="702733" y="4656667"/>
              <a:ext cx="1693334" cy="169333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59132" y="4846171"/>
              <a:ext cx="1780532" cy="1314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dirty="0" smtClean="0"/>
                <a:t>Ценностное</a:t>
              </a:r>
            </a:p>
            <a:p>
              <a:pPr algn="ctr"/>
              <a:r>
                <a:rPr lang="ru-RU" sz="800" dirty="0" smtClean="0"/>
                <a:t>предложение</a:t>
              </a:r>
            </a:p>
            <a:p>
              <a:pPr algn="ctr"/>
              <a:r>
                <a:rPr lang="ru-RU" sz="800" dirty="0" smtClean="0"/>
                <a:t>для</a:t>
              </a:r>
              <a:br>
                <a:rPr lang="ru-RU" sz="800" dirty="0" smtClean="0"/>
              </a:br>
              <a:r>
                <a:rPr lang="ru-RU" sz="800" dirty="0" smtClean="0"/>
                <a:t>канала</a:t>
              </a:r>
              <a:endParaRPr lang="ru-RU" sz="800" dirty="0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5176009" y="2697250"/>
            <a:ext cx="841898" cy="753407"/>
            <a:chOff x="603289" y="4656667"/>
            <a:chExt cx="1892221" cy="1693334"/>
          </a:xfrm>
        </p:grpSpPr>
        <p:sp>
          <p:nvSpPr>
            <p:cNvPr id="77" name="Овал 76"/>
            <p:cNvSpPr/>
            <p:nvPr/>
          </p:nvSpPr>
          <p:spPr>
            <a:xfrm>
              <a:off x="702733" y="4656667"/>
              <a:ext cx="1693334" cy="169333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03289" y="5122871"/>
              <a:ext cx="1892221" cy="76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dirty="0" smtClean="0"/>
                <a:t>Привлечение</a:t>
              </a:r>
            </a:p>
            <a:p>
              <a:pPr algn="ctr"/>
              <a:r>
                <a:rPr lang="ru-RU" sz="800" dirty="0" smtClean="0"/>
                <a:t>пользователей</a:t>
              </a:r>
              <a:endParaRPr lang="ru-RU" sz="800" dirty="0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5921572" y="2315215"/>
            <a:ext cx="753408" cy="753407"/>
            <a:chOff x="702733" y="4656667"/>
            <a:chExt cx="1693334" cy="1693334"/>
          </a:xfrm>
        </p:grpSpPr>
        <p:sp>
          <p:nvSpPr>
            <p:cNvPr id="80" name="Овал 79"/>
            <p:cNvSpPr/>
            <p:nvPr/>
          </p:nvSpPr>
          <p:spPr>
            <a:xfrm>
              <a:off x="702733" y="4656667"/>
              <a:ext cx="1693334" cy="169333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58221" y="5122871"/>
              <a:ext cx="1582374" cy="76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dirty="0" smtClean="0"/>
                <a:t>Инструмент</a:t>
              </a:r>
              <a:br>
                <a:rPr lang="ru-RU" sz="800" dirty="0" smtClean="0"/>
              </a:br>
              <a:r>
                <a:rPr lang="ru-RU" sz="800" dirty="0" smtClean="0"/>
                <a:t>продаж</a:t>
              </a:r>
              <a:endParaRPr lang="ru-RU" sz="800" dirty="0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6592452" y="1920522"/>
            <a:ext cx="753408" cy="753407"/>
            <a:chOff x="702733" y="4656667"/>
            <a:chExt cx="1693334" cy="1693334"/>
          </a:xfrm>
        </p:grpSpPr>
        <p:sp>
          <p:nvSpPr>
            <p:cNvPr id="83" name="Овал 82"/>
            <p:cNvSpPr/>
            <p:nvPr/>
          </p:nvSpPr>
          <p:spPr>
            <a:xfrm>
              <a:off x="702733" y="4656667"/>
              <a:ext cx="1693334" cy="169333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04137" y="5122871"/>
              <a:ext cx="1290543" cy="76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dirty="0" smtClean="0"/>
                <a:t>Первая</a:t>
              </a:r>
            </a:p>
            <a:p>
              <a:pPr algn="ctr"/>
              <a:r>
                <a:rPr lang="ru-RU" sz="800" dirty="0" smtClean="0"/>
                <a:t>продажа</a:t>
              </a:r>
              <a:endParaRPr lang="ru-RU" sz="800" dirty="0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7223371" y="1431639"/>
            <a:ext cx="753408" cy="753407"/>
            <a:chOff x="702733" y="4656667"/>
            <a:chExt cx="1693334" cy="1693334"/>
          </a:xfrm>
        </p:grpSpPr>
        <p:sp>
          <p:nvSpPr>
            <p:cNvPr id="86" name="Овал 85"/>
            <p:cNvSpPr/>
            <p:nvPr/>
          </p:nvSpPr>
          <p:spPr>
            <a:xfrm>
              <a:off x="702733" y="4656667"/>
              <a:ext cx="1693334" cy="169333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32071" y="4846171"/>
              <a:ext cx="1434655" cy="1314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dirty="0" smtClean="0"/>
                <a:t>Статистич.</a:t>
              </a:r>
              <a:br>
                <a:rPr lang="ru-RU" sz="800" dirty="0" smtClean="0"/>
              </a:br>
              <a:r>
                <a:rPr lang="ru-RU" sz="800" dirty="0" smtClean="0"/>
                <a:t>значимый</a:t>
              </a:r>
              <a:br>
                <a:rPr lang="ru-RU" sz="800" dirty="0" smtClean="0"/>
              </a:br>
              <a:r>
                <a:rPr lang="ru-RU" sz="800" dirty="0" smtClean="0"/>
                <a:t>поток</a:t>
              </a:r>
              <a:br>
                <a:rPr lang="ru-RU" sz="800" dirty="0" smtClean="0"/>
              </a:br>
              <a:r>
                <a:rPr lang="ru-RU" sz="800" dirty="0" smtClean="0"/>
                <a:t>продаж</a:t>
              </a:r>
              <a:endParaRPr lang="ru-RU" sz="800" dirty="0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7738759" y="821936"/>
            <a:ext cx="753408" cy="753407"/>
            <a:chOff x="702733" y="4656667"/>
            <a:chExt cx="1693334" cy="1693334"/>
          </a:xfrm>
        </p:grpSpPr>
        <p:sp>
          <p:nvSpPr>
            <p:cNvPr id="89" name="Овал 88"/>
            <p:cNvSpPr/>
            <p:nvPr/>
          </p:nvSpPr>
          <p:spPr>
            <a:xfrm>
              <a:off x="702733" y="4656667"/>
              <a:ext cx="1693334" cy="169333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54627" y="5122871"/>
              <a:ext cx="1589580" cy="76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dirty="0" smtClean="0"/>
                <a:t>Сходимость</a:t>
              </a:r>
            </a:p>
            <a:p>
              <a:pPr algn="ctr"/>
              <a:r>
                <a:rPr lang="ru-RU" sz="800" dirty="0" smtClean="0"/>
                <a:t>экономики</a:t>
              </a:r>
              <a:endParaRPr lang="ru-RU" sz="800" dirty="0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8271015" y="248543"/>
            <a:ext cx="753408" cy="753407"/>
            <a:chOff x="702733" y="4656667"/>
            <a:chExt cx="1693334" cy="1693334"/>
          </a:xfrm>
        </p:grpSpPr>
        <p:sp>
          <p:nvSpPr>
            <p:cNvPr id="92" name="Овал 91"/>
            <p:cNvSpPr/>
            <p:nvPr/>
          </p:nvSpPr>
          <p:spPr>
            <a:xfrm>
              <a:off x="702733" y="4656667"/>
              <a:ext cx="1693334" cy="1693334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13195" y="5122871"/>
              <a:ext cx="1672445" cy="76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dirty="0" smtClean="0"/>
                <a:t>Сходимость</a:t>
              </a:r>
            </a:p>
            <a:p>
              <a:pPr algn="ctr"/>
              <a:r>
                <a:rPr lang="ru-RU" sz="800" dirty="0" smtClean="0"/>
                <a:t>на масштабе</a:t>
              </a:r>
              <a:endParaRPr lang="ru-RU" sz="800" dirty="0"/>
            </a:p>
          </p:txBody>
        </p:sp>
      </p:grpSp>
      <p:sp>
        <p:nvSpPr>
          <p:cNvPr id="94" name="Дуга 93"/>
          <p:cNvSpPr/>
          <p:nvPr/>
        </p:nvSpPr>
        <p:spPr>
          <a:xfrm rot="18035468">
            <a:off x="492693" y="3014045"/>
            <a:ext cx="3994391" cy="4498822"/>
          </a:xfrm>
          <a:prstGeom prst="arc">
            <a:avLst>
              <a:gd name="adj1" fmla="val 14501231"/>
              <a:gd name="adj2" fmla="val 21348332"/>
            </a:avLst>
          </a:prstGeom>
          <a:ln>
            <a:solidFill>
              <a:schemeClr val="accent1">
                <a:lumMod val="75000"/>
              </a:schemeClr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/>
          <p:cNvSpPr txBox="1"/>
          <p:nvPr/>
        </p:nvSpPr>
        <p:spPr>
          <a:xfrm rot="20622476">
            <a:off x="688981" y="3242751"/>
            <a:ext cx="192873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Если не устраивает</a:t>
            </a:r>
            <a:b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предоставляемая ценность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Дуга 95"/>
          <p:cNvSpPr/>
          <p:nvPr/>
        </p:nvSpPr>
        <p:spPr>
          <a:xfrm rot="18035468">
            <a:off x="4361725" y="458239"/>
            <a:ext cx="5120965" cy="4591327"/>
          </a:xfrm>
          <a:prstGeom prst="arc">
            <a:avLst>
              <a:gd name="adj1" fmla="val 14501231"/>
              <a:gd name="adj2" fmla="val 21348332"/>
            </a:avLst>
          </a:prstGeom>
          <a:ln>
            <a:solidFill>
              <a:schemeClr val="accent2">
                <a:lumMod val="75000"/>
              </a:schemeClr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 rot="20080468">
            <a:off x="5425342" y="409803"/>
            <a:ext cx="123944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</a:rPr>
              <a:t>Если не сходится</a:t>
            </a:r>
          </a:p>
          <a:p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</a:rPr>
              <a:t>экономика</a:t>
            </a:r>
            <a:endParaRPr lang="ru-RU" sz="11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8" name="Прямая со стрелкой 97"/>
          <p:cNvCxnSpPr/>
          <p:nvPr/>
        </p:nvCxnSpPr>
        <p:spPr>
          <a:xfrm>
            <a:off x="0" y="6387150"/>
            <a:ext cx="428812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485681" y="6407109"/>
            <a:ext cx="13276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Customer Discovery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0" name="Прямая со стрелкой 99"/>
          <p:cNvCxnSpPr/>
          <p:nvPr/>
        </p:nvCxnSpPr>
        <p:spPr>
          <a:xfrm>
            <a:off x="4607673" y="6387150"/>
            <a:ext cx="4526490" cy="2072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100515" y="6407109"/>
            <a:ext cx="1540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Тестирование каналов</a:t>
            </a:r>
            <a:endParaRPr lang="ru-RU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629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Изображение 26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641050" y="6413239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7" name="Дуга 46"/>
          <p:cNvSpPr/>
          <p:nvPr/>
        </p:nvSpPr>
        <p:spPr>
          <a:xfrm rot="18035468">
            <a:off x="1703894" y="842590"/>
            <a:ext cx="6279643" cy="6170492"/>
          </a:xfrm>
          <a:prstGeom prst="arc">
            <a:avLst>
              <a:gd name="adj1" fmla="val 14501231"/>
              <a:gd name="adj2" fmla="val 21348332"/>
            </a:avLst>
          </a:prstGeom>
          <a:ln>
            <a:solidFill>
              <a:srgbClr val="14B0FD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57927" y="4046448"/>
            <a:ext cx="1151292" cy="1151289"/>
          </a:xfrm>
          <a:prstGeom prst="ellipse">
            <a:avLst/>
          </a:prstGeom>
          <a:ln>
            <a:solidFill>
              <a:srgbClr val="14B0F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9284" y="4332416"/>
            <a:ext cx="11849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Ценностное</a:t>
            </a:r>
          </a:p>
          <a:p>
            <a:pPr algn="ctr"/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предложе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39554" y="3819244"/>
            <a:ext cx="1151291" cy="1151289"/>
          </a:xfrm>
          <a:prstGeom prst="ellipse">
            <a:avLst/>
          </a:prstGeom>
          <a:ln>
            <a:solidFill>
              <a:srgbClr val="14B0F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8641" y="4028573"/>
            <a:ext cx="10325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Подтвер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ждение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561892" y="3382606"/>
            <a:ext cx="1151291" cy="1151289"/>
          </a:xfrm>
          <a:prstGeom prst="ellipse">
            <a:avLst/>
          </a:prstGeom>
          <a:ln>
            <a:solidFill>
              <a:srgbClr val="14B0F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0319" y="3570642"/>
            <a:ext cx="10586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рование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экономики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561040" y="2709022"/>
            <a:ext cx="1151291" cy="1151289"/>
          </a:xfrm>
          <a:prstGeom prst="ellipse">
            <a:avLst/>
          </a:prstGeom>
          <a:ln>
            <a:solidFill>
              <a:srgbClr val="14B0F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9588" y="3159112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MVP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452179" y="1893600"/>
            <a:ext cx="1151291" cy="1151289"/>
          </a:xfrm>
          <a:prstGeom prst="ellipse">
            <a:avLst/>
          </a:prstGeom>
          <a:ln>
            <a:solidFill>
              <a:srgbClr val="14B0F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53752" y="2110978"/>
            <a:ext cx="9481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Подтвер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ждение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343319" y="1078179"/>
            <a:ext cx="1151291" cy="1151289"/>
          </a:xfrm>
          <a:prstGeom prst="ellipse">
            <a:avLst/>
          </a:prstGeom>
          <a:ln>
            <a:solidFill>
              <a:srgbClr val="14B0F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68744" y="1413437"/>
            <a:ext cx="900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Первая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продажа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19940902">
            <a:off x="1760934" y="1093332"/>
            <a:ext cx="363477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14B0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устраивает</a:t>
            </a:r>
            <a:br>
              <a:rPr lang="ru-RU" sz="2000" i="1" dirty="0" smtClean="0">
                <a:solidFill>
                  <a:srgbClr val="14B0F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 smtClean="0">
                <a:solidFill>
                  <a:srgbClr val="14B0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предоставляемая ценность</a:t>
            </a:r>
            <a:endParaRPr lang="ru-RU" sz="2000" i="1" dirty="0">
              <a:solidFill>
                <a:srgbClr val="14B0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1115616" y="5455661"/>
            <a:ext cx="6552728" cy="0"/>
          </a:xfrm>
          <a:prstGeom prst="straightConnector1">
            <a:avLst/>
          </a:prstGeom>
          <a:ln w="12700">
            <a:solidFill>
              <a:srgbClr val="14B0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886873" y="5486161"/>
            <a:ext cx="295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4B0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Discovery</a:t>
            </a:r>
            <a:endParaRPr lang="ru-RU" sz="2400" dirty="0">
              <a:solidFill>
                <a:srgbClr val="14B0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4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Изображение 47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641050" y="6413239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9" name="Дуга 48"/>
          <p:cNvSpPr/>
          <p:nvPr/>
        </p:nvSpPr>
        <p:spPr>
          <a:xfrm rot="17805673">
            <a:off x="1596699" y="329892"/>
            <a:ext cx="7919569" cy="8157780"/>
          </a:xfrm>
          <a:prstGeom prst="arc">
            <a:avLst>
              <a:gd name="adj1" fmla="val 14501231"/>
              <a:gd name="adj2" fmla="val 21348332"/>
            </a:avLst>
          </a:prstGeom>
          <a:ln>
            <a:solidFill>
              <a:schemeClr val="accent2">
                <a:lumMod val="75000"/>
              </a:schemeClr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197461" y="620688"/>
            <a:ext cx="6902934" cy="5137579"/>
            <a:chOff x="4394111" y="239162"/>
            <a:chExt cx="4215689" cy="3135237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4394111" y="2673371"/>
              <a:ext cx="723654" cy="701028"/>
              <a:chOff x="674306" y="4656667"/>
              <a:chExt cx="1774586" cy="1719106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702733" y="4656667"/>
                <a:ext cx="1693334" cy="1693334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5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74306" y="4947944"/>
                <a:ext cx="1774586" cy="1427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Ценностное</a:t>
                </a:r>
              </a:p>
              <a:p>
                <a:pPr algn="ctr"/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редло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  <a:p>
                <a:pPr algn="ctr"/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жение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для</a:t>
                </a:r>
                <a:b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канала</a:t>
                </a: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5062934" y="2483469"/>
              <a:ext cx="791909" cy="690518"/>
              <a:chOff x="592133" y="4656667"/>
              <a:chExt cx="1941972" cy="1693334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702733" y="4656667"/>
                <a:ext cx="1693334" cy="1693334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92133" y="5076960"/>
                <a:ext cx="1941972" cy="1105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Привлечение</a:t>
                </a:r>
              </a:p>
              <a:p>
                <a:pPr algn="ctr"/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пользова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  <a:p>
                <a:pPr algn="ctr"/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телей</a:t>
                </a: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5750810" y="2133323"/>
              <a:ext cx="690520" cy="690518"/>
              <a:chOff x="702731" y="4656667"/>
              <a:chExt cx="1693335" cy="169333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702731" y="4656667"/>
                <a:ext cx="1693335" cy="1693334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5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31490" y="5122871"/>
                <a:ext cx="1635837" cy="728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Инструмент</a:t>
                </a:r>
                <a:b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продаж</a:t>
                </a: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6365691" y="1771576"/>
              <a:ext cx="690519" cy="690518"/>
              <a:chOff x="702733" y="4656667"/>
              <a:chExt cx="1693334" cy="1693334"/>
            </a:xfrm>
          </p:grpSpPr>
          <p:sp>
            <p:nvSpPr>
              <p:cNvPr id="36" name="Овал 35"/>
              <p:cNvSpPr/>
              <p:nvPr/>
            </p:nvSpPr>
            <p:spPr>
              <a:xfrm>
                <a:off x="702733" y="4656667"/>
                <a:ext cx="1693334" cy="1693334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5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922375" y="5122871"/>
                <a:ext cx="1254071" cy="728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Первая</a:t>
                </a:r>
              </a:p>
              <a:p>
                <a:pPr algn="ctr"/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продажа</a:t>
                </a: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6943945" y="1323502"/>
              <a:ext cx="690519" cy="690518"/>
              <a:chOff x="702733" y="4656667"/>
              <a:chExt cx="1693334" cy="1693334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702733" y="4656667"/>
                <a:ext cx="1693334" cy="1693334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5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18047" y="4915614"/>
                <a:ext cx="1514744" cy="1328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Статистич.</a:t>
                </a:r>
                <a:b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значимый</a:t>
                </a:r>
                <a:b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поток</a:t>
                </a:r>
                <a:b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продаж</a:t>
                </a: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7416312" y="764692"/>
              <a:ext cx="690519" cy="690518"/>
              <a:chOff x="702733" y="4656667"/>
              <a:chExt cx="1693334" cy="1693334"/>
            </a:xfrm>
          </p:grpSpPr>
          <p:sp>
            <p:nvSpPr>
              <p:cNvPr id="42" name="Овал 41"/>
              <p:cNvSpPr/>
              <p:nvPr/>
            </p:nvSpPr>
            <p:spPr>
              <a:xfrm>
                <a:off x="702733" y="4656667"/>
                <a:ext cx="1693334" cy="1693334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5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20605" y="5122871"/>
                <a:ext cx="1657630" cy="728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Сходимость</a:t>
                </a:r>
              </a:p>
              <a:p>
                <a:pPr algn="ctr"/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экономики</a:t>
                </a: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7889013" y="239162"/>
              <a:ext cx="720787" cy="690518"/>
              <a:chOff x="665639" y="4656667"/>
              <a:chExt cx="1767560" cy="1693334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702733" y="4656667"/>
                <a:ext cx="1693334" cy="1693334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65639" y="5122871"/>
                <a:ext cx="1767560" cy="728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Сходимость</a:t>
                </a:r>
              </a:p>
              <a:p>
                <a:pPr algn="ctr"/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 масштабе</a:t>
                </a: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 rot="19589074">
              <a:off x="4990810" y="446616"/>
              <a:ext cx="1331997" cy="4020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i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не сходится</a:t>
              </a:r>
            </a:p>
            <a:p>
              <a:pPr algn="ctr"/>
              <a:r>
                <a:rPr lang="ru-RU" sz="2000" i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экономика</a:t>
              </a:r>
              <a:endParaRPr lang="ru-RU" sz="20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3" name="Прямая со стрелкой 52"/>
          <p:cNvCxnSpPr/>
          <p:nvPr/>
        </p:nvCxnSpPr>
        <p:spPr>
          <a:xfrm flipV="1">
            <a:off x="1187624" y="5819516"/>
            <a:ext cx="7056784" cy="3967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187624" y="5847655"/>
            <a:ext cx="750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 каналов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9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5"/>
          <p:cNvSpPr txBox="1">
            <a:spLocks/>
          </p:cNvSpPr>
          <p:nvPr/>
        </p:nvSpPr>
        <p:spPr>
          <a:xfrm>
            <a:off x="467544" y="2852936"/>
            <a:ext cx="684076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AEEF"/>
                </a:solidFill>
                <a:latin typeface="Core Sans NR 35 Light" pitchFamily="34" charset="0"/>
                <a:ea typeface="+mj-ea"/>
                <a:cs typeface="+mj-cs"/>
              </a:defRPr>
            </a:lvl1pPr>
          </a:lstStyle>
          <a:p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Трекшн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-карта</a:t>
            </a:r>
          </a:p>
        </p:txBody>
      </p:sp>
    </p:spTree>
    <p:extLst>
      <p:ext uri="{BB962C8B-B14F-4D97-AF65-F5344CB8AC3E}">
        <p14:creationId xmlns:p14="http://schemas.microsoft.com/office/powerpoint/2010/main" val="227541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IIDF-Kursy-F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41050" y="6413239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55575" y="3542009"/>
            <a:ext cx="8186979" cy="283931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Слева – сегменты. Когда сегмент подтвержден, справа каналы.</a:t>
            </a:r>
          </a:p>
          <a:p>
            <a:pPr>
              <a:lnSpc>
                <a:spcPct val="11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каждого сегмента – один или несколько каналов.</a:t>
            </a:r>
          </a:p>
          <a:p>
            <a:pPr>
              <a:lnSpc>
                <a:spcPct val="11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ячейках – описание результата этапа</a:t>
            </a:r>
          </a:p>
          <a:p>
            <a:pPr>
              <a:lnSpc>
                <a:spcPct val="11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Красным – текущий этап. То, что правее красного, делать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надо, рано еще.</a:t>
            </a:r>
          </a:p>
          <a:p>
            <a:pPr>
              <a:lnSpc>
                <a:spcPct val="11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Зеленым – текущий фокус. Фокусироваться можно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2-3 сегментах или каналах.</a:t>
            </a: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815"/>
            <a:ext cx="8763043" cy="31431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20476"/>
            <a:ext cx="388843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20476"/>
            <a:ext cx="48746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 каналов</a:t>
            </a:r>
          </a:p>
        </p:txBody>
      </p:sp>
    </p:spTree>
    <p:extLst>
      <p:ext uri="{BB962C8B-B14F-4D97-AF65-F5344CB8AC3E}">
        <p14:creationId xmlns:p14="http://schemas.microsoft.com/office/powerpoint/2010/main" val="105489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854</Words>
  <Application>Microsoft Macintosh PowerPoint</Application>
  <PresentationFormat>Экран (4:3)</PresentationFormat>
  <Paragraphs>323</Paragraphs>
  <Slides>40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Структура лекции</vt:lpstr>
      <vt:lpstr>Масштабируемый бизнес</vt:lpstr>
      <vt:lpstr>Этапы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Customer discovery</vt:lpstr>
      <vt:lpstr>Customer discovery</vt:lpstr>
      <vt:lpstr>Презентация PowerPoint</vt:lpstr>
      <vt:lpstr>Тестирование каналов</vt:lpstr>
      <vt:lpstr>Каналы привлечения</vt:lpstr>
      <vt:lpstr>Ценностное предложение для канала</vt:lpstr>
      <vt:lpstr>Ценностное предложение для канала</vt:lpstr>
      <vt:lpstr>Привлечение пользователей из канала</vt:lpstr>
      <vt:lpstr>Инструмент продаж и продукт</vt:lpstr>
      <vt:lpstr>Первая продажа</vt:lpstr>
      <vt:lpstr>Первая продажа</vt:lpstr>
      <vt:lpstr>Первая продажа</vt:lpstr>
      <vt:lpstr>Статистически значимый поток продаж</vt:lpstr>
      <vt:lpstr>Сходимость экономики</vt:lpstr>
      <vt:lpstr>Сходимость на масштабе</vt:lpstr>
      <vt:lpstr>Презентация PowerPoint</vt:lpstr>
      <vt:lpstr>Презентация PowerPoint</vt:lpstr>
      <vt:lpstr>Сходимость на масштабе</vt:lpstr>
      <vt:lpstr>Алгоритм поиска узкого места</vt:lpstr>
      <vt:lpstr>Алгоритм поиска узкого места</vt:lpstr>
      <vt:lpstr>Воронка продаж</vt:lpstr>
      <vt:lpstr>Продуктовая воронка</vt:lpstr>
      <vt:lpstr>Воронка B2B</vt:lpstr>
      <vt:lpstr>Запуск воронки</vt:lpstr>
      <vt:lpstr>HADI-цикл</vt:lpstr>
      <vt:lpstr>Дерево гипотез</vt:lpstr>
      <vt:lpstr>Презентация PowerPoint</vt:lpstr>
      <vt:lpstr>Недельный цикл</vt:lpstr>
      <vt:lpstr>Недельный цикл</vt:lpstr>
      <vt:lpstr>Задание к следующему занятию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Margarita Z</cp:lastModifiedBy>
  <cp:revision>368</cp:revision>
  <cp:lastPrinted>2014-08-06T12:17:32Z</cp:lastPrinted>
  <dcterms:created xsi:type="dcterms:W3CDTF">2013-07-16T17:01:24Z</dcterms:created>
  <dcterms:modified xsi:type="dcterms:W3CDTF">2015-07-01T08:53:27Z</dcterms:modified>
</cp:coreProperties>
</file>