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400" r:id="rId2"/>
    <p:sldId id="343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3" r:id="rId12"/>
    <p:sldId id="371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98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3" r:id="rId33"/>
    <p:sldId id="392" r:id="rId34"/>
    <p:sldId id="359" r:id="rId35"/>
    <p:sldId id="394" r:id="rId36"/>
    <p:sldId id="395" r:id="rId37"/>
    <p:sldId id="399" r:id="rId38"/>
    <p:sldId id="342" r:id="rId3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F0"/>
    <a:srgbClr val="FF4E51"/>
    <a:srgbClr val="58B3C1"/>
    <a:srgbClr val="58C1AC"/>
    <a:srgbClr val="32C1BD"/>
    <a:srgbClr val="229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6" autoAdjust="0"/>
    <p:restoredTop sz="95183" autoAdjust="0"/>
  </p:normalViewPr>
  <p:slideViewPr>
    <p:cSldViewPr snapToGrid="0" snapToObjects="1">
      <p:cViewPr>
        <p:scale>
          <a:sx n="65" d="100"/>
          <a:sy n="65" d="100"/>
        </p:scale>
        <p:origin x="-664" y="-64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AFF0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80.0</c:v>
                </c:pt>
                <c:pt idx="1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29EF-B696-DC49-876E-F3E8AEB93686}" type="datetimeFigureOut">
              <a:rPr lang="ru-RU" smtClean="0"/>
              <a:t>30.06.15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2E67-11D1-6A40-A9BD-7CFF427DE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4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Опишите, что пытается сделать каждый из потребительских сегментов.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могут быть задачи, которые они пытаются реализовать и достичь, проблемы,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они пытаются решить, и потребности, которые они пытаются удовлетворить.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Опишите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выгоды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ож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хочет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удивлен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могу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включать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функциональные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выгоды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положительные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эмоции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экономию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издержек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2E67-11D1-6A40-A9BD-7CFF427DE24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9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Опишите, что пытается сделать каждый из потребительских сегментов.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могут быть задачи, которые они пытаются реализовать и достичь, проблемы,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они пытаются решить, и потребности, которые они пытаются удовлетворить.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Опишите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выгоды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ож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хочет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удивлен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могу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включать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функциональные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выгоды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положительные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эмоции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экономию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издержек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2E67-11D1-6A40-A9BD-7CFF427DE24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9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E51-3AAF-BB47-80B2-273BB996EDF4}" type="datetimeFigureOut">
              <a:rPr lang="ru-RU" smtClean="0"/>
              <a:t>30.06.15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8CC9-B89A-F947-AE27-F81CCA9E9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0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4" descr="IIDF-Kursy-Fon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 txBox="1">
            <a:spLocks/>
          </p:cNvSpPr>
          <p:nvPr userDrawn="1"/>
        </p:nvSpPr>
        <p:spPr>
          <a:xfrm>
            <a:off x="8578654" y="635488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9E014B-297B-4575-BDFD-607BFF17BAB8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3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8E51-3AAF-BB47-80B2-273BB996EDF4}" type="datetimeFigureOut">
              <a:rPr lang="ru-RU" smtClean="0"/>
              <a:t>30.06.15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8CC9-B89A-F947-AE27-F81CCA9E9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6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Изображение 9" descr="IIDF-Strateg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6" y="702217"/>
            <a:ext cx="1904948" cy="525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038" y="2110943"/>
            <a:ext cx="7981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ИНТЕРНЕТ-ПРЕДПРИНИМАТЕЛЬСТВО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038" y="3526919"/>
            <a:ext cx="79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/>
                <a:cs typeface="Arial"/>
              </a:rPr>
              <a:t>ЛЕКЦИЯ 10-1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«</a:t>
            </a:r>
            <a:r>
              <a:rPr lang="ru-RU" sz="2800" dirty="0" smtClean="0">
                <a:solidFill>
                  <a:schemeClr val="bg1"/>
                </a:solidFill>
                <a:latin typeface="Arial"/>
                <a:cs typeface="Arial"/>
              </a:rPr>
              <a:t>PR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»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1038" y="6046476"/>
            <a:ext cx="7981925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54822" y="3064142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54822" y="1793999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4135" y="6203444"/>
            <a:ext cx="3915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Москва, 2015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55" y="5620773"/>
            <a:ext cx="222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Лапук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9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цитируемости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55993"/>
              </p:ext>
            </p:extLst>
          </p:nvPr>
        </p:nvGraphicFramePr>
        <p:xfrm>
          <a:off x="131094" y="855581"/>
          <a:ext cx="8883752" cy="542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9"/>
                <a:gridCol w="2379579"/>
                <a:gridCol w="4761214"/>
                <a:gridCol w="1219000"/>
              </a:tblGrid>
              <a:tr h="483278">
                <a:tc gridSpan="4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Топ-10 самых цитируемых </a:t>
                      </a:r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журналов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</a:tr>
              <a:tr h="4832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№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Перемещение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СМИ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ИЦ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Forbes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354,64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Сноб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22,80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new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Русский пионер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13,44</a:t>
                      </a: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-1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Профиль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9,69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-1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The New Times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8,67	</a:t>
                      </a: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new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GQ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7,64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800" smtClean="0">
                          <a:latin typeface="Arial"/>
                          <a:cs typeface="Arial"/>
                        </a:rPr>
                        <a:t>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Эксперт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7,15	</a:t>
                      </a: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+2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Огонек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6,58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КоммерсантЪ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-Деньги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5,38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6102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Arial"/>
                          <a:cs typeface="Arial"/>
                        </a:rPr>
                        <a:t>10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-1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Tatler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3,86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цитируемости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03616"/>
              </p:ext>
            </p:extLst>
          </p:nvPr>
        </p:nvGraphicFramePr>
        <p:xfrm>
          <a:off x="131094" y="851545"/>
          <a:ext cx="8883752" cy="54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9"/>
                <a:gridCol w="2379579"/>
                <a:gridCol w="4761214"/>
                <a:gridCol w="1219000"/>
              </a:tblGrid>
              <a:tr h="482267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Топ-10 самых цитируемых Интернет-ресурсов</a:t>
                      </a: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</a:tr>
              <a:tr h="4822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№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Перемещение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СМИ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ИЦ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+1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Lenta.ru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1 260,90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+1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Rbc.ru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1 149,63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-2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Gazeta.ru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1 148,04</a:t>
                      </a: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Newsru.com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292,07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+1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Fontanka.ru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217,26	</a:t>
                      </a: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+1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M24.ru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203,60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-2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Vesti.ru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197,81	</a:t>
                      </a: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Russian.rt.com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116,67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+4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Znak.com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98,48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Arial"/>
                          <a:cs typeface="Arial"/>
                        </a:rPr>
                        <a:t>10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Inosmi.ru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82,88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20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цитируемости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2961"/>
              </p:ext>
            </p:extLst>
          </p:nvPr>
        </p:nvGraphicFramePr>
        <p:xfrm>
          <a:off x="131094" y="851545"/>
          <a:ext cx="8883752" cy="54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9"/>
                <a:gridCol w="2379579"/>
                <a:gridCol w="4761214"/>
                <a:gridCol w="1219000"/>
              </a:tblGrid>
              <a:tr h="482267">
                <a:tc gridSpan="4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Топ-10 самых цитируемых ТВ-каналов</a:t>
                      </a: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</a:tr>
              <a:tr h="4822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№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Перемещение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СМИ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ИЦ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Lifenews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569,75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Россия 24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536,79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НТВ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168,24</a:t>
                      </a: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+2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Первый канал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166,72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+3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Россия 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112,20	</a:t>
                      </a: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-2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RT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91,09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-2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Дождь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81,48	</a:t>
                      </a: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+2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РЕН ТВ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75,97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Звезда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42,21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45169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Arial"/>
                          <a:cs typeface="Arial"/>
                        </a:rPr>
                        <a:t>10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new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ТВ Центр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35,14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0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 о </a:t>
            </a:r>
            <a:r>
              <a:rPr lang="ru-RU" sz="3000" b="1" dirty="0" err="1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стартапах</a:t>
            </a:r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Изображение 1" descr="Снимок экрана 2014-05-31 в 8.54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23326" r="7789" b="27373"/>
          <a:stretch/>
        </p:blipFill>
        <p:spPr bwMode="auto">
          <a:xfrm>
            <a:off x="211662" y="2052052"/>
            <a:ext cx="1991896" cy="4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2" descr="Снимок экрана 2014-05-31 в 8.55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0" y="3443374"/>
            <a:ext cx="1827380" cy="1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Снимок экрана 2014-05-31 в 8.55.4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11841" r="13186" b="15196"/>
          <a:stretch/>
        </p:blipFill>
        <p:spPr bwMode="auto">
          <a:xfrm>
            <a:off x="3842273" y="1657684"/>
            <a:ext cx="1443790" cy="1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Изображение 4" descr="Снимок экрана 2014-05-31 в 8.57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75" y="3955550"/>
            <a:ext cx="25923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6" descr="Снимок экрана 2014-05-31 в 8.58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22" y="3886494"/>
            <a:ext cx="22447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Изображение 7" descr="Снимок экрана 2014-05-31 в 8.59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18" y="1545055"/>
            <a:ext cx="1537532" cy="15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8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039" y="2653667"/>
            <a:ext cx="798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СМИ </a:t>
            </a:r>
            <a:endParaRPr lang="ru-RU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VS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Социальные </a:t>
            </a:r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сети</a:t>
            </a:r>
            <a:endParaRPr lang="de-DE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58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социальных сетей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9871"/>
            <a:ext cx="9012903" cy="11233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Самые популярные социальные сети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(ежемесячная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аудитория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)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pic>
        <p:nvPicPr>
          <p:cNvPr id="2" name="Изображение 1" descr="icon-set-ru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04"/>
          <a:stretch/>
        </p:blipFill>
        <p:spPr>
          <a:xfrm>
            <a:off x="211662" y="3636841"/>
            <a:ext cx="484754" cy="489766"/>
          </a:xfrm>
          <a:prstGeom prst="rect">
            <a:avLst/>
          </a:prstGeom>
        </p:spPr>
      </p:pic>
      <p:pic>
        <p:nvPicPr>
          <p:cNvPr id="6" name="Изображение 5" descr="icon-set-ru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40115"/>
          <a:stretch/>
        </p:blipFill>
        <p:spPr>
          <a:xfrm>
            <a:off x="211662" y="2755046"/>
            <a:ext cx="484754" cy="489766"/>
          </a:xfrm>
          <a:prstGeom prst="rect">
            <a:avLst/>
          </a:prstGeom>
        </p:spPr>
      </p:pic>
      <p:pic>
        <p:nvPicPr>
          <p:cNvPr id="7" name="Изображение 6" descr="icon-set-ru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4"/>
          <a:stretch/>
        </p:blipFill>
        <p:spPr>
          <a:xfrm>
            <a:off x="211662" y="1873251"/>
            <a:ext cx="484754" cy="489766"/>
          </a:xfrm>
          <a:prstGeom prst="rect">
            <a:avLst/>
          </a:prstGeom>
        </p:spPr>
      </p:pic>
      <p:pic>
        <p:nvPicPr>
          <p:cNvPr id="9" name="Изображение 8" descr="icon-set-ru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 r="20117"/>
          <a:stretch/>
        </p:blipFill>
        <p:spPr>
          <a:xfrm>
            <a:off x="211662" y="5400430"/>
            <a:ext cx="484754" cy="489766"/>
          </a:xfrm>
          <a:prstGeom prst="rect">
            <a:avLst/>
          </a:prstGeom>
        </p:spPr>
      </p:pic>
      <p:pic>
        <p:nvPicPr>
          <p:cNvPr id="10" name="Изображение 9" descr="icon-set-ru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r="60267"/>
          <a:stretch/>
        </p:blipFill>
        <p:spPr>
          <a:xfrm>
            <a:off x="211662" y="4518636"/>
            <a:ext cx="484754" cy="4897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1098" y="5867439"/>
            <a:ext cx="8883750" cy="5085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Источник: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TNS Web-Index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, ноябрь 2014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9000" y="1937664"/>
            <a:ext cx="8125847" cy="347201"/>
          </a:xfrm>
          <a:prstGeom prst="rect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9001" y="2813769"/>
            <a:ext cx="5871308" cy="347201"/>
          </a:xfrm>
          <a:prstGeom prst="rect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89000" y="3679818"/>
            <a:ext cx="4054231" cy="347201"/>
          </a:xfrm>
          <a:prstGeom prst="rect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89002" y="5464843"/>
            <a:ext cx="1475154" cy="347201"/>
          </a:xfrm>
          <a:prstGeom prst="rect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9000" y="4548598"/>
            <a:ext cx="2198077" cy="347201"/>
          </a:xfrm>
          <a:prstGeom prst="rect">
            <a:avLst/>
          </a:prstGeom>
          <a:solidFill>
            <a:srgbClr val="00AF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9000" y="1815414"/>
            <a:ext cx="8125848" cy="5085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54 605 500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9000" y="2691519"/>
            <a:ext cx="5871309" cy="5085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40 071 700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89000" y="3552781"/>
            <a:ext cx="4054231" cy="5085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24 241 000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89001" y="5358912"/>
            <a:ext cx="1475155" cy="5085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8 468 600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9000" y="4423129"/>
            <a:ext cx="2198077" cy="5085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13 300 000</a:t>
            </a:r>
          </a:p>
        </p:txBody>
      </p:sp>
    </p:spTree>
    <p:extLst>
      <p:ext uri="{BB962C8B-B14F-4D97-AF65-F5344CB8AC3E}">
        <p14:creationId xmlns:p14="http://schemas.microsoft.com/office/powerpoint/2010/main" val="359106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СМИ мы читаем?</a:t>
            </a:r>
          </a:p>
        </p:txBody>
      </p:sp>
      <p:pic>
        <p:nvPicPr>
          <p:cNvPr id="11" name="Изображение 1" descr="Снимок экрана 2014-02-17 в 16.18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0" y="2309446"/>
            <a:ext cx="7956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24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мы верим?</a:t>
            </a:r>
          </a:p>
        </p:txBody>
      </p:sp>
      <p:pic>
        <p:nvPicPr>
          <p:cNvPr id="5" name="Изображение 2" descr="Снимок экрана 2014-02-17 в 16.2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97125"/>
            <a:ext cx="59547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50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039" y="3181206"/>
            <a:ext cx="7981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Быть или не быть?</a:t>
            </a:r>
            <a:endParaRPr lang="de-DE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05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стоит идти в СМИ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Если ваша </a:t>
            </a:r>
            <a:r>
              <a:rPr lang="ru-RU" sz="2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репутация и знание о </a:t>
            </a:r>
            <a: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вас</a:t>
            </a:r>
            <a:r>
              <a:rPr lang="ru-RU" sz="2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/>
            </a:r>
            <a:b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</a:br>
            <a: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может </a:t>
            </a:r>
            <a:r>
              <a:rPr lang="ru-RU" sz="2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повлиять на ваш </a:t>
            </a:r>
            <a: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бизнес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PR – такой же инструмент ведения бизнеса. </a:t>
            </a:r>
            <a:r>
              <a:rPr lang="ru-RU" sz="2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             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он должен решать задачи бизнеса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0135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лекции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Нужен ли PR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стартапу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Какие бывают СМИ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СМИ VS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Соцсети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Быть или не быть?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Сколько стоят новости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Кейс </a:t>
            </a:r>
          </a:p>
        </p:txBody>
      </p:sp>
    </p:spTree>
    <p:extLst>
      <p:ext uri="{BB962C8B-B14F-4D97-AF65-F5344CB8AC3E}">
        <p14:creationId xmlns:p14="http://schemas.microsoft.com/office/powerpoint/2010/main" val="103486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стоит подумать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Хватит ли у вас времени и сил заниматься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PR                                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нет смысла начинать, если вы считаете, что PR не важен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)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понимаете,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какой цели вы хотите достичь своей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деятельностью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Вам нравится быть на виду и рассказывать, что вы любите слушать, кушать и так далее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023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у вас друзей?</a:t>
            </a:r>
            <a:endParaRPr lang="ru-RU" sz="3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Изображение 1" descr="IIDF-Kursy-10-1-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24787" r="17735" b="23931"/>
          <a:stretch/>
        </p:blipFill>
        <p:spPr>
          <a:xfrm>
            <a:off x="1602154" y="1699846"/>
            <a:ext cx="5959232" cy="3516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0308" y="1299736"/>
            <a:ext cx="826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/>
                <a:cs typeface="Arial"/>
              </a:rPr>
              <a:t>1 500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920" y="1710044"/>
            <a:ext cx="61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/>
                <a:cs typeface="Arial"/>
              </a:rPr>
              <a:t>500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2305" y="2110154"/>
            <a:ext cx="61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/>
                <a:cs typeface="Arial"/>
              </a:rPr>
              <a:t>150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1495" y="2310209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/>
                <a:cs typeface="Arial"/>
              </a:rPr>
              <a:t>35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9495" y="2471188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/>
                <a:cs typeface="Arial"/>
              </a:rPr>
              <a:t>15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3737" y="2719662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/>
                <a:cs typeface="Arial"/>
              </a:rPr>
              <a:t>5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098" y="5199402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Robin Dunbar’s threshold of maximum number of individuals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1494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Неуправляемый червяк и губернатор</a:t>
            </a:r>
            <a:endParaRPr lang="ru-RU" sz="3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1" descr="Снимок экрана 2014-02-17 в 16.03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2398" r="7995" b="3994"/>
          <a:stretch/>
        </p:blipFill>
        <p:spPr bwMode="auto">
          <a:xfrm>
            <a:off x="211662" y="857801"/>
            <a:ext cx="8529245" cy="54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9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чем идти?</a:t>
            </a:r>
            <a:endParaRPr lang="ru-RU" sz="3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098" y="748785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Новость должна быть чем-то НОВЫМ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pic>
        <p:nvPicPr>
          <p:cNvPr id="7" name="Изображение 1" descr="Снимок экрана 2014-03-12 в 14.5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81" y="1860304"/>
            <a:ext cx="60579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1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000" b="1">
                <a:solidFill>
                  <a:srgbClr val="00AF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Что такое новость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662" y="746614"/>
            <a:ext cx="87528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Новость </a:t>
            </a:r>
            <a:r>
              <a:rPr lang="ru-RU" sz="2000" dirty="0"/>
              <a:t>- это то, что интересно не только вам, вашей команде и еще </a:t>
            </a:r>
            <a:r>
              <a:rPr lang="ru-RU" sz="2000" dirty="0" smtClean="0"/>
              <a:t>трем специалистам. </a:t>
            </a:r>
            <a:r>
              <a:rPr lang="ru-RU" sz="2000" dirty="0"/>
              <a:t>Это что-то, что важно большой аудитории. </a:t>
            </a:r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Новость </a:t>
            </a:r>
            <a:r>
              <a:rPr lang="ru-RU" sz="2000" dirty="0"/>
              <a:t>это то, что произошло только что или готовится произойти. </a:t>
            </a:r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Новость </a:t>
            </a:r>
            <a:r>
              <a:rPr lang="ru-RU" sz="2000" dirty="0"/>
              <a:t>от </a:t>
            </a:r>
            <a:r>
              <a:rPr lang="ru-RU" sz="2000" dirty="0" err="1"/>
              <a:t>стартапа</a:t>
            </a:r>
            <a:r>
              <a:rPr lang="ru-RU" sz="2000" dirty="0"/>
              <a:t> должна содержать нечто </a:t>
            </a:r>
            <a:r>
              <a:rPr lang="ru-RU" sz="2000" dirty="0" smtClean="0"/>
              <a:t>важное и интересное</a:t>
            </a:r>
            <a:r>
              <a:rPr lang="ru-RU" sz="2000" dirty="0"/>
              <a:t>. </a:t>
            </a:r>
            <a:r>
              <a:rPr lang="ru-RU" sz="2000" dirty="0" smtClean="0"/>
              <a:t> </a:t>
            </a:r>
            <a:endParaRPr lang="ru-RU" sz="2000" dirty="0"/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новости </a:t>
            </a:r>
            <a:r>
              <a:rPr lang="ru-RU" sz="2000" dirty="0" smtClean="0"/>
              <a:t>должны </a:t>
            </a:r>
            <a:r>
              <a:rPr lang="ru-RU" sz="2000" dirty="0"/>
              <a:t>быть </a:t>
            </a:r>
            <a:r>
              <a:rPr lang="ru-RU" sz="2000" dirty="0" smtClean="0"/>
              <a:t>цифры. </a:t>
            </a:r>
            <a:endParaRPr lang="ru-RU" sz="2000" dirty="0"/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Всегда нужен </a:t>
            </a:r>
            <a:r>
              <a:rPr lang="ru-RU" sz="2000" dirty="0"/>
              <a:t>новостной </a:t>
            </a:r>
            <a:r>
              <a:rPr lang="ru-RU" sz="2000" dirty="0" smtClean="0"/>
              <a:t>повод: и для статьи, и для интервью, и для  </a:t>
            </a:r>
            <a:endParaRPr lang="ru-RU" sz="2000" dirty="0"/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Никто </a:t>
            </a:r>
            <a:r>
              <a:rPr lang="ru-RU" sz="2000" dirty="0"/>
              <a:t>не </a:t>
            </a:r>
            <a:r>
              <a:rPr lang="ru-RU" sz="2000" dirty="0" smtClean="0"/>
              <a:t>будет </a:t>
            </a:r>
            <a:r>
              <a:rPr lang="ru-RU" sz="2000" dirty="0"/>
              <a:t>о вас писать потому, что вы думаете, что вы </a:t>
            </a:r>
            <a:r>
              <a:rPr lang="ru-RU" sz="2000" dirty="0" smtClean="0"/>
              <a:t>гениальные. </a:t>
            </a:r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Представьте себя на месте журналиста: это тяжело </a:t>
            </a:r>
            <a:r>
              <a:rPr lang="ru-RU" sz="2000" dirty="0"/>
              <a:t>- отсеивать сотни пустых, </a:t>
            </a:r>
            <a:r>
              <a:rPr lang="ru-RU" sz="2000" dirty="0" smtClean="0"/>
              <a:t>не </a:t>
            </a:r>
            <a:r>
              <a:rPr lang="ru-RU" sz="2000" dirty="0"/>
              <a:t>попадающих в тематику </a:t>
            </a:r>
            <a:r>
              <a:rPr lang="ru-RU" sz="2000" dirty="0" smtClean="0"/>
              <a:t>сообщений </a:t>
            </a:r>
            <a:r>
              <a:rPr lang="ru-RU" sz="2000" dirty="0"/>
              <a:t>и находить жемчужины. </a:t>
            </a:r>
            <a:endParaRPr lang="ru-RU" sz="2000" dirty="0" smtClean="0"/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Изданиям важно</a:t>
            </a:r>
            <a:r>
              <a:rPr lang="ru-RU" sz="2000" dirty="0"/>
              <a:t>, сколько человек зайдет на страницу с новостью. </a:t>
            </a:r>
            <a:r>
              <a:rPr lang="ru-RU" sz="2000" dirty="0" smtClean="0"/>
              <a:t>Осветить всё</a:t>
            </a:r>
            <a:r>
              <a:rPr lang="en-US" sz="2000" dirty="0" smtClean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невозможно. Поэтому </a:t>
            </a:r>
            <a:r>
              <a:rPr lang="ru-RU" sz="2000" dirty="0" smtClean="0"/>
              <a:t>расставляются приоритеты: новости крупных компаний, влияющих на рынок и затем – средних и малых.</a:t>
            </a:r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Некоторым </a:t>
            </a:r>
            <a:r>
              <a:rPr lang="ru-RU" sz="2000" dirty="0"/>
              <a:t>изданиям нужны исключительно эксклюзивы. </a:t>
            </a:r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СМИ </a:t>
            </a:r>
            <a:r>
              <a:rPr lang="ru-RU" sz="2000" dirty="0"/>
              <a:t>не опубликует </a:t>
            </a:r>
            <a:r>
              <a:rPr lang="ru-RU" sz="2000" dirty="0" smtClean="0"/>
              <a:t>пресс</a:t>
            </a:r>
            <a:r>
              <a:rPr lang="ru-RU" sz="2000" dirty="0"/>
              <a:t>-релиз. Но </a:t>
            </a:r>
            <a:r>
              <a:rPr lang="ru-RU" sz="2000" dirty="0" smtClean="0"/>
              <a:t>пресс</a:t>
            </a:r>
            <a:r>
              <a:rPr lang="ru-RU" sz="2000" dirty="0"/>
              <a:t>-релиз может послужить основой для заметки, подать идею, </a:t>
            </a:r>
            <a:r>
              <a:rPr lang="ru-RU" sz="2000" dirty="0" smtClean="0"/>
              <a:t>для </a:t>
            </a:r>
            <a:r>
              <a:rPr lang="ru-RU" sz="2000" dirty="0"/>
              <a:t>использования цифр, для </a:t>
            </a:r>
            <a:r>
              <a:rPr lang="ru-RU" sz="2000" dirty="0" smtClean="0"/>
              <a:t>контакта. </a:t>
            </a:r>
            <a:endParaRPr lang="ru-RU" sz="2000" dirty="0"/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Заведите базу журналистов. </a:t>
            </a:r>
            <a:endParaRPr lang="ru-RU" sz="2000" dirty="0"/>
          </a:p>
          <a:p>
            <a:pPr marL="285750" indent="-285750">
              <a:buClr>
                <a:srgbClr val="00AFF0"/>
              </a:buClr>
              <a:buFont typeface="Arial"/>
              <a:buChar char="•"/>
            </a:pPr>
            <a:r>
              <a:rPr lang="ru-RU" sz="2000" dirty="0" smtClean="0"/>
              <a:t>Если у вас есть новостной повод – о вас напишут</a:t>
            </a:r>
            <a:r>
              <a:rPr lang="ru-RU" sz="2000" dirty="0"/>
              <a:t>. Разные СМИ и по-разному. Но напишут.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85692" y="6057872"/>
            <a:ext cx="3329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Составлено</a:t>
            </a:r>
            <a:r>
              <a:rPr lang="en-US" sz="1400" dirty="0" smtClean="0"/>
              <a:t> </a:t>
            </a:r>
            <a:r>
              <a:rPr lang="ru-RU" sz="1400" dirty="0" smtClean="0"/>
              <a:t>Мариной </a:t>
            </a:r>
            <a:r>
              <a:rPr lang="ru-RU" sz="1400" dirty="0" err="1" smtClean="0"/>
              <a:t>Эфендиевой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855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 журналисты берут новости?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44339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Слухи на рынке 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Слив от компании или конкурента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Источник внутри компании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Знакомый журналиста, который случайно услышал разговор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или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увидел документ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Все, что вы только можете себе представить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98" y="5180581"/>
            <a:ext cx="8883750" cy="869000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latin typeface="Arial"/>
                <a:cs typeface="Arial"/>
              </a:rPr>
              <a:t>НО…</a:t>
            </a:r>
          </a:p>
          <a:p>
            <a:r>
              <a:rPr lang="uk-UA" sz="2000" b="1" dirty="0">
                <a:latin typeface="Arial"/>
                <a:cs typeface="Arial"/>
              </a:rPr>
              <a:t>ЖУРНАЛИСТУ ВСЕГДА </a:t>
            </a:r>
            <a:r>
              <a:rPr lang="uk-UA" sz="2000" b="1" dirty="0" smtClean="0">
                <a:latin typeface="Arial"/>
                <a:cs typeface="Arial"/>
              </a:rPr>
              <a:t>НУЖНО ПОДТВЕРЖДЕНИЕ</a:t>
            </a:r>
            <a:r>
              <a:rPr lang="uk-UA" sz="2000" b="1" dirty="0">
                <a:latin typeface="Arial"/>
                <a:cs typeface="Aria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731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 журналисты берут новости?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689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Информационное поле (если поле сильно занято другой новостью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этой сфере, то лучше подождать)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Если есть большая новость во всех СМИ, то профильные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новости «заходят»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хуже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Бывают периоды, когда все новости берут хорошо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            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перед НГ, после НГ, лето)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До 16-00 нужно поговорить с журналистом, чтобы попасть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                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утренние новости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Пресс-релиз лучше рассылать до 12-00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Лучшее время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инфографики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среда-четверг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У каждой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соцсети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есть свои информационные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пики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5356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039" y="3181206"/>
            <a:ext cx="7981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Arial"/>
                <a:cs typeface="Arial"/>
              </a:rPr>
              <a:t>Сколько стоят новости?</a:t>
            </a:r>
            <a:endParaRPr lang="de-DE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06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стоит новость?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92259"/>
              </p:ext>
            </p:extLst>
          </p:nvPr>
        </p:nvGraphicFramePr>
        <p:xfrm>
          <a:off x="131094" y="812470"/>
          <a:ext cx="8883753" cy="553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97"/>
                <a:gridCol w="4213181"/>
                <a:gridCol w="3483975"/>
              </a:tblGrid>
              <a:tr h="869970">
                <a:tc gridSpan="3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Компании, на котировки бумаг которых ИИБ оказывает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наибольшее влияние</a:t>
                      </a: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</a:tr>
              <a:tr h="7640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№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Название компании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Динамика цены акции при изменении ИИБ</a:t>
                      </a:r>
                      <a:endParaRPr lang="ru-RU" sz="2000" b="1" kern="1200" baseline="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на 1 пункт, %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Интер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РАО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17,37595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НЛМК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16,61927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ТМК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10,40201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Мечел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8,23784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Газпром нефть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8,08548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Балтика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7,66508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ВТБ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7,2907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МТС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5,49127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Дикси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5,00869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10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Татнефть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4,70888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4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стоит новость?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96449"/>
              </p:ext>
            </p:extLst>
          </p:nvPr>
        </p:nvGraphicFramePr>
        <p:xfrm>
          <a:off x="131094" y="812470"/>
          <a:ext cx="8883753" cy="553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97"/>
                <a:gridCol w="4213181"/>
                <a:gridCol w="3483975"/>
              </a:tblGrid>
              <a:tr h="869970">
                <a:tc gridSpan="3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Компании, на котировки бумаг которых ИИБ оказывает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минимальное влияние</a:t>
                      </a: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</a:tr>
              <a:tr h="7640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№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Название компании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Динамика цены акции при изменении ИИБ</a:t>
                      </a:r>
                      <a:endParaRPr lang="ru-RU" sz="2000" b="1" kern="1200" baseline="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на 1 пункт, %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Газпром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0,0003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Сбербанк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0,00054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АвтоВАЗ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0,00076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Банк Москвы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0,00077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ФСК ЕЭС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0,0008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Роснефть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0,00093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Норильский никель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0,00096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Северсталь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0,00158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Распадская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0,00159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9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10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Уралкалий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0,00174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7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3000" b="1" dirty="0" err="1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стартапы</a:t>
            </a:r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разделить на: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8" y="770307"/>
            <a:ext cx="8883750" cy="12072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20%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стартапов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удовлетворяют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паттерную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потребность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человека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люди сами про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него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рассказывают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1448947"/>
              </p:ext>
            </p:extLst>
          </p:nvPr>
        </p:nvGraphicFramePr>
        <p:xfrm>
          <a:off x="1913424" y="1871539"/>
          <a:ext cx="5317152" cy="354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1098" y="5201384"/>
            <a:ext cx="8883749" cy="12072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остальные </a:t>
            </a:r>
            <a:r>
              <a:rPr lang="ru-RU" sz="4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80%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нуждаются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продвижении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  <p:pic>
        <p:nvPicPr>
          <p:cNvPr id="6" name="Изображение 5" descr="IIDF-Kursy-10-1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31154" r="44231" b="30687"/>
          <a:stretch/>
        </p:blipFill>
        <p:spPr>
          <a:xfrm rot="10303404">
            <a:off x="2467920" y="4402868"/>
            <a:ext cx="1029782" cy="17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6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стоит новость?</a:t>
            </a:r>
          </a:p>
        </p:txBody>
      </p:sp>
      <p:pic>
        <p:nvPicPr>
          <p:cNvPr id="6" name="Изображение 5" descr="IIDF-Kursy-10-1-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8547"/>
          <a:stretch/>
        </p:blipFill>
        <p:spPr>
          <a:xfrm>
            <a:off x="211662" y="844307"/>
            <a:ext cx="8720676" cy="54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мне PR?</a:t>
            </a:r>
            <a:endParaRPr lang="ru-RU" sz="3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098" y="5551095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Предполагаемая модель влияния</a:t>
            </a:r>
          </a:p>
        </p:txBody>
      </p:sp>
      <p:pic>
        <p:nvPicPr>
          <p:cNvPr id="2" name="Изображение 1" descr="IIDF-Kursy-10-1-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3" b="14427"/>
          <a:stretch/>
        </p:blipFill>
        <p:spPr>
          <a:xfrm>
            <a:off x="0" y="1172308"/>
            <a:ext cx="9144000" cy="43570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098" y="1545710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Марки</a:t>
            </a:r>
          </a:p>
        </p:txBody>
      </p:sp>
    </p:spTree>
    <p:extLst>
      <p:ext uri="{BB962C8B-B14F-4D97-AF65-F5344CB8AC3E}">
        <p14:creationId xmlns:p14="http://schemas.microsoft.com/office/powerpoint/2010/main" val="134441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мне PR?</a:t>
            </a:r>
            <a:endParaRPr lang="ru-RU" sz="30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098" y="5551095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Реальная модель влияния</a:t>
            </a:r>
          </a:p>
        </p:txBody>
      </p:sp>
      <p:pic>
        <p:nvPicPr>
          <p:cNvPr id="8" name="Изображение 7" descr="IIDF-Kursy-10-1-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3" b="11101"/>
          <a:stretch/>
        </p:blipFill>
        <p:spPr>
          <a:xfrm>
            <a:off x="0" y="1172309"/>
            <a:ext cx="9144000" cy="457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098" y="1545710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Марки</a:t>
            </a:r>
          </a:p>
        </p:txBody>
      </p:sp>
    </p:spTree>
    <p:extLst>
      <p:ext uri="{BB962C8B-B14F-4D97-AF65-F5344CB8AC3E}">
        <p14:creationId xmlns:p14="http://schemas.microsoft.com/office/powerpoint/2010/main" val="7422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039" y="3181206"/>
            <a:ext cx="7981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Кейс</a:t>
            </a:r>
            <a:endParaRPr lang="de-DE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80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sz="26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1" descr="Снимок экрана 2014-03-12 в 15.11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2" y="1702655"/>
            <a:ext cx="43561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2" descr="Снимок экрана 2014-03-12 в 15.11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31" y="2349500"/>
            <a:ext cx="3771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9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sz="26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3967" y="1753678"/>
            <a:ext cx="2984634" cy="298463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762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IIDF-Kursy-10-1-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8" y="1753679"/>
            <a:ext cx="2984634" cy="298463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115682" y="1753678"/>
            <a:ext cx="2984634" cy="298463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762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83" y="1753679"/>
            <a:ext cx="2984634" cy="29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</a:p>
        </p:txBody>
      </p:sp>
      <p:pic>
        <p:nvPicPr>
          <p:cNvPr id="7" name="Изображение 1" descr="Снимок экрана 2014-03-12 в 15.18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20904" r="4851" b="12304"/>
          <a:stretch/>
        </p:blipFill>
        <p:spPr bwMode="auto">
          <a:xfrm>
            <a:off x="1286745" y="3146302"/>
            <a:ext cx="3106618" cy="82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2" descr="Снимок экрана 2014-03-12 в 15.19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8307"/>
          <a:stretch/>
        </p:blipFill>
        <p:spPr bwMode="auto">
          <a:xfrm>
            <a:off x="6015054" y="2435303"/>
            <a:ext cx="1875692" cy="22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1098" y="5171181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$2,5 млн									$5 млн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  <a:sym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4396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звание 1"/>
          <p:cNvSpPr txBox="1">
            <a:spLocks/>
          </p:cNvSpPr>
          <p:nvPr/>
        </p:nvSpPr>
        <p:spPr>
          <a:xfrm>
            <a:off x="131097" y="0"/>
            <a:ext cx="8229600" cy="746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sz="3200" b="1" dirty="0">
              <a:solidFill>
                <a:srgbClr val="00A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746614"/>
            <a:ext cx="8229600" cy="5379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Выберите СМИ, которые могут быть </a:t>
            </a:r>
            <a:r>
              <a:rPr lang="ru-RU" sz="2000" dirty="0" smtClean="0">
                <a:latin typeface="Arial"/>
                <a:cs typeface="Arial"/>
              </a:rPr>
              <a:t>потенциально</a:t>
            </a: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заинтересованы </a:t>
            </a:r>
            <a:r>
              <a:rPr lang="ru-RU" sz="2000" dirty="0" smtClean="0">
                <a:latin typeface="Arial"/>
                <a:cs typeface="Arial"/>
              </a:rPr>
              <a:t>в теме вашего проекта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Выпишите </a:t>
            </a:r>
            <a:r>
              <a:rPr lang="ru-RU" sz="2000" dirty="0" smtClean="0">
                <a:latin typeface="Arial"/>
                <a:cs typeface="Arial"/>
              </a:rPr>
              <a:t>журналистов, которые пишут в них по вашей теме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Выпишите </a:t>
            </a:r>
            <a:r>
              <a:rPr lang="ru-RU" sz="2000" dirty="0" smtClean="0">
                <a:latin typeface="Arial"/>
                <a:cs typeface="Arial"/>
              </a:rPr>
              <a:t>новостные поводы</a:t>
            </a:r>
            <a:r>
              <a:rPr lang="ru-RU" sz="2000" dirty="0" smtClean="0">
                <a:latin typeface="Arial"/>
                <a:cs typeface="Arial"/>
              </a:rPr>
              <a:t>,</a:t>
            </a: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по </a:t>
            </a:r>
            <a:r>
              <a:rPr lang="ru-RU" sz="2000" dirty="0" smtClean="0">
                <a:latin typeface="Arial"/>
                <a:cs typeface="Arial"/>
              </a:rPr>
              <a:t>которым они обычно пишут статьи/заметки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Найдите </a:t>
            </a:r>
            <a:r>
              <a:rPr lang="ru-RU" sz="2000" dirty="0" smtClean="0">
                <a:latin typeface="Arial"/>
                <a:cs typeface="Arial"/>
              </a:rPr>
              <a:t>контакты этих журналистов и/или изданий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Сделайте </a:t>
            </a:r>
            <a:r>
              <a:rPr lang="ru-RU" sz="2000" dirty="0" smtClean="0">
                <a:latin typeface="Arial"/>
                <a:cs typeface="Arial"/>
              </a:rPr>
              <a:t>на основе собранной информации таблицу </a:t>
            </a:r>
            <a:r>
              <a:rPr lang="ru-RU" sz="2000" dirty="0" smtClean="0">
                <a:latin typeface="Arial"/>
                <a:cs typeface="Arial"/>
              </a:rPr>
              <a:t>–</a:t>
            </a: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базу </a:t>
            </a:r>
            <a:r>
              <a:rPr lang="ru-RU" sz="2000" dirty="0" smtClean="0">
                <a:latin typeface="Arial"/>
                <a:cs typeface="Arial"/>
              </a:rPr>
              <a:t>журналистов </a:t>
            </a: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0AFF0"/>
              </a:buClr>
              <a:buNone/>
            </a:pPr>
            <a:r>
              <a:rPr lang="ru-RU" sz="2000" dirty="0" smtClean="0">
                <a:latin typeface="Arial"/>
                <a:cs typeface="Arial"/>
              </a:rPr>
              <a:t>Придумайте </a:t>
            </a:r>
            <a:r>
              <a:rPr lang="ru-RU" sz="2000" dirty="0" smtClean="0">
                <a:latin typeface="Arial"/>
                <a:cs typeface="Arial"/>
              </a:rPr>
              <a:t>новостной </a:t>
            </a:r>
            <a:r>
              <a:rPr lang="ru-RU" sz="2000" dirty="0" err="1" smtClean="0">
                <a:latin typeface="Arial"/>
                <a:cs typeface="Arial"/>
              </a:rPr>
              <a:t>поводдля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различных изданий.</a:t>
            </a:r>
            <a:endParaRPr lang="ru-RU" sz="2000" dirty="0">
              <a:latin typeface="Arial"/>
              <a:cs typeface="Arial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80859" y="940137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/>
              <a:cs typeface="Arial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80859" y="1936598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/>
              <a:cs typeface="Arial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80859" y="2620444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/>
              <a:cs typeface="Arial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80859" y="3597367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/>
              <a:cs typeface="Arial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80859" y="4281214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/>
              <a:cs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80859" y="5316753"/>
            <a:ext cx="108000" cy="108000"/>
          </a:xfrm>
          <a:prstGeom prst="ellipse">
            <a:avLst/>
          </a:prstGeom>
          <a:noFill/>
          <a:ln w="38100">
            <a:solidFill>
              <a:srgbClr val="00AF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22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9" descr="IIDF-Strateg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6" y="702217"/>
            <a:ext cx="1904948" cy="525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038" y="3012663"/>
            <a:ext cx="7981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ВОПРОСЫ?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1038" y="6046476"/>
            <a:ext cx="7981925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54822" y="3965862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54822" y="2695719"/>
            <a:ext cx="203435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14135" y="6203444"/>
            <a:ext cx="3915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Москва, 2015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какие вопросы следует ответить?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097" y="746614"/>
            <a:ext cx="9012903" cy="537183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Зачем мне пиар?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С кем я буду разговаривать?</a:t>
            </a:r>
          </a:p>
          <a:p>
            <a:pPr marL="457200" indent="-457200">
              <a:lnSpc>
                <a:spcPct val="140000"/>
              </a:lnSpc>
              <a:spcBef>
                <a:spcPts val="600"/>
              </a:spcBef>
              <a:buClr>
                <a:srgbClr val="00AF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Что я буду говорить?</a:t>
            </a:r>
          </a:p>
        </p:txBody>
      </p:sp>
    </p:spTree>
    <p:extLst>
      <p:ext uri="{BB962C8B-B14F-4D97-AF65-F5344CB8AC3E}">
        <p14:creationId xmlns:p14="http://schemas.microsoft.com/office/powerpoint/2010/main" val="135581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люди узнают…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98" y="5180581"/>
            <a:ext cx="8883750" cy="869000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/>
                <a:cs typeface="Arial"/>
              </a:rPr>
              <a:t>ВЦИОМ: Каждый третий </a:t>
            </a:r>
            <a:r>
              <a:rPr lang="ru-RU" sz="2000" b="1" dirty="0" smtClean="0">
                <a:latin typeface="Arial"/>
                <a:cs typeface="Arial"/>
              </a:rPr>
              <a:t>россиянин больше </a:t>
            </a:r>
            <a:r>
              <a:rPr lang="ru-RU" sz="2000" b="1" dirty="0">
                <a:latin typeface="Arial"/>
                <a:cs typeface="Arial"/>
              </a:rPr>
              <a:t>верит </a:t>
            </a:r>
            <a:r>
              <a:rPr lang="ru-RU" sz="2000" b="1" dirty="0" smtClean="0">
                <a:latin typeface="Arial"/>
                <a:cs typeface="Arial"/>
              </a:rPr>
              <a:t>рассказам</a:t>
            </a:r>
          </a:p>
          <a:p>
            <a:r>
              <a:rPr lang="ru-RU" sz="2000" b="1" dirty="0" smtClean="0">
                <a:latin typeface="Arial"/>
                <a:cs typeface="Arial"/>
              </a:rPr>
              <a:t>и мнениям своих </a:t>
            </a:r>
            <a:r>
              <a:rPr lang="ru-RU" sz="2000" b="1" dirty="0">
                <a:latin typeface="Arial"/>
                <a:cs typeface="Arial"/>
              </a:rPr>
              <a:t>близких, чем </a:t>
            </a:r>
            <a:r>
              <a:rPr lang="ru-RU" sz="2000" b="1" dirty="0" smtClean="0">
                <a:latin typeface="Arial"/>
                <a:cs typeface="Arial"/>
              </a:rPr>
              <a:t>СМИ</a:t>
            </a:r>
            <a:endParaRPr lang="ru-RU" sz="2000" b="1" dirty="0"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39034"/>
              </p:ext>
            </p:extLst>
          </p:nvPr>
        </p:nvGraphicFramePr>
        <p:xfrm>
          <a:off x="131094" y="937849"/>
          <a:ext cx="8883752" cy="398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521"/>
                <a:gridCol w="1172308"/>
                <a:gridCol w="1230923"/>
                <a:gridCol w="1219000"/>
              </a:tblGrid>
              <a:tr h="890128">
                <a:tc gridSpan="4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Какой информации Вы обычно доверяете больше?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(закрытый вопрос, один ответ)</a:t>
                      </a: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</a:tr>
              <a:tr h="425332">
                <a:tc>
                  <a:txBody>
                    <a:bodyPr/>
                    <a:lstStyle/>
                    <a:p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2008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2009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2011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9012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Больше доверяю информации,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полученной в СМИ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anchor="ctr"/>
                </a:tc>
              </a:tr>
              <a:tr h="89012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Больше доверяю тому, что говорят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мои близкие, друзья, коллеги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24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26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33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90128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Затрудняюсь ответить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27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21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14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80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IIDF-Kursy-2-F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039" y="3181206"/>
            <a:ext cx="7981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Какие бывают СМИ</a:t>
            </a:r>
            <a:endParaRPr lang="de-DE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14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люди узнают…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98" y="5180581"/>
            <a:ext cx="8883750" cy="869000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/>
                <a:cs typeface="Arial"/>
              </a:rPr>
              <a:t>Не делим на печатные и </a:t>
            </a:r>
            <a:r>
              <a:rPr lang="ru-RU" sz="2000" b="1" dirty="0" smtClean="0">
                <a:latin typeface="Arial"/>
                <a:cs typeface="Arial"/>
              </a:rPr>
              <a:t>интернет (</a:t>
            </a:r>
            <a:r>
              <a:rPr lang="ru-RU" sz="2000" b="1" dirty="0">
                <a:latin typeface="Arial"/>
                <a:cs typeface="Arial"/>
              </a:rPr>
              <a:t>так как люди потребляют контент,  не задумываюсь о том, с какого носителя)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661" y="746614"/>
            <a:ext cx="8803185" cy="443396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>
              <a:spcBef>
                <a:spcPts val="120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Информагентства (Интерфакс, ИТАР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-ТАСС,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РИА Новости,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Reuters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Деловые (РБК, Коммерсант, Ведомости)</a:t>
            </a:r>
          </a:p>
          <a:p>
            <a:pPr marL="342900" indent="-342900">
              <a:spcBef>
                <a:spcPts val="120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Отраслевые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Цукерберг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позвонит,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Cossa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Firrma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Развлекательные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Cosmo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Woman.ru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Общественно-политические (Известия, Лента, Газета)</a:t>
            </a:r>
          </a:p>
          <a:p>
            <a:pPr marL="342900" indent="-342900">
              <a:spcBef>
                <a:spcPts val="120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</a:p>
          <a:p>
            <a:pPr marL="342900" indent="-342900">
              <a:spcBef>
                <a:spcPts val="1200"/>
              </a:spcBef>
              <a:buClr>
                <a:srgbClr val="14B0FD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Западные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Mashable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TechCrunch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358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отличаются СМИ?</a:t>
            </a:r>
          </a:p>
        </p:txBody>
      </p:sp>
      <p:pic>
        <p:nvPicPr>
          <p:cNvPr id="7" name="Изображение 1" descr="Снимок экрана 2014-03-12 в 15.18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20904" r="4851" b="12304"/>
          <a:stretch/>
        </p:blipFill>
        <p:spPr bwMode="auto">
          <a:xfrm>
            <a:off x="742460" y="2022535"/>
            <a:ext cx="3106618" cy="82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2" descr="Снимок экрана 2014-03-12 в 15.19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8307"/>
          <a:stretch/>
        </p:blipFill>
        <p:spPr bwMode="auto">
          <a:xfrm>
            <a:off x="5470769" y="1311536"/>
            <a:ext cx="1875692" cy="22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1" descr="Снимок экрана 2014-03-13 в 13.15.4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4" b="17530"/>
          <a:stretch/>
        </p:blipFill>
        <p:spPr bwMode="auto">
          <a:xfrm>
            <a:off x="708066" y="4164761"/>
            <a:ext cx="3116790" cy="12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2" descr="Снимок экрана 2014-03-13 в 13.15.3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33367" r="6778" b="29412"/>
          <a:stretch/>
        </p:blipFill>
        <p:spPr bwMode="auto">
          <a:xfrm>
            <a:off x="4445000" y="4575066"/>
            <a:ext cx="4044462" cy="5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8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1097" y="746614"/>
            <a:ext cx="8883750" cy="0"/>
          </a:xfrm>
          <a:prstGeom prst="line">
            <a:avLst/>
          </a:prstGeom>
          <a:ln w="25400">
            <a:solidFill>
              <a:srgbClr val="AAE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азвание 1"/>
          <p:cNvSpPr txBox="1">
            <a:spLocks/>
          </p:cNvSpPr>
          <p:nvPr/>
        </p:nvSpPr>
        <p:spPr>
          <a:xfrm>
            <a:off x="211662" y="145656"/>
            <a:ext cx="8803186" cy="59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rgbClr val="00A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цитируемости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098" y="764172"/>
            <a:ext cx="8883750" cy="759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AFF0"/>
              </a:buClr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Компания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Медиалогия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» подготовила рейтинг самых цитируемых СМИ за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Gill Sans SemiBold"/>
              </a:rPr>
              <a:t>февраль 2015 года.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26686"/>
              </p:ext>
            </p:extLst>
          </p:nvPr>
        </p:nvGraphicFramePr>
        <p:xfrm>
          <a:off x="131094" y="1617584"/>
          <a:ext cx="8883752" cy="46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59"/>
                <a:gridCol w="2379579"/>
                <a:gridCol w="4761214"/>
                <a:gridCol w="1219000"/>
              </a:tblGrid>
              <a:tr h="415194">
                <a:tc gridSpan="4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Топ-10 самых цитируемых газет</a:t>
                      </a:r>
                    </a:p>
                  </a:txBody>
                  <a:tcPr anchor="ctr"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FF0"/>
                    </a:solidFill>
                  </a:tcPr>
                </a:tc>
              </a:tr>
              <a:tr h="41519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№</a:t>
                      </a:r>
                      <a:endParaRPr lang="ru-RU" sz="2000" b="1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Перемещение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СМИ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ИЦ</a:t>
                      </a:r>
                      <a:endParaRPr lang="ru-RU" sz="20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+1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Arial"/>
                          <a:cs typeface="Arial"/>
                        </a:rPr>
                        <a:t>КоммерсантЪ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1 803,13</a:t>
                      </a: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-1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Известия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/>
                          <a:cs typeface="Arial"/>
                        </a:rPr>
                        <a:t>1 742,46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/>
                          <a:cs typeface="Arial"/>
                        </a:rPr>
                        <a:t>Ведомости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1 203,72</a:t>
                      </a: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Arial"/>
                          <a:cs typeface="Arial"/>
                        </a:rPr>
                        <a:t>Российская газета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985,86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/>
                          <a:cs typeface="Arial"/>
                        </a:rPr>
                        <a:t>Комсомольская правда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278,56	</a:t>
                      </a: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+1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/>
                          <a:cs typeface="Arial"/>
                        </a:rPr>
                        <a:t>Московский комсомолец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157,84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+2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Новая</a:t>
                      </a:r>
                      <a:r>
                        <a:rPr lang="ru-RU" sz="1800" baseline="0" dirty="0" smtClean="0">
                          <a:latin typeface="Arial"/>
                          <a:cs typeface="Arial"/>
                        </a:rPr>
                        <a:t> газета</a:t>
                      </a:r>
                      <a:endParaRPr lang="ru-RU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115,51	</a:t>
                      </a: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-2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/>
                          <a:cs typeface="Arial"/>
                        </a:rPr>
                        <a:t>Аргументы и факты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97,97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Arial"/>
                          <a:cs typeface="Arial"/>
                        </a:rPr>
                        <a:t>-1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/>
                          <a:cs typeface="Arial"/>
                        </a:rPr>
                        <a:t>Независимая газета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77,99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3256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Arial"/>
                          <a:cs typeface="Arial"/>
                        </a:rPr>
                        <a:t>10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Arial"/>
                          <a:cs typeface="Arial"/>
                        </a:rPr>
                        <a:t>0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/>
                          <a:cs typeface="Arial"/>
                        </a:rPr>
                        <a:t>Газета РБК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54,56</a:t>
                      </a:r>
                      <a:endParaRPr lang="ru-RU" sz="18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97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1320</Words>
  <Application>Microsoft Macintosh PowerPoint</Application>
  <PresentationFormat>Экран (4:3)</PresentationFormat>
  <Paragraphs>426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</dc:creator>
  <cp:lastModifiedBy>Stas</cp:lastModifiedBy>
  <cp:revision>234</cp:revision>
  <dcterms:created xsi:type="dcterms:W3CDTF">2015-03-16T15:29:57Z</dcterms:created>
  <dcterms:modified xsi:type="dcterms:W3CDTF">2015-06-30T15:50:28Z</dcterms:modified>
</cp:coreProperties>
</file>