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6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4" r:id="rId28"/>
    <p:sldId id="295" r:id="rId29"/>
    <p:sldId id="296" r:id="rId30"/>
    <p:sldId id="297" r:id="rId31"/>
    <p:sldId id="289" r:id="rId32"/>
    <p:sldId id="258" r:id="rId33"/>
    <p:sldId id="260" r:id="rId34"/>
    <p:sldId id="290" r:id="rId35"/>
    <p:sldId id="291" r:id="rId36"/>
    <p:sldId id="283" r:id="rId37"/>
    <p:sldId id="293" r:id="rId38"/>
    <p:sldId id="292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2B9"/>
    <a:srgbClr val="1D1830"/>
    <a:srgbClr val="FD9B0B"/>
    <a:srgbClr val="009900"/>
    <a:srgbClr val="549D0B"/>
    <a:srgbClr val="68C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D6FC-E217-41A0-AFE8-ADA5AD44ABB2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772A0-684D-4CC9-96C8-CBC08848A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3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9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5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19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7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5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Тамик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Тамик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3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Тамик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49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12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17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9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1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95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89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17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1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27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60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59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77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515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8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677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16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Тамик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68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70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91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5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9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7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Мухтар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9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2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772A0-684D-4CC9-96C8-CBC08848AF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usbase.com/,&#1074;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usbase.com/rules/" TargetMode="External"/><Relationship Id="rId2" Type="http://schemas.openxmlformats.org/officeDocument/2006/relationships/hyperlink" Target="http://rusbase.com/accounts/registration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83567" y="4122425"/>
            <a:ext cx="1931226" cy="419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4484568"/>
            <a:ext cx="1632265" cy="419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386024"/>
            <a:ext cx="1647914" cy="419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3567" y="3892568"/>
            <a:ext cx="1931226" cy="419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-27384"/>
            <a:ext cx="3312368" cy="3501008"/>
          </a:xfrm>
          <a:prstGeom prst="rect">
            <a:avLst/>
          </a:prstGeom>
          <a:solidFill>
            <a:srgbClr val="FD9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9" y="831161"/>
            <a:ext cx="3404424" cy="3501008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7" y="3599945"/>
            <a:ext cx="1931226" cy="419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4955536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635056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Онлайн-репетитор по математике (дистанционно) в Санкт-Петербурге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/>
        </p:blipFill>
        <p:spPr bwMode="auto">
          <a:xfrm>
            <a:off x="4160001" y="2672916"/>
            <a:ext cx="4176464" cy="27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139951" y="2672916"/>
            <a:ext cx="4196513" cy="2786676"/>
          </a:xfrm>
          <a:prstGeom prst="rect">
            <a:avLst/>
          </a:prstGeom>
          <a:solidFill>
            <a:srgbClr val="FA62B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3023881"/>
            <a:ext cx="3862453" cy="419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62956" y="3011320"/>
            <a:ext cx="4813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Выполнили</a:t>
            </a:r>
            <a:r>
              <a:rPr lang="en-US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: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студенты группы КТбо3-2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Буланкин И.А.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Маркевич И.А.</a:t>
            </a:r>
          </a:p>
          <a:p>
            <a:r>
              <a:rPr lang="ru-RU" sz="20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Лайпанов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М.А.</a:t>
            </a:r>
          </a:p>
          <a:p>
            <a:r>
              <a:rPr lang="ru-RU" sz="20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Хутуев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Т.И.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3290" y="1787184"/>
            <a:ext cx="5088507" cy="1224136"/>
            <a:chOff x="603290" y="1268760"/>
            <a:chExt cx="5088507" cy="122413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03290" y="1268760"/>
              <a:ext cx="5080236" cy="1224136"/>
              <a:chOff x="603290" y="1268760"/>
              <a:chExt cx="5080236" cy="1224136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03290" y="1268760"/>
                <a:ext cx="3456384" cy="676808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11559" y="1816088"/>
                <a:ext cx="5071967" cy="676808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611560" y="1268760"/>
              <a:ext cx="508023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Платформа для </a:t>
              </a:r>
              <a:endParaRPr lang="ru-RU" sz="32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endParaRPr>
            </a:p>
            <a:p>
              <a:r>
                <a:rPr lang="ru-RU" sz="3200" b="1" dirty="0" smtClean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Репетиторов и </a:t>
              </a:r>
              <a:r>
                <a:rPr lang="ru-RU" sz="3200" b="1" dirty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учеников</a:t>
              </a:r>
            </a:p>
          </p:txBody>
        </p:sp>
      </p:grpSp>
      <p:sp>
        <p:nvSpPr>
          <p:cNvPr id="25" name="Равнобедренный треугольник 24"/>
          <p:cNvSpPr/>
          <p:nvPr/>
        </p:nvSpPr>
        <p:spPr>
          <a:xfrm flipV="1">
            <a:off x="251520" y="1678892"/>
            <a:ext cx="361255" cy="216583"/>
          </a:xfrm>
          <a:prstGeom prst="triangle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V="1">
            <a:off x="221918" y="1138630"/>
            <a:ext cx="361255" cy="2165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flipV="1">
            <a:off x="228355" y="635056"/>
            <a:ext cx="361255" cy="21658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72200" y="943615"/>
            <a:ext cx="1656184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467544" y="538608"/>
            <a:ext cx="8280920" cy="3089242"/>
            <a:chOff x="467544" y="538608"/>
            <a:chExt cx="8280920" cy="308924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67544" y="538608"/>
              <a:ext cx="3816424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4" y="861513"/>
              <a:ext cx="7776864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2314" y="1213202"/>
              <a:ext cx="7196030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1420326"/>
              <a:ext cx="6912768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2314" y="1782693"/>
              <a:ext cx="7196030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2314" y="2145060"/>
              <a:ext cx="7484062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7544" y="2466468"/>
              <a:ext cx="8136904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2314" y="2659827"/>
              <a:ext cx="7484062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72314" y="2903116"/>
              <a:ext cx="7340046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2314" y="3265483"/>
              <a:ext cx="8276150" cy="362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5536" y="474345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Конкурентное преимущество: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Наше приложение доступно для подавляющего большинства людей, имеющих выход  в интернет. Мы предоставляем возможность для каждого обучающегося быстро найти преподавателя, отвечающего личным требованиям. Для репетиторов — найти учеников, и комфортно организовать работу с ними. Благодаря равномерно распределенной наценки между обучающимися и репетиторами, складывается благоприятные условия для каждой из сторон. Также, мы охватываем все сферы обучения (школы, колледжи, институты).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 чем выгода?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- Удобство работы/обучения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- Стабильность в работе нашего продукта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- Охват всех сфер обучения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9425" y="5191273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988246" y="5621806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1529138" y="6037569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392"/>
          <a:stretch/>
        </p:blipFill>
        <p:spPr bwMode="auto">
          <a:xfrm rot="10800000">
            <a:off x="2099003" y="6037568"/>
            <a:ext cx="396876" cy="43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92"/>
          <a:stretch/>
        </p:blipFill>
        <p:spPr bwMode="auto">
          <a:xfrm rot="10800000">
            <a:off x="2727825" y="6037567"/>
            <a:ext cx="396876" cy="43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3268717" y="6058572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34113"/>
          <a:stretch/>
        </p:blipFill>
        <p:spPr bwMode="auto">
          <a:xfrm rot="10800000">
            <a:off x="3923927" y="5652695"/>
            <a:ext cx="396875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4552749" y="5652695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5093641" y="6068458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52120" y="5212274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6280941" y="5642807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6821833" y="6058570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2" y="5222163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8009133" y="5652696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8550025" y="6068459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445" y="2343559"/>
            <a:ext cx="6031929" cy="8014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5676" y="1537284"/>
            <a:ext cx="5026404" cy="667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5676" y="846959"/>
            <a:ext cx="3763480" cy="5658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5676" y="836712"/>
            <a:ext cx="67545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Ученик средней </a:t>
            </a:r>
            <a:r>
              <a:rPr 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школы</a:t>
            </a:r>
            <a:endParaRPr lang="en-US" sz="2400" b="1" dirty="0" smtClean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lvl="0"/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lvl="0"/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Студент университета/колледжа </a:t>
            </a:r>
            <a:endParaRPr lang="en-US" sz="2400" b="1" dirty="0" smtClean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lvl="0"/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lvl="0"/>
            <a:r>
              <a:rPr 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Рабочий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, который хочет повысить свои знания или квалификацию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3391"/>
            <a:ext cx="2841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8" y="188640"/>
            <a:ext cx="1872208" cy="523220"/>
          </a:xfrm>
          <a:prstGeom prst="rect">
            <a:avLst/>
          </a:prstGeom>
          <a:solidFill>
            <a:srgbClr val="1D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1D183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755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Сегменты потребителей нашего продукта</a:t>
            </a:r>
          </a:p>
        </p:txBody>
      </p:sp>
      <p:pic>
        <p:nvPicPr>
          <p:cNvPr id="9218" name="Picture 2" descr="Free Clipart / Бесплатный клипарт: School, Education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5" y="3722013"/>
            <a:ext cx="2340513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туденты PNG картинки скачать, студент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10" y="3438360"/>
            <a:ext cx="4168281" cy="344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Разнорабочие | Рабочие руки |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Разнорабочие | Рабочие руки | Мос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Разнорабочие | Рабочие руки | Мос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4" descr="Разнорабочие | Рабочие руки | Мос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7" descr="Разнорабочие | Рабочие руки | Москва"/>
          <p:cNvSpPr>
            <a:spLocks noChangeAspect="1" noChangeArrowheads="1"/>
          </p:cNvSpPr>
          <p:nvPr/>
        </p:nvSpPr>
        <p:spPr bwMode="auto">
          <a:xfrm>
            <a:off x="978557" y="4266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23" b="97177" l="697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2876380"/>
            <a:ext cx="3600400" cy="415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58503"/>
              </p:ext>
            </p:extLst>
          </p:nvPr>
        </p:nvGraphicFramePr>
        <p:xfrm>
          <a:off x="457200" y="1870009"/>
          <a:ext cx="8229600" cy="3986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0133"/>
                <a:gridCol w="6939467"/>
              </a:tblGrid>
              <a:tr h="38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Имя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Владимир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1130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Кто он?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Мужской пол, 17 лет, ученик 10 класса. Обучается в средней школе с социально-математическим уклоном и через 1,5 года сдает экзамены.  Планирует обучаться в медицинском вузе. Так как школа направленная больше на математические науки, то гуманитарным предметам, такие как биология, химия и т.д. уделяется меньше времени. Интересуется медицинскими науками, развитием биологических технологий.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123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Что он делает?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Рано утром встает на учебу. С самого утра уроки, дополнительные занятия в школе, также дополнительные занятия в дополнительных местах образования. Вечером делает домашнее задания, а также гуляет.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Его идеальный день: долгий сон, пролежать целый день на диване, а вечером пойти погулять с друзьями.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1195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Как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взаимодействует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 продуктом?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Владимир. Постоянно использует приложение. Важно обучение, престиж преподавателя, должна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быть соответствующая цена. В повседневной жизни занимается самообучением, нет времени на ненужные предметы, главное удобство в использовании, не готов покупать доп. функционал.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3391"/>
            <a:ext cx="2841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05163"/>
            <a:ext cx="6596930" cy="592940"/>
          </a:xfrm>
          <a:prstGeom prst="rect">
            <a:avLst/>
          </a:prstGeom>
          <a:solidFill>
            <a:srgbClr val="1D183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53499" y="305163"/>
            <a:ext cx="429476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Ученик средней школы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8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975165"/>
          <a:ext cx="8229600" cy="3776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133"/>
                <a:gridCol w="6939467"/>
              </a:tblGrid>
              <a:tr h="38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Имя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Константин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921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Кто он?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Мужской пол, 21 год, студент. Обучается в инженерном институте на системного аналитика.  Планирует обучаться в ит-компании, где требуется английский. В институте упор на английский делается меньше, чем требуется Косте. Интересуется различными языками программирования, развитием программной инженерии, также математическими науками.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1238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Что он делает?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Утром встает на учебу, выпивает чашку кофе. С самого утра пары, во второй половине дня подрабатывает, также ведет активную творческую жизнь. Вечером делает дополнительное задание, а также гуляет.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Его идеальный день: долгий сон, пообщаться  и погулять с друзьями, получить хорошие чаевые на работе.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1195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Как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взаимодействует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 продуктом?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Константин. Периодически использует приложение.  Доход небольшой. Важно обучение, удобный график приемлемая цена. В повседневной жизни времени мало на самообучение, главное удобство во времени, не готов покупать доп. функционал.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3391"/>
            <a:ext cx="2841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05163"/>
            <a:ext cx="6596930" cy="592940"/>
          </a:xfrm>
          <a:prstGeom prst="rect">
            <a:avLst/>
          </a:prstGeom>
          <a:solidFill>
            <a:srgbClr val="1D183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2810" y="252517"/>
            <a:ext cx="594746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Студент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университета/колледжа</a:t>
            </a:r>
            <a:r>
              <a:rPr kumimoji="0" lang="ru-RU" alt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6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84539"/>
              </p:ext>
            </p:extLst>
          </p:nvPr>
        </p:nvGraphicFramePr>
        <p:xfrm>
          <a:off x="457200" y="2105653"/>
          <a:ext cx="8229600" cy="35657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0133"/>
                <a:gridCol w="6939467"/>
              </a:tblGrid>
              <a:tr h="38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Имя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Ульяна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921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Кто он?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Женский пол, 37 лет, имеет двух детей, которым по 10 лет преподавательница в техникуме по программированию. Обучает студентов информатике и программированию. Свободное время проводит с детьми и мужем.  Науки совершенствуются и Ульяне нужна квалификацию по информационным наукам.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1003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Что он делает?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Утро начинается  рано, собирает детей в школу, после идет на пары, вечером делает с детьми домашнее задание. Иногда проводит вечер с друзьями, имеет свободное время только вечером.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Ее идеальный день: долгий сон и здоровый сон, счастливые и сытые дети, достойная заработная плата.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  <a:tr h="1195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Как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взаимодействует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 продуктом?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04" marR="63804" marT="31902" marB="31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Ульяна. Нечасто использует приложение.  Важно обучение по определенному предмету, вечерний график. В повседневной жизни времени мало на самообучение, главное удобство во времени, готова покупать доп. функционал.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891" marR="84891" marT="42716" marB="42716" anchor="ctr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3391"/>
            <a:ext cx="2841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0" y="305966"/>
            <a:ext cx="7611068" cy="90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4264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Рабочий, который хочет повысить свои знания или квалификацию</a:t>
            </a:r>
          </a:p>
        </p:txBody>
      </p:sp>
    </p:spTree>
    <p:extLst>
      <p:ext uri="{BB962C8B-B14F-4D97-AF65-F5344CB8AC3E}">
        <p14:creationId xmlns:p14="http://schemas.microsoft.com/office/powerpoint/2010/main" val="352727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148" y="126876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Школьники. Платят в основном родители. Будут использовать нашу платформу 5-6 часов в неделю. Изучают одновременно несколько предметов. Интересует престиж преподавателя. Не готовы покупать доп. функционал.</a:t>
            </a:r>
          </a:p>
          <a:p>
            <a:pPr lvl="0"/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Студенты, имеющие невысокий доход. Будут использовать нашу платформу 2-3 часа в неделю. Изучают одновременно 1-2 предмета. Интересует приемлемая цена. Не готовы покупать доп. функционал. </a:t>
            </a:r>
          </a:p>
          <a:p>
            <a:pPr lvl="0"/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Обычные рабочие, имеющие средний/высокий уровень доходов. Будут использовать нашу платформу 1-2 часа в неделю. Изучают в основном 1 предмет. Интересует удобство во времени. Готовы покупать доп. функционал.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242" y="260648"/>
            <a:ext cx="6188989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148" y="260648"/>
            <a:ext cx="6450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Гипотезы</a:t>
            </a:r>
            <a:r>
              <a:rPr lang="ru-RU" b="1" dirty="0">
                <a:solidFill>
                  <a:srgbClr val="1D1830"/>
                </a:solidFill>
              </a:rPr>
              <a:t> 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 своих клиентских сегментах.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4653136"/>
            <a:ext cx="1547367" cy="220486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4941168"/>
            <a:ext cx="1656184" cy="1916832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5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8425614" cy="175432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Шаблон интервью для сегмента №1</a:t>
            </a:r>
          </a:p>
          <a:p>
            <a:pPr lvl="0"/>
            <a:r>
              <a:rPr lang="ru-RU" dirty="0"/>
              <a:t>Здравствуйте. В каком классе вы учитесь? </a:t>
            </a:r>
          </a:p>
          <a:p>
            <a:pPr lvl="0"/>
            <a:r>
              <a:rPr lang="ru-RU" dirty="0"/>
              <a:t>Интересна ли вам наша онлайн платформа обучения с репетиторами?</a:t>
            </a:r>
          </a:p>
          <a:p>
            <a:pPr lvl="0"/>
            <a:r>
              <a:rPr lang="ru-RU" dirty="0"/>
              <a:t>Сколько часов в неделю вы готовы уделять/уделяете обучению с репетитором?</a:t>
            </a:r>
          </a:p>
          <a:p>
            <a:pPr lvl="0"/>
            <a:r>
              <a:rPr lang="ru-RU" dirty="0"/>
              <a:t>Имеется ли у вас проблема с поиском хорошего репетитора?</a:t>
            </a:r>
          </a:p>
          <a:p>
            <a:pPr lvl="0"/>
            <a:r>
              <a:rPr lang="ru-RU" dirty="0"/>
              <a:t>Сколько предметов вы изучаете/готовы изучать с репетитором?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242" y="2918516"/>
            <a:ext cx="8438814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Шаблон интервью для сегмента №2</a:t>
            </a:r>
          </a:p>
          <a:p>
            <a:pPr lvl="0"/>
            <a:r>
              <a:rPr lang="ru-RU" dirty="0"/>
              <a:t>Здравствуйте. На каком курсе вы учитесь? </a:t>
            </a:r>
          </a:p>
          <a:p>
            <a:pPr lvl="0"/>
            <a:r>
              <a:rPr lang="ru-RU" dirty="0"/>
              <a:t>Интересна ли вам наша онлайн платформа обучения с репетиторами?</a:t>
            </a:r>
          </a:p>
          <a:p>
            <a:pPr lvl="0"/>
            <a:r>
              <a:rPr lang="ru-RU" dirty="0"/>
              <a:t>Сколько часов в неделю вы готовы уделять/уделяете обучению с репетитором?</a:t>
            </a:r>
          </a:p>
          <a:p>
            <a:pPr lvl="0"/>
            <a:r>
              <a:rPr lang="ru-RU" dirty="0"/>
              <a:t>Имеется ли у вас проблема с поиском хорошего репетитора?</a:t>
            </a:r>
          </a:p>
          <a:p>
            <a:pPr lvl="0"/>
            <a:r>
              <a:rPr lang="ru-RU" dirty="0"/>
              <a:t>Сколько предметов вы изучаете/готовы изучать с репетитором?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869160"/>
            <a:ext cx="8425615" cy="17543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Шаблон интервью для сегмента №3</a:t>
            </a:r>
          </a:p>
          <a:p>
            <a:pPr lvl="0"/>
            <a:r>
              <a:rPr lang="ru-RU" dirty="0"/>
              <a:t>Здравствуйте. Назовите ваш возраст.</a:t>
            </a:r>
          </a:p>
          <a:p>
            <a:pPr lvl="0"/>
            <a:r>
              <a:rPr lang="ru-RU" dirty="0"/>
              <a:t>Интересна ли вам наша онлайн платформа обучения с репетиторами?</a:t>
            </a:r>
          </a:p>
          <a:p>
            <a:pPr lvl="0"/>
            <a:r>
              <a:rPr lang="ru-RU" dirty="0"/>
              <a:t>Сколько часов в неделю вы готовы уделять/уделяете обучению с репетитором?</a:t>
            </a:r>
          </a:p>
          <a:p>
            <a:pPr lvl="0"/>
            <a:r>
              <a:rPr lang="ru-RU" dirty="0"/>
              <a:t>Имеется ли у вас проблема с поиском хорошего репетитора?</a:t>
            </a:r>
          </a:p>
          <a:p>
            <a:pPr lvl="0"/>
            <a:r>
              <a:rPr lang="ru-RU" dirty="0"/>
              <a:t>Сколько предметов вы изучаете/готовы изучать с репетитором?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242" y="260648"/>
            <a:ext cx="6188989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148" y="260648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Шаблоны интервью</a:t>
            </a:r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33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30796" y="2953911"/>
            <a:ext cx="8273652" cy="2928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1064" y="1912051"/>
            <a:ext cx="8273652" cy="2928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03670"/>
              </p:ext>
            </p:extLst>
          </p:nvPr>
        </p:nvGraphicFramePr>
        <p:xfrm>
          <a:off x="378693" y="1159024"/>
          <a:ext cx="5705475" cy="7175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09065"/>
                <a:gridCol w="1431925"/>
                <a:gridCol w="1431925"/>
                <a:gridCol w="1432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3-4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5-6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835532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Интересна ли вам наша онлайн платформа обучения с репетиторами?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064" y="3934797"/>
            <a:ext cx="8263384" cy="3231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17744"/>
              </p:ext>
            </p:extLst>
          </p:nvPr>
        </p:nvGraphicFramePr>
        <p:xfrm>
          <a:off x="395536" y="2276872"/>
          <a:ext cx="5934075" cy="5381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83360"/>
                <a:gridCol w="1483360"/>
                <a:gridCol w="1483360"/>
                <a:gridCol w="14839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1173" y="2953911"/>
            <a:ext cx="86336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Имеется ли у вас проблема с поиском хорошего репетитора?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12391"/>
              </p:ext>
            </p:extLst>
          </p:nvPr>
        </p:nvGraphicFramePr>
        <p:xfrm>
          <a:off x="395536" y="3274690"/>
          <a:ext cx="5934075" cy="5381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83360"/>
                <a:gridCol w="1483360"/>
                <a:gridCol w="1483360"/>
                <a:gridCol w="14839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58256"/>
              </p:ext>
            </p:extLst>
          </p:nvPr>
        </p:nvGraphicFramePr>
        <p:xfrm>
          <a:off x="450701" y="4365104"/>
          <a:ext cx="5705475" cy="71755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09065"/>
                <a:gridCol w="1431925"/>
                <a:gridCol w="1431925"/>
                <a:gridCol w="1432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Сегмент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и более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496" y="3950186"/>
            <a:ext cx="689323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Сколько предметов вы изучаете/готовы изучать с репетитором?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6632"/>
            <a:ext cx="6188989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3434" y="116632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Результаты интервью</a:t>
            </a:r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796" y="740021"/>
            <a:ext cx="8273652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3434" y="740021"/>
            <a:ext cx="8840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Сколько часов в неделю вы готовы уделять/уделяете обучению с репетитором?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229200"/>
            <a:ext cx="8425614" cy="1477328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Вывод:</a:t>
            </a:r>
          </a:p>
          <a:p>
            <a:r>
              <a:rPr lang="ru-RU" dirty="0"/>
              <a:t>Наши гипотезы подтвердились. Наш сервис интересен каждому сегменту. Наибольший интерес к нашему сервису проявляют клиенты из 1-го и 2-го сегмента. Мы выяснили, что у всех сегментов имеются проблемы с поиском хорошего репетитора. </a:t>
            </a:r>
          </a:p>
        </p:txBody>
      </p:sp>
    </p:spTree>
    <p:extLst>
      <p:ext uri="{BB962C8B-B14F-4D97-AF65-F5344CB8AC3E}">
        <p14:creationId xmlns:p14="http://schemas.microsoft.com/office/powerpoint/2010/main" val="27983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421" y="1916832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Тестирование каналов: находим каналы, в которых есть достаточное количество клиентов.</a:t>
            </a:r>
          </a:p>
          <a:p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Основные каналы</a:t>
            </a:r>
            <a:r>
              <a:rPr lang="en-US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:</a:t>
            </a:r>
            <a:endParaRPr lang="ru-RU" sz="2400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Канал привлечения-источник трафика (</a:t>
            </a:r>
            <a:r>
              <a:rPr lang="ru-RU" sz="2400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таргетированная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реклама в соц. сетях (основной),объявления, друзья).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Инструмент продаж (презентации, сценарии интервью, встречи)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Продукт и чек (сколько денег и за что)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06" y="0"/>
            <a:ext cx="2841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0" y="326012"/>
            <a:ext cx="7632848" cy="548700"/>
          </a:xfrm>
          <a:prstGeom prst="rect">
            <a:avLst/>
          </a:prstGeom>
          <a:solidFill>
            <a:srgbClr val="1D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0421" y="3260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Трекшн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- карта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4288" y="5333152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7793109" y="5763685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8334001" y="6179448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7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" y="392475"/>
            <a:ext cx="900239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4516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Узкое место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Выбирая узкое место необходимо определить сегмент.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На нашей платформе у нас не задействована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балльно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-рейтинговая система преподавателей и учеников, что в свою очередь обеспечило бы надёжность и уверенность при выборе репетитора или ученика.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Так же не предусмотрено никаких бонусов и поощрений примерным пользователям платформы.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Эти два фактора влекут за собой незаинтересованность и недоверие со стороны потенциальных пользователей нашей платформы, а следствие малое количество клиентов. Это и является узким местом проекта. 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Гипотезы и </a:t>
            </a:r>
            <a:r>
              <a:rPr lang="en-US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Hadi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– циклы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На основе выбранного узкого места, необходимо сформулировать набор гипотез о том, как его улучшить.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Работа с этими гипотезами – это цикл, в котором мы формулируем гипотезу, выполняем действия для её проверки, получаем данные и на основании этих данных делаем выводы.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95496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11320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38656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480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к родителям помочь ребенку с дистанционным обучением? | Знани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ручной ввод 2"/>
          <p:cNvSpPr/>
          <p:nvPr/>
        </p:nvSpPr>
        <p:spPr>
          <a:xfrm>
            <a:off x="-36512" y="2492896"/>
            <a:ext cx="9217024" cy="4392488"/>
          </a:xfrm>
          <a:prstGeom prst="flowChartManualInpu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учной ввод 10"/>
          <p:cNvSpPr/>
          <p:nvPr/>
        </p:nvSpPr>
        <p:spPr>
          <a:xfrm rot="10800000">
            <a:off x="-36512" y="-1"/>
            <a:ext cx="9231986" cy="3423317"/>
          </a:xfrm>
          <a:prstGeom prst="flowChartManualInput">
            <a:avLst/>
          </a:prstGeom>
          <a:solidFill>
            <a:srgbClr val="FD9B0B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-51474" y="2492896"/>
            <a:ext cx="9231986" cy="4392488"/>
          </a:xfrm>
          <a:prstGeom prst="flowChartManualInput">
            <a:avLst/>
          </a:prstGeom>
          <a:solidFill>
            <a:srgbClr val="FA62B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484784"/>
            <a:ext cx="8359307" cy="3803802"/>
            <a:chOff x="388054" y="1065358"/>
            <a:chExt cx="8359307" cy="38038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88055" y="1124744"/>
              <a:ext cx="8072377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8055" y="1484784"/>
              <a:ext cx="1447641" cy="254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8055" y="1700808"/>
              <a:ext cx="7136273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92162" y="2009778"/>
              <a:ext cx="76287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5537" y="2348880"/>
              <a:ext cx="6336703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8054" y="2708920"/>
              <a:ext cx="8072377" cy="30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5536" y="3017570"/>
              <a:ext cx="786867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2163" y="3243297"/>
              <a:ext cx="7340707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5536" y="3585638"/>
              <a:ext cx="7632849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8054" y="3933056"/>
              <a:ext cx="749631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4433" y="4149080"/>
              <a:ext cx="7345919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8055" y="4481500"/>
              <a:ext cx="1447641" cy="387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94433" y="1065358"/>
              <a:ext cx="8352928" cy="378565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n w="0" cmpd="sng">
                    <a:noFill/>
                    <a:prstDash val="solid"/>
                  </a:ln>
                  <a:solidFill>
                    <a:srgbClr val="1D1830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Виртуальный класс, где репетитор может взаимодействовать с учеником. </a:t>
              </a:r>
            </a:p>
            <a:p>
              <a:r>
                <a:rPr lang="ru-RU" sz="2000" b="1" dirty="0">
                  <a:ln w="0" cmpd="sng">
                    <a:noFill/>
                    <a:prstDash val="solid"/>
                  </a:ln>
                  <a:solidFill>
                    <a:srgbClr val="1D1830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Представляет собой платформу, где будет содержаться различный выборов преподавателей. У пользователя будет возможность выбрать нужный предмет и нужного преподавателя. Все занятия проходят в дистанционной форме, оплата договорная и зависит от рейтинга преподавателя (мин 400 руб. за занятие). У пользователя будет возможность посоревноваться со своими знаниями с другими учениками,  также в платформе будет существовать умный календарь, который будет выстраивать  автоматическое расписание занятий.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9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" y="392475"/>
            <a:ext cx="900239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12845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Возможные планы на следующий период: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Новая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балльно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– рейтинговая система как для репетиторов , так для учеников позволит наглядно увидеть профессионализм и прилежность пользователя платформы, что намного облегчит выбор и повысит доверие.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Бонусы и акции для учеников в виде бесплатны сеансов или повышенным количество места для хранения файлов и записей с сеансов. Для преподавателей, в виде выдвижения на первые места в поиске, выделение на фоне остальных, а так же персональная рекомендация для новых клиентов от администрации платформы.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Создание платформы как для веб-сайтов, так и для мобильных приложений (</a:t>
            </a:r>
            <a:r>
              <a:rPr lang="en-US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Android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,</a:t>
            </a:r>
            <a:r>
              <a:rPr lang="en-US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IOS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) позволит проводить занятия в разных местах да и в целом повысит удобство пользования.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95496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11320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38656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480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0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614" y="836712"/>
            <a:ext cx="8640960" cy="50783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MVP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 Минимальный ценный продукт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Кто клиент – ученики, студенты, Рабочий, который хочет повысить свои знания или квалификацию.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Какая его проблема – нехватка и неудобное время обучения, нет профессиональных репетиторов в нужных городах.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Как мы решаем их проблему – создание веб-приложения для поиска нужного репетитора, которые сможет удовлетворить потребности наших клиентов.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Что мы хотим достичь текущей версией – удовлетворить потребности клиентов и получить прибыль с каждого ученика репетитора.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Как измерять результат – количество уроков у каждого ученика и репетитора.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Какой минимальный функционал – сводка свободных репетиторов.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Как это сделать максимально дешево – создавать различные акции для учеников, а также создать виртуальный рейтинг, где каждый, кто попадает в 10 лучших, смогут обучаться по скидке.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+ 3 альтернативных способа решить проблему: найти репетитора в другом агентстве, обучаться на дому, самообучение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721" y="85517"/>
            <a:ext cx="7632848" cy="54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90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MVP</a:t>
            </a:r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20228" y="6229527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8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2276872"/>
            <a:ext cx="8568952" cy="3027240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2" y="677768"/>
            <a:ext cx="9002398" cy="15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773996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Базовой моделью монетизации является — Платформа (</a:t>
            </a:r>
            <a:r>
              <a:rPr lang="ru-RU" sz="1600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market</a:t>
            </a: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place</a:t>
            </a: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843"/>
            <a:ext cx="82809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n w="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Модель:</a:t>
            </a: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	Компания сама не производит продукт, а позволяет пользователям создавать и потреблять продукт других пользователей на своей площадке.</a:t>
            </a:r>
          </a:p>
          <a:p>
            <a:r>
              <a:rPr lang="ru-RU" dirty="0"/>
              <a:t> </a:t>
            </a:r>
          </a:p>
          <a:p>
            <a:endParaRPr lang="ru-RU" sz="1600" b="1" dirty="0" smtClean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sz="1600" b="1" u="sng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Доход</a:t>
            </a:r>
            <a:r>
              <a:rPr lang="ru-RU" sz="1600" b="1" u="sng" dirty="0">
                <a:ln w="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haroni" panose="02010803020104030203" pitchFamily="2" charset="-79"/>
              </a:rPr>
              <a:t>: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	От одного или обоих участников сделки в виде доли от транзакций. Участники одной из сторон могут субсидироваться для наполнения платформы.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Основной моделью монетизации была выбрана Модель генерирования продаж.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29165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Особенности данной модели зависят от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условий партнерской программы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продвигаемого продукта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конкурентной среды на рынке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512" y="168180"/>
            <a:ext cx="763284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923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Модели</a:t>
            </a:r>
            <a:r>
              <a:rPr lang="ru-RU" dirty="0"/>
              <a:t> 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монетизации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4288" y="5479304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7793109" y="5909837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8334001" y="6325600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2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3" y="161106"/>
            <a:ext cx="9002398" cy="55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4488"/>
            <a:ext cx="8568952" cy="541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Доход: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	В виде комиссия от продажи или как часть цены продаваемого продукта.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Дополнительной (запасной) моделью монетизации является — Подписка.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Была выбрана разновидность модели — </a:t>
            </a:r>
            <a:r>
              <a:rPr lang="ru-RU" sz="1600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Фримиум</a:t>
            </a: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Пользователям предлагается бесплатная версия (без подписки) и платная версия с расширенным функционалом, либо бесплатная версия с покупкой дополнительных опций и виртуальных товаров.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Особенностями данной модели являются: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Предсказуемый, регулярный денежный поток</a:t>
            </a:r>
          </a:p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Высокая инертность потребителей</a:t>
            </a:r>
          </a:p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Большой потенциал для перевода пользователей на более высокий тариф, возможность продаж сопутствующих товаров</a:t>
            </a:r>
          </a:p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Управляемая клиентская база (благодаря редким транзакциям)</a:t>
            </a:r>
          </a:p>
          <a:p>
            <a:pPr marL="342900" lvl="0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Низкие издержки (в результате меньшего количества транзакций)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95496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11320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38656" y="6061216"/>
            <a:ext cx="1547367" cy="79678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480" y="6165304"/>
            <a:ext cx="1656184" cy="692696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6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11" y="116632"/>
            <a:ext cx="8066505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9910" y="2204864"/>
            <a:ext cx="8066506" cy="1080120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9911" y="3429000"/>
            <a:ext cx="8640960" cy="26178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Целевые показатели проекта: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Ежедневно через платформу должно проходить по 15 тыс. запросов от репетиторов/обучающихся.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За первые полгода работы платформы получить 1 млн запросов.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Рост доходов от работы платформы  за 3 месяца от 100 </a:t>
            </a:r>
            <a:r>
              <a:rPr lang="ru-RU" sz="16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тыс.руб</a:t>
            </a:r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Дальнейший рост доходов планируется в геометрической прогрессии.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Доходы: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Основная часть доходов - % от стоимости каждого заказа. А также, покупка дополнительных функций в приложении.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Расходы: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Разработка платформы в среднем стоит 500 — 800 тыс. руб.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 постоянным расходам относятся </a:t>
            </a:r>
            <a:r>
              <a:rPr lang="ru-RU" sz="1600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тех.поддержка</a:t>
            </a: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платформы и з/п работников. </a:t>
            </a:r>
            <a:r>
              <a:rPr lang="ru-RU" sz="1600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Необходимоы</a:t>
            </a:r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непрерывное отслеживания работы платформы, аккаунт-менеджеры , персонал-разработчики.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r>
              <a:rPr lang="ru-RU" sz="16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 переменным расходам относятся расходы на рекламу и PR.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3649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850" y="2682264"/>
            <a:ext cx="8496944" cy="3843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7992888" cy="2088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u="sng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Факторы (драйверы) роста доходов: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Довольно большой клиентский сегмент.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Высокая доступность сети Интернет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Мобильный банкинг развивается, и доверие людей к нему растет.</a:t>
            </a:r>
          </a:p>
          <a:p>
            <a:pPr>
              <a:spcAft>
                <a:spcPts val="0"/>
              </a:spcAft>
            </a:pPr>
            <a:r>
              <a:rPr lang="ru-RU" kern="100" dirty="0">
                <a:solidFill>
                  <a:srgbClr val="000000"/>
                </a:solidFill>
                <a:latin typeface="Lohit Devanagari"/>
                <a:ea typeface="DejaVu Sans"/>
                <a:cs typeface="Liberation Sans"/>
              </a:rPr>
              <a:t> </a:t>
            </a:r>
            <a:endParaRPr lang="ru-RU" sz="2400" kern="100" dirty="0">
              <a:solidFill>
                <a:srgbClr val="000000"/>
              </a:solidFill>
              <a:latin typeface="Lohit Devanagari"/>
              <a:ea typeface="DejaVu Sans"/>
              <a:cs typeface="Liberation Sans"/>
            </a:endParaRPr>
          </a:p>
          <a:p>
            <a:pPr>
              <a:spcAft>
                <a:spcPts val="0"/>
              </a:spcAft>
            </a:pPr>
            <a:r>
              <a:rPr lang="ru-RU" kern="100" dirty="0">
                <a:solidFill>
                  <a:schemeClr val="bg1"/>
                </a:solidFill>
                <a:latin typeface="Lohit Devanagari"/>
                <a:ea typeface="DejaVu Sans"/>
                <a:cs typeface="Liberation Sans"/>
              </a:rPr>
              <a:t> </a:t>
            </a:r>
            <a:endParaRPr lang="ru-RU" sz="2400" kern="100" dirty="0">
              <a:solidFill>
                <a:schemeClr val="bg1"/>
              </a:solidFill>
              <a:latin typeface="Lohit Devanagari"/>
              <a:ea typeface="DejaVu Sans"/>
              <a:cs typeface="Liberation Sans"/>
            </a:endParaRPr>
          </a:p>
          <a:p>
            <a:pPr>
              <a:spcAft>
                <a:spcPts val="0"/>
              </a:spcAft>
            </a:pPr>
            <a:endParaRPr lang="ru-RU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Ограничения для роста: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Человеческий фактор — необходима грамотная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тех.поддержка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в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надлежайшем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качестве и в быстрые сроки. Без необходимых кадров весь проект может рассыпаться за очень короткое время.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Проблемы клиента с вариантами оплаты — не все клиенты доверяют оплате через интернет-банкинг, следовательно, данное условие может быть отпугивающим.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Человеческий фактор — т. к. есть возможность выбора репетитора, некоторые преподаватели могут быть слишком загружены и не справляться с потоком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606692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92026"/>
            <a:ext cx="763284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8821"/>
            <a:ext cx="763284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Маркетиноговые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комуникации</a:t>
            </a:r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37673"/>
            <a:ext cx="3312368" cy="3501008"/>
          </a:xfrm>
          <a:prstGeom prst="rect">
            <a:avLst/>
          </a:prstGeom>
          <a:solidFill>
            <a:srgbClr val="FD9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91005" y="5228515"/>
            <a:ext cx="1362214" cy="1629485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34821" y="5261432"/>
            <a:ext cx="1656184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1278" y="1052736"/>
            <a:ext cx="7848872" cy="3416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Для продвижения нашего сервиса мы будем использовать такие сервисы как:</a:t>
            </a:r>
          </a:p>
          <a:p>
            <a:pPr lvl="0"/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интернет сайт, а также его мобильную версию</a:t>
            </a:r>
          </a:p>
          <a:p>
            <a:pPr lvl="0"/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группы в соц. сетях</a:t>
            </a:r>
          </a:p>
          <a:p>
            <a:pPr lvl="0"/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таргет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(ВК,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инстаграм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,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фейсбук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, Google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Ads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)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СМИ</a:t>
            </a:r>
          </a:p>
          <a:p>
            <a:pPr lvl="0"/>
            <a:r>
              <a:rPr lang="en-US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gdz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  <a:r>
              <a:rPr lang="en-US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ru</a:t>
            </a:r>
            <a:endParaRPr lang="ru-RU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lvl="0"/>
            <a:r>
              <a:rPr lang="en-US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https://phys11-vpr.sdamgia.ru/</a:t>
            </a:r>
            <a:endParaRPr lang="ru-RU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pPr lvl="0"/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www.ucheba.ru</a:t>
            </a:r>
          </a:p>
          <a:p>
            <a:pPr lvl="0"/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https://neznaika.pro/</a:t>
            </a:r>
          </a:p>
          <a:p>
            <a:pPr lvl="0"/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https://forbusiness.geekbrains.ru</a:t>
            </a:r>
          </a:p>
          <a:p>
            <a:pPr lvl="0"/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http://xn--80ahd9alevm.xn--p1ai/prof_t.php</a:t>
            </a:r>
          </a:p>
        </p:txBody>
      </p:sp>
    </p:spTree>
    <p:extLst>
      <p:ext uri="{BB962C8B-B14F-4D97-AF65-F5344CB8AC3E}">
        <p14:creationId xmlns:p14="http://schemas.microsoft.com/office/powerpoint/2010/main" val="3968877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bbJPVzUi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1818" y="267060"/>
            <a:ext cx="763284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100" y="260648"/>
            <a:ext cx="763284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Сайт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платформы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0228" y="6229527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99347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2965"/>
            <a:ext cx="8784976" cy="4594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Настройка </a:t>
            </a:r>
            <a:r>
              <a:rPr lang="ru-RU" alt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рекламы в </a:t>
            </a:r>
            <a:r>
              <a:rPr lang="en-US" alt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Google Ads</a:t>
            </a:r>
            <a:r>
              <a:rPr lang="ru-RU" alt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:</a:t>
            </a:r>
            <a:endParaRPr lang="ru-RU" alt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2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537349" y="620688"/>
            <a:ext cx="8064896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5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6016" y="1"/>
            <a:ext cx="2016223" cy="694195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007603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82700"/>
              </p:ext>
            </p:extLst>
          </p:nvPr>
        </p:nvGraphicFramePr>
        <p:xfrm>
          <a:off x="899592" y="764704"/>
          <a:ext cx="7244194" cy="48192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43309"/>
                <a:gridCol w="1756721"/>
                <a:gridCol w="3444164"/>
              </a:tblGrid>
              <a:tr h="2834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17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Лайпанов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Мухтар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Экономист, аналитик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Анализирует экономическую часть проекта. Производит статистические и другие расчёты. Разрабатывает рекомендации по улучшению ситуации.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0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Хутуев</a:t>
                      </a:r>
                      <a:r>
                        <a:rPr lang="ru-RU" sz="1600" dirty="0">
                          <a:effectLst/>
                        </a:rPr>
                        <a:t> Тамерлан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Frontend-</a:t>
                      </a:r>
                      <a:r>
                        <a:rPr lang="ru-RU" sz="1600" dirty="0">
                          <a:effectLst/>
                        </a:rPr>
                        <a:t>разработчик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Разрабатывает пользовательский интерфейс. Оптимизирует и тестирует веб приложение.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Буланкин Илья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Дизайнер, документация,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Администратор сайта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Разработка дизайна сайта. Создание логотипа. Работа с документацией.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3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Маркевич Ирина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Backend-</a:t>
                      </a:r>
                      <a:r>
                        <a:rPr lang="ru-RU" sz="1600" dirty="0">
                          <a:effectLst/>
                        </a:rPr>
                        <a:t>разработчик, Администратор сайта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Разрабатывает серверную логику. Оптимизирует и тестирует веб приложение. Создаёт и управляет базами данных.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75411"/>
            <a:ext cx="57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04" y="5085184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32419" y="690243"/>
            <a:ext cx="6354588" cy="583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17225" y="170952"/>
            <a:ext cx="8784976" cy="4594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Сообщества в ВКонтакте:</a:t>
            </a:r>
            <a:endParaRPr lang="ru-RU" alt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8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3809" y="831161"/>
            <a:ext cx="3404424" cy="3501008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4955536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635056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Онлайн-репетитор по математике (дистанционно) в Санкт-Петербург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/>
        </p:blipFill>
        <p:spPr bwMode="auto">
          <a:xfrm>
            <a:off x="4160001" y="2672916"/>
            <a:ext cx="4176464" cy="27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39951" y="2672916"/>
            <a:ext cx="4196513" cy="2786676"/>
          </a:xfrm>
          <a:prstGeom prst="rect">
            <a:avLst/>
          </a:prstGeom>
          <a:solidFill>
            <a:srgbClr val="FA62B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03290" y="1787184"/>
            <a:ext cx="5080236" cy="1224136"/>
            <a:chOff x="603290" y="1268760"/>
            <a:chExt cx="5080236" cy="122413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03290" y="1268760"/>
              <a:ext cx="5080236" cy="1224136"/>
              <a:chOff x="603290" y="1268760"/>
              <a:chExt cx="5080236" cy="122413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603290" y="1268760"/>
                <a:ext cx="3456384" cy="676808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11559" y="1816088"/>
                <a:ext cx="5071967" cy="676808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611560" y="1268760"/>
              <a:ext cx="314060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Презентация</a:t>
              </a:r>
              <a:endParaRPr lang="ru-RU" sz="32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endParaRPr>
            </a:p>
            <a:p>
              <a:r>
                <a:rPr lang="ru-RU" sz="3200" b="1" dirty="0" smtClean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Для инвестора</a:t>
              </a:r>
              <a:endParaRPr lang="ru-RU" sz="32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0" name="Равнобедренный треугольник 19"/>
          <p:cNvSpPr/>
          <p:nvPr/>
        </p:nvSpPr>
        <p:spPr>
          <a:xfrm flipV="1">
            <a:off x="251520" y="1678892"/>
            <a:ext cx="361255" cy="216583"/>
          </a:xfrm>
          <a:prstGeom prst="triangle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flipV="1">
            <a:off x="221918" y="1138630"/>
            <a:ext cx="361255" cy="2165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flipV="1">
            <a:off x="228355" y="635056"/>
            <a:ext cx="361255" cy="21658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943615"/>
            <a:ext cx="1656184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2-4.userapi.com/vbY9OWvStjjc8SsanVHU1kLk2cjsO7BxZbbrgw/Gwo74kiY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7" y="3237945"/>
            <a:ext cx="2558964" cy="34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63.userapi.com/c850636/v850636495/b5e9b/ka6UPqNq8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1" y="116632"/>
            <a:ext cx="4161139" cy="27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2.userapi.com/c850124/v850124441/13b1f7/cJB-cl5aSb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/>
          <a:stretch/>
        </p:blipFill>
        <p:spPr bwMode="auto">
          <a:xfrm>
            <a:off x="4147277" y="3989815"/>
            <a:ext cx="3809099" cy="18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4.userapi.com/c854420/v854420151/1f632f/iCL3yEaiYx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445"/>
            <a:ext cx="2869936" cy="35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55576" y="1916832"/>
            <a:ext cx="4813608" cy="1110780"/>
            <a:chOff x="755576" y="1916832"/>
            <a:chExt cx="4813608" cy="11107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55576" y="1916832"/>
              <a:ext cx="4109608" cy="462711"/>
              <a:chOff x="755576" y="1916832"/>
              <a:chExt cx="4109608" cy="462711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55576" y="1988840"/>
                <a:ext cx="2687435" cy="390703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04445" y="1916832"/>
                <a:ext cx="4060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Буланкин Илья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755576" y="2379543"/>
              <a:ext cx="4813608" cy="648069"/>
              <a:chOff x="755576" y="2379543"/>
              <a:chExt cx="4813608" cy="648069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804445" y="2379543"/>
                <a:ext cx="2975467" cy="320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797956" y="2692385"/>
                <a:ext cx="2645055" cy="3312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5576" y="2381281"/>
                <a:ext cx="4813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>
                    <a:ln w="0" cmpd="sng">
                      <a:noFill/>
                      <a:prstDash val="solid"/>
                    </a:ln>
                    <a:solidFill>
                      <a:srgbClr val="1D1830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defRPr>
                </a:lvl1pPr>
              </a:lstStyle>
              <a:p>
                <a:r>
                  <a:rPr lang="ru-RU" sz="1800" dirty="0"/>
                  <a:t>Дизайнер, </a:t>
                </a:r>
                <a:r>
                  <a:rPr lang="ru-RU" sz="1800" dirty="0" smtClean="0"/>
                  <a:t>документация</a:t>
                </a:r>
                <a:endParaRPr lang="ru-RU" sz="1800" dirty="0"/>
              </a:p>
              <a:p>
                <a:r>
                  <a:rPr lang="ru-RU" sz="1800" dirty="0"/>
                  <a:t>Администратор сайта</a:t>
                </a: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5148064" y="2606252"/>
            <a:ext cx="4060739" cy="1110780"/>
            <a:chOff x="634699" y="1916832"/>
            <a:chExt cx="4060739" cy="11107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634699" y="1916832"/>
              <a:ext cx="4060739" cy="462711"/>
              <a:chOff x="634699" y="1916832"/>
              <a:chExt cx="4060739" cy="462711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706707" y="1988840"/>
                <a:ext cx="2687435" cy="390703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4699" y="1916832"/>
                <a:ext cx="4060739" cy="425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dirty="0" err="1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Лайпанов</a:t>
                </a:r>
                <a:r>
                  <a:rPr lang="ru-RU" sz="2000" dirty="0"/>
                  <a:t> </a:t>
                </a:r>
                <a:r>
                  <a:rPr lang="ru-RU" sz="2000" b="1" dirty="0" err="1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Мухтар</a:t>
                </a:r>
                <a:endParaRPr lang="ru-RU" sz="2000" b="1" dirty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634699" y="2381281"/>
              <a:ext cx="1415725" cy="646331"/>
              <a:chOff x="634699" y="2381281"/>
              <a:chExt cx="1415725" cy="646331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683568" y="2381281"/>
                <a:ext cx="1341255" cy="3191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83568" y="2667572"/>
                <a:ext cx="1175267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4699" y="2381281"/>
                <a:ext cx="1415725" cy="286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>
                    <a:ln w="0" cmpd="sng">
                      <a:noFill/>
                      <a:prstDash val="solid"/>
                    </a:ln>
                    <a:solidFill>
                      <a:srgbClr val="1D1830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defRPr>
                </a:lvl1pPr>
              </a:lstStyle>
              <a:p>
                <a:endParaRPr lang="ru-RU" sz="1800" dirty="0"/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5148064" y="3027612"/>
            <a:ext cx="139012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Экономист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Аналитик</a:t>
            </a:r>
          </a:p>
        </p:txBody>
      </p:sp>
      <p:pic>
        <p:nvPicPr>
          <p:cNvPr id="46" name="Picture 4" descr="https://sun9-62.userapi.com/c850124/v850124441/13b1f7/cJB-cl5aSb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70"/>
          <a:stretch/>
        </p:blipFill>
        <p:spPr bwMode="auto">
          <a:xfrm>
            <a:off x="4147277" y="5672520"/>
            <a:ext cx="3809099" cy="8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4139952" y="5517232"/>
            <a:ext cx="4824536" cy="1008112"/>
            <a:chOff x="755576" y="2075915"/>
            <a:chExt cx="4824536" cy="1008112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755576" y="2075915"/>
              <a:ext cx="4109608" cy="432048"/>
              <a:chOff x="755576" y="2075915"/>
              <a:chExt cx="4109608" cy="43204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755576" y="2075915"/>
                <a:ext cx="2687435" cy="390703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4445" y="2082462"/>
                <a:ext cx="4060739" cy="425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dirty="0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Маркевич</a:t>
                </a:r>
                <a:r>
                  <a:rPr lang="ru-RU" sz="2000" dirty="0"/>
                  <a:t> </a:t>
                </a:r>
                <a:r>
                  <a:rPr lang="ru-RU" sz="2000" b="1" dirty="0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Ирина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755576" y="2435955"/>
              <a:ext cx="4824536" cy="648072"/>
              <a:chOff x="755576" y="2435955"/>
              <a:chExt cx="4824536" cy="648072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755576" y="2435955"/>
                <a:ext cx="2975467" cy="3208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755576" y="2752817"/>
                <a:ext cx="2645055" cy="3312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6504" y="2435955"/>
                <a:ext cx="4813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>
                    <a:ln w="0" cmpd="sng">
                      <a:noFill/>
                      <a:prstDash val="solid"/>
                    </a:ln>
                    <a:solidFill>
                      <a:srgbClr val="1D1830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defRPr>
                </a:lvl1pPr>
              </a:lstStyle>
              <a:p>
                <a:r>
                  <a:rPr lang="en-US" sz="1800" dirty="0"/>
                  <a:t>Backend-</a:t>
                </a:r>
                <a:r>
                  <a:rPr lang="ru-RU" sz="1800" dirty="0" smtClean="0"/>
                  <a:t>разработчик</a:t>
                </a:r>
              </a:p>
              <a:p>
                <a:r>
                  <a:rPr lang="ru-RU" sz="1800" dirty="0" smtClean="0"/>
                  <a:t>Администратор </a:t>
                </a:r>
                <a:r>
                  <a:rPr lang="ru-RU" sz="1800" dirty="0"/>
                  <a:t>сайта</a:t>
                </a: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765532" y="5960099"/>
            <a:ext cx="2992123" cy="800219"/>
            <a:chOff x="10248628" y="2318351"/>
            <a:chExt cx="8783132" cy="800219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0248628" y="2318351"/>
              <a:ext cx="8002972" cy="800219"/>
              <a:chOff x="10248628" y="2318351"/>
              <a:chExt cx="8002972" cy="800219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10248628" y="2335751"/>
                <a:ext cx="7035749" cy="390703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0642150" y="2318351"/>
                <a:ext cx="760945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dirty="0" err="1" smtClean="0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Хутуев</a:t>
                </a:r>
                <a:r>
                  <a:rPr lang="ru-RU" sz="2000" b="1" dirty="0" smtClean="0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 Тамерлан</a:t>
                </a:r>
                <a:r>
                  <a:rPr lang="ru-RU" sz="2000" dirty="0" smtClean="0"/>
                  <a:t> </a:t>
                </a:r>
                <a:r>
                  <a:rPr lang="ru-RU" sz="2000" b="1" dirty="0">
                    <a:ln w="0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rPr>
                  <a:t>Тамерлан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0430776" y="2688738"/>
              <a:ext cx="8600984" cy="410882"/>
              <a:chOff x="10430776" y="2688738"/>
              <a:chExt cx="8600984" cy="410882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0642153" y="2726454"/>
                <a:ext cx="8389607" cy="303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430776" y="2688738"/>
                <a:ext cx="8454935" cy="41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000" b="1">
                    <a:ln w="0" cmpd="sng">
                      <a:noFill/>
                      <a:prstDash val="solid"/>
                    </a:ln>
                    <a:solidFill>
                      <a:srgbClr val="1D1830"/>
                    </a:solidFill>
                    <a:latin typeface="Trebuchet MS" panose="020B0603020202020204" pitchFamily="34" charset="0"/>
                    <a:cs typeface="Aharoni" panose="02010803020104030203" pitchFamily="2" charset="-79"/>
                  </a:defRPr>
                </a:lvl1pPr>
              </a:lstStyle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800" dirty="0"/>
                  <a:t>Frontend-</a:t>
                </a:r>
                <a:r>
                  <a:rPr lang="ru-RU" sz="1800" dirty="0"/>
                  <a:t>разработчик</a:t>
                </a:r>
                <a:endParaRPr lang="ru-RU" sz="1400" dirty="0"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8136396" y="553238"/>
            <a:ext cx="1007603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3706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388424" y="5977499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39"/>
            <a:ext cx="8352928" cy="4001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Чем полезен наш продукт для потребителя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788" y="677595"/>
            <a:ext cx="8126636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У многих учеников и студентов бывают проблемы с поиском хорошего репетитора. Иногда грамотный и нужный преподаватель находится в другом городе. Слишком высокие цены. И наша платформа будет решать эти проблемы. Из-за того, что у нас онлайн платформа не будет проблемы если преподаватель находится в другом городе. Благодаря невысокой наценке у нас будут оптимальные цены. Поиски хорошего репетитора облегчается тем, что на сайте будет рейтинг преподавателей.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740" y="3172906"/>
            <a:ext cx="8330707" cy="4001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Ценностное предложение.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740" y="3657798"/>
            <a:ext cx="8114683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Платформа </a:t>
            </a:r>
            <a:r>
              <a:rPr lang="en-US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CACTUS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: “Удобный поиск репетиторов по всей России. Выбирайте репетитора по подходящей вам цене и по его оценкам на нашей </a:t>
            </a:r>
            <a:r>
              <a:rPr lang="ru-RU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платформе“</a:t>
            </a:r>
            <a:endParaRPr lang="ru-RU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741" y="4829090"/>
            <a:ext cx="8330706" cy="4001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Тестирование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788" y="5313982"/>
            <a:ext cx="8126636" cy="923330"/>
          </a:xfrm>
          <a:prstGeom prst="rect">
            <a:avLst/>
          </a:prstGeom>
          <a:solidFill>
            <a:srgbClr val="FA62B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Целостное предложение было протестировано на 5 представителях целевой аудитории. Большинство представителей целевой аудитории хорошо отнеслись к сформулированному ценностному предложению.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284737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1"/>
            <a:ext cx="2016223" cy="1556791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86788"/>
            <a:ext cx="2016223" cy="1556791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60648"/>
            <a:ext cx="1944215" cy="504056"/>
          </a:xfrm>
          <a:prstGeom prst="rect">
            <a:avLst/>
          </a:prstGeom>
          <a:solidFill>
            <a:srgbClr val="1D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78461" y="241484"/>
            <a:ext cx="127791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Рынок</a:t>
            </a:r>
            <a:endParaRPr lang="ru-RU" sz="2800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1" y="2120234"/>
            <a:ext cx="824502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627" y="2429204"/>
            <a:ext cx="8240915" cy="33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9003" y="2768306"/>
            <a:ext cx="398896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128346"/>
            <a:ext cx="7704855" cy="30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9002" y="3436995"/>
            <a:ext cx="8237541" cy="61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629" y="3789039"/>
            <a:ext cx="4685267" cy="518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118335"/>
            <a:ext cx="82450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По статистическим данным, на 2020-ый год в России 16млн школьников, а так же 4,7 млн студентов. Всего получается 20,7 млн учащихся.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Максимальная цена за часовой сеанс с репетитором варьируется от 400-700 рублей .В среднем это 550руб/ч.</a:t>
            </a:r>
          </a:p>
          <a:p>
            <a:r>
              <a:rPr lang="en-US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SAM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= 20,7 млн (учащихся в России)*2200 руб. (средний чек за месяц)*12 = 546,6 </a:t>
            </a:r>
            <a:r>
              <a:rPr lang="ru-RU" sz="20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млрд.руб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94" y="4195246"/>
            <a:ext cx="4181648" cy="22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300029" y="4195245"/>
            <a:ext cx="4196513" cy="2258091"/>
          </a:xfrm>
          <a:prstGeom prst="rect">
            <a:avLst/>
          </a:prstGeom>
          <a:solidFill>
            <a:srgbClr val="FA62B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9425" y="5191273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988246" y="5621806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1529138" y="6037569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3391"/>
            <a:ext cx="2841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07504" y="1010270"/>
            <a:ext cx="8784976" cy="2832780"/>
            <a:chOff x="107504" y="1010270"/>
            <a:chExt cx="8784976" cy="28327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7504" y="1010270"/>
              <a:ext cx="8208912" cy="302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5090" y="1313148"/>
              <a:ext cx="820132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7064" y="1772816"/>
              <a:ext cx="834336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7065" y="1957346"/>
              <a:ext cx="3908306" cy="63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8022" y="2348880"/>
              <a:ext cx="2046967" cy="424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8022" y="2593124"/>
              <a:ext cx="7982369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8022" y="2953164"/>
              <a:ext cx="19531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0035" y="3135629"/>
              <a:ext cx="8782445" cy="332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7504" y="3468048"/>
              <a:ext cx="5832648" cy="375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6259" y="1493168"/>
            <a:ext cx="8776221" cy="459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8308"/>
            <a:ext cx="9016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SOM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(через 2 года) = 18 000 (сеансов в месяц)*550(цена одного сеанса)*12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118,8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млн. рублей в месяц - оборот в приложении.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По статистическим данным на 2020 год в России, не считая людей с теневым заработком, 15,4 млн (11%) семей, имеют доход свыше 70 000 рублей в месяц. 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68 000 тыс. запросов на “репетитор онлайн” в России.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Россия</a:t>
            </a:r>
            <a:r>
              <a:rPr lang="en-US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:</a:t>
            </a:r>
            <a:endParaRPr lang="ru-RU" sz="20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5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000*11%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110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000 потенциальных клиентов * 2200 (средний чек)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1,6 </a:t>
            </a:r>
            <a:r>
              <a:rPr lang="ru-RU" sz="20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млрд.руб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 * 365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70,6 </a:t>
            </a:r>
            <a:r>
              <a:rPr lang="ru-RU" sz="2000" b="1" dirty="0" err="1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млрд.руб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</a:p>
          <a:p>
            <a:endParaRPr lang="ru-RU" sz="20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Процент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который будет взыматься с каждой денежной операции 2%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Ожидаемая прибыль: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45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22 0000 рублей в год.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19385" y="4928665"/>
            <a:ext cx="1007603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88424" y="5977499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Альманах визуализации: Ожившие графики в QlikView (Выпуск 3/4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4947248"/>
            <a:ext cx="2840378" cy="15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8564" y="4928664"/>
            <a:ext cx="2835264" cy="1600707"/>
          </a:xfrm>
          <a:prstGeom prst="rect">
            <a:avLst/>
          </a:prstGeom>
          <a:solidFill>
            <a:srgbClr val="FA62B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260648"/>
            <a:ext cx="1944215" cy="504056"/>
          </a:xfrm>
          <a:prstGeom prst="rect">
            <a:avLst/>
          </a:prstGeom>
          <a:solidFill>
            <a:srgbClr val="1D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34593" y="241484"/>
            <a:ext cx="396134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Метрика и экономика</a:t>
            </a:r>
            <a:endParaRPr lang="ru-RU" sz="2800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46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bbJPVzUie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11818" y="267060"/>
            <a:ext cx="763284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100" y="260648"/>
            <a:ext cx="763284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Сайт</a:t>
            </a:r>
            <a:r>
              <a:rPr lang="ru-RU" sz="2400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платформы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0228" y="6229527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114683" cy="1754326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Инвесторов для нашего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стартапа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мы найдём на известном сайте</a:t>
            </a:r>
            <a:r>
              <a:rPr lang="en-US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en-US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  <a:hlinkClick r:id="rId2"/>
              </a:rPr>
              <a:t>http://rusbase.com/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  <a:hlinkClick r:id="rId2"/>
              </a:rPr>
              <a:t>,в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котором легко зарегистрировать свой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стартап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и перед представлением инвесторам помогает сделать проект по доработки его. Так же  в качестве инвестора может выступать и само государство, так как парковки это злободневная проблема всех урбанизированных городов.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" y="2467241"/>
            <a:ext cx="8923894" cy="385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62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25" y="170952"/>
            <a:ext cx="8784976" cy="4594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Проходим 4 этапа:</a:t>
            </a:r>
            <a:endParaRPr lang="ru-RU" altLang="ru-RU" sz="24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796" y="677595"/>
            <a:ext cx="8126636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1.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Заполните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анкету:Пройдя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  <a:hlinkClick r:id="rId2"/>
              </a:rPr>
              <a:t>регистрацию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на сайте, вы сможете добавить проект в PIPELINE, для этого нужно собрать необходимую информацию и потратить 20-30 минут на заполнение формы.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endParaRPr lang="ru-RU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225" y="1772816"/>
            <a:ext cx="8114683" cy="1477328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2. 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Получите ответ аналитика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Rusbase</a:t>
            </a:r>
            <a:endParaRPr lang="ru-RU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Мы проверим анкету на соответствие 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  <a:hlinkClick r:id="rId3"/>
              </a:rPr>
              <a:t>правилам сервиса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 Проекты, которые не соответствуют интересам инвесторов, зарегистрированных в PIPELINE, или находятся на стадии идеи, будут отклонены.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248" y="3429000"/>
            <a:ext cx="8126636" cy="1477328"/>
          </a:xfrm>
          <a:prstGeom prst="rect">
            <a:avLst/>
          </a:prstGeom>
          <a:solidFill>
            <a:srgbClr val="FA62B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3. 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Станьте участником PIPELINE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Ваш проект попадает в базу, где становится доступным инвесторам. Обратите внимание: инвесторы ищут проекты в базе по отраслям и нишам, поэтому тщательно продумывайте критерии, по которым вас могут найти.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8930" y="5107496"/>
            <a:ext cx="8121502" cy="156186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4 Найдите инвестора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Изучите профили потенциальных инвесторов и найдите заинтересованных именно в вашей нише. У вас будет возможность связаться через личные сообщения с представителем любой венчурной структуры или частным инвестором, который добавил ваш проект в избранное или прокомментировал его.</a:t>
            </a:r>
          </a:p>
        </p:txBody>
      </p:sp>
    </p:spTree>
    <p:extLst>
      <p:ext uri="{BB962C8B-B14F-4D97-AF65-F5344CB8AC3E}">
        <p14:creationId xmlns:p14="http://schemas.microsoft.com/office/powerpoint/2010/main" val="7871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-27384"/>
            <a:ext cx="3312368" cy="3501008"/>
          </a:xfrm>
          <a:prstGeom prst="rect">
            <a:avLst/>
          </a:prstGeom>
          <a:solidFill>
            <a:srgbClr val="FD9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9" y="831161"/>
            <a:ext cx="3404424" cy="3501008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9" y="4955536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635056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03290" y="1787184"/>
            <a:ext cx="3456384" cy="1224136"/>
            <a:chOff x="603290" y="1268760"/>
            <a:chExt cx="3456384" cy="122413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03290" y="1268760"/>
              <a:ext cx="3456384" cy="1224136"/>
              <a:chOff x="603290" y="1268760"/>
              <a:chExt cx="3456384" cy="122413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603290" y="1268760"/>
                <a:ext cx="3456384" cy="676808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11560" y="1816088"/>
                <a:ext cx="2232250" cy="676808"/>
              </a:xfrm>
              <a:prstGeom prst="rect">
                <a:avLst/>
              </a:prstGeom>
              <a:solidFill>
                <a:srgbClr val="1D18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611560" y="1268760"/>
              <a:ext cx="236955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Спасибо за</a:t>
              </a:r>
              <a:br>
                <a:rPr lang="ru-RU" sz="3200" b="1" dirty="0" smtClean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</a:br>
              <a:r>
                <a:rPr lang="ru-RU" sz="3200" b="1" dirty="0" smtClean="0">
                  <a:ln w="0" cmpd="sng">
                    <a:noFill/>
                    <a:prstDash val="solid"/>
                  </a:ln>
                  <a:solidFill>
                    <a:schemeClr val="bg1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внимание</a:t>
              </a:r>
              <a:endParaRPr lang="ru-RU" sz="32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endParaRPr>
            </a:p>
          </p:txBody>
        </p:sp>
      </p:grpSp>
      <p:sp>
        <p:nvSpPr>
          <p:cNvPr id="20" name="Равнобедренный треугольник 19"/>
          <p:cNvSpPr/>
          <p:nvPr/>
        </p:nvSpPr>
        <p:spPr>
          <a:xfrm flipV="1">
            <a:off x="251520" y="1678892"/>
            <a:ext cx="361255" cy="216583"/>
          </a:xfrm>
          <a:prstGeom prst="triangle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flipV="1">
            <a:off x="221918" y="1138630"/>
            <a:ext cx="361255" cy="21658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flipV="1">
            <a:off x="228355" y="635056"/>
            <a:ext cx="361255" cy="21658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943615"/>
            <a:ext cx="1656184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69181"/>
              </p:ext>
            </p:extLst>
          </p:nvPr>
        </p:nvGraphicFramePr>
        <p:xfrm>
          <a:off x="395536" y="836712"/>
          <a:ext cx="8280919" cy="567842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202716"/>
                <a:gridCol w="1310596"/>
                <a:gridCol w="1358680"/>
                <a:gridCol w="1350665"/>
                <a:gridCol w="1572591"/>
                <a:gridCol w="1485671"/>
              </a:tblGrid>
              <a:tr h="96439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Решение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Есть возможность найти нужного преподавателя в другом городе и работать дистанционно.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Высокий уровень специалистов.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Выбор различных обучающих предметов.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Грамотный и нужный преподаватель находится в другом городе.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Нет выгодных предложений от обучающих школ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Высокая цена за работу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Обучающая платформа в виде веб – сайта.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Любой начальный уровень.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Система наград.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Умные напоминания.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Учебный календарь.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Ключевые метрики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Вход на сайт - Регистрация – Выбор предмета - Выбор преподавателя- Запись- Оплата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- &gt;2000000 установок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&gt; 64000 в месяц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&gt; 600000 активных пользователей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Ценностное предложение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-Преподаватель сам выставляет договорную стоимость занятий.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Гибкий график занятий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Соревновательный и игровой уровень занятий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Каналы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Мобильные рекламные сети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ВКонтакте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en-US" sz="1400" dirty="0">
                          <a:effectLst/>
                        </a:rPr>
                        <a:t>Facebook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Университеты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Профильные организации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Клиентские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Сегменты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Ученики/Студенты из России.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Жители среднего по населению города от 200 тыс. человек.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Рынок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TAM</a:t>
                      </a:r>
                      <a:r>
                        <a:rPr lang="ru-RU" sz="1200" dirty="0">
                          <a:effectLst/>
                        </a:rPr>
                        <a:t> – В России более 4, 7 млн. учеников и студентов.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SAM</a:t>
                      </a:r>
                      <a:r>
                        <a:rPr lang="ru-RU" sz="1200" dirty="0">
                          <a:effectLst/>
                        </a:rPr>
                        <a:t> – Из них 2, 3 млн. требуются репетиторы.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Альтернативные решения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«Ассоциация репетиторов», «</a:t>
                      </a:r>
                      <a:r>
                        <a:rPr lang="en-US" sz="1200" dirty="0" err="1">
                          <a:effectLst/>
                        </a:rPr>
                        <a:t>Duolingo</a:t>
                      </a:r>
                      <a:r>
                        <a:rPr lang="ru-RU" sz="1200" dirty="0">
                          <a:effectLst/>
                        </a:rPr>
                        <a:t>», «</a:t>
                      </a:r>
                      <a:r>
                        <a:rPr lang="ru-RU" sz="1200" dirty="0" err="1">
                          <a:effectLst/>
                        </a:rPr>
                        <a:t>Фоксворд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13501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Структура расходов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выхода на безубыточный (пример)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Общие расходы – 10000 тыс.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Расходы на разработку платформы – 100000 тыс.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Маркетинг – 50000 тыс.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</a:t>
                      </a:r>
                      <a:r>
                        <a:rPr lang="ru-RU" sz="1400" dirty="0">
                          <a:effectLst/>
                        </a:rPr>
                        <a:t> – Экономика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Целевые (пример)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600000 установок в месяц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Текущие (пример)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300000 установок в месяц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Структура доходов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Минимальная цена преподавателей 400руб. за одно занятие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9" marR="451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07921"/>
            <a:ext cx="442798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7921"/>
            <a:ext cx="4171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Карта бизнес – модели</a:t>
            </a:r>
          </a:p>
        </p:txBody>
      </p:sp>
    </p:spTree>
    <p:extLst>
      <p:ext uri="{BB962C8B-B14F-4D97-AF65-F5344CB8AC3E}">
        <p14:creationId xmlns:p14="http://schemas.microsoft.com/office/powerpoint/2010/main" val="18065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72200" y="1"/>
            <a:ext cx="2016223" cy="1556791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86788"/>
            <a:ext cx="2016223" cy="1556791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60648"/>
            <a:ext cx="1944215" cy="504056"/>
          </a:xfrm>
          <a:prstGeom prst="rect">
            <a:avLst/>
          </a:prstGeom>
          <a:solidFill>
            <a:srgbClr val="1D1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9425" y="260648"/>
            <a:ext cx="746550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Анализ рынка. Оценка потенциала </a:t>
            </a:r>
            <a:r>
              <a:rPr lang="ru-RU" sz="28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рынка</a:t>
            </a:r>
            <a:endParaRPr lang="ru-RU" sz="2800" b="1" dirty="0">
              <a:ln w="0" cmpd="sng">
                <a:noFill/>
                <a:prstDash val="solid"/>
              </a:ln>
              <a:solidFill>
                <a:schemeClr val="bg1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95536" y="764704"/>
            <a:ext cx="9158156" cy="523220"/>
            <a:chOff x="395536" y="764704"/>
            <a:chExt cx="9158156" cy="5232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5536" y="783868"/>
              <a:ext cx="7704856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09692" y="764704"/>
              <a:ext cx="914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0" cmpd="sng">
                    <a:noFill/>
                    <a:prstDash val="solid"/>
                  </a:ln>
                  <a:solidFill>
                    <a:srgbClr val="1D1830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Объём реалистично достижимого сегмента </a:t>
              </a:r>
              <a:r>
                <a:rPr lang="ru-RU" sz="2800" b="1" dirty="0">
                  <a:ln w="0" cmpd="sng">
                    <a:noFill/>
                    <a:prstDash val="solid"/>
                  </a:ln>
                  <a:solidFill>
                    <a:srgbClr val="1D1830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(</a:t>
              </a:r>
              <a:r>
                <a:rPr lang="en-US" sz="2800" b="1" dirty="0">
                  <a:ln w="0" cmpd="sng">
                    <a:noFill/>
                    <a:prstDash val="solid"/>
                  </a:ln>
                  <a:solidFill>
                    <a:srgbClr val="1D1830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SAM</a:t>
              </a:r>
              <a:r>
                <a:rPr lang="ru-RU" sz="2800" b="1" dirty="0">
                  <a:ln w="0" cmpd="sng">
                    <a:noFill/>
                    <a:prstDash val="solid"/>
                  </a:ln>
                  <a:solidFill>
                    <a:srgbClr val="1D1830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)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1521" y="2120234"/>
            <a:ext cx="824502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627" y="2429204"/>
            <a:ext cx="8240915" cy="33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9003" y="2768306"/>
            <a:ext cx="398896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128346"/>
            <a:ext cx="7704855" cy="30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9002" y="3436995"/>
            <a:ext cx="8237541" cy="61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629" y="3789039"/>
            <a:ext cx="4685267" cy="518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118335"/>
            <a:ext cx="82450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По статистическим данным, на 2020-ый год в России 16млн школьников, а так же 4,7 млн студентов. Всего получается 20,7 млн учащихся.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Максимальная цена за часовой сеанс с репетитором варьируется от 400-700 рублей .В среднем это 550руб/ч.</a:t>
            </a:r>
          </a:p>
          <a:p>
            <a:r>
              <a:rPr lang="en-US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SAM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= 20,7 млн (учащихся в России)*2200 руб. (средний чек за месяц)*12 = 546,6 </a:t>
            </a:r>
            <a:r>
              <a:rPr lang="ru-RU" sz="20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млрд.руб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94" y="4195246"/>
            <a:ext cx="4181648" cy="22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300029" y="4195245"/>
            <a:ext cx="4196513" cy="2258091"/>
          </a:xfrm>
          <a:prstGeom prst="rect">
            <a:avLst/>
          </a:prstGeom>
          <a:solidFill>
            <a:srgbClr val="FA62B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9425" y="5191273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3"/>
          <a:stretch/>
        </p:blipFill>
        <p:spPr bwMode="auto">
          <a:xfrm rot="10800000">
            <a:off x="988246" y="5621806"/>
            <a:ext cx="396876" cy="8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 b="67057"/>
          <a:stretch/>
        </p:blipFill>
        <p:spPr bwMode="auto">
          <a:xfrm rot="10800000">
            <a:off x="1529138" y="6037569"/>
            <a:ext cx="396875" cy="4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3391"/>
            <a:ext cx="28416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07504" y="1010270"/>
            <a:ext cx="8784976" cy="2832780"/>
            <a:chOff x="107504" y="1010270"/>
            <a:chExt cx="8784976" cy="28327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7504" y="1010270"/>
              <a:ext cx="8208912" cy="302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5090" y="1313148"/>
              <a:ext cx="820132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17064" y="1772816"/>
              <a:ext cx="834336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7065" y="1957346"/>
              <a:ext cx="3908306" cy="635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8022" y="2348880"/>
              <a:ext cx="2046967" cy="424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8022" y="2593124"/>
              <a:ext cx="7982369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8022" y="2953164"/>
              <a:ext cx="19531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0035" y="3135629"/>
              <a:ext cx="8782445" cy="332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7504" y="3468048"/>
              <a:ext cx="5832648" cy="375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6259" y="1493168"/>
            <a:ext cx="8776221" cy="459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8308"/>
            <a:ext cx="9016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SOM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(через 2 года) = 18 000 (сеансов в месяц)*550(цена одного сеанса)*12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118,8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млн. рублей в месяц - оборот в приложении.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По статистическим данным на 2020 год в России, не считая людей с теневым заработком, 15,4 млн (11%) семей, имеют доход свыше 70 000 рублей в месяц. 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68 000 тыс. запросов на “репетитор онлайн” в России.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Россия</a:t>
            </a:r>
            <a:r>
              <a:rPr lang="en-US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:</a:t>
            </a:r>
            <a:endParaRPr lang="ru-RU" sz="20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5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000*11%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110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 000 потенциальных клиентов * 2200 (средний чек)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1,6 </a:t>
            </a:r>
            <a:r>
              <a:rPr lang="ru-RU" sz="2000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млрд.руб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 * 365 = 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70,6 </a:t>
            </a:r>
            <a:r>
              <a:rPr lang="ru-RU" sz="2000" b="1" dirty="0" err="1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млрд.руб</a:t>
            </a:r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</a:p>
          <a:p>
            <a:endParaRPr lang="ru-RU" sz="2000" b="1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sz="2000" b="1" dirty="0" smtClean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Процент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который будет взыматься с каждой денежной операции 2%</a:t>
            </a:r>
          </a:p>
          <a:p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Ожидаемая прибыль: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45 22 0000 рублей </a:t>
            </a:r>
            <a:r>
              <a:rPr lang="ru-RU" sz="20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 год.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0934" y="169476"/>
            <a:ext cx="9158156" cy="523220"/>
            <a:chOff x="395536" y="764704"/>
            <a:chExt cx="9158156" cy="5232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783868"/>
              <a:ext cx="7848872" cy="504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09692" y="764704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0" cmpd="sng">
                    <a:noFill/>
                    <a:prstDash val="solid"/>
                  </a:ln>
                  <a:solidFill>
                    <a:srgbClr val="1D1830"/>
                  </a:solidFill>
                  <a:latin typeface="Trebuchet MS" panose="020B0603020202020204" pitchFamily="34" charset="0"/>
                  <a:cs typeface="Aharoni" panose="02010803020104030203" pitchFamily="2" charset="-79"/>
                </a:rPr>
                <a:t>Объём реалистично достижимой доли рынка (SOM)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219385" y="4928665"/>
            <a:ext cx="1007603" cy="1563649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88424" y="5977499"/>
            <a:ext cx="576064" cy="504056"/>
          </a:xfrm>
          <a:prstGeom prst="rect">
            <a:avLst/>
          </a:prstGeom>
          <a:solidFill>
            <a:srgbClr val="FA6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Альманах визуализации: Ожившие графики в QlikView (Выпуск 3/4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" y="4947248"/>
            <a:ext cx="2840378" cy="15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88564" y="4928664"/>
            <a:ext cx="2835264" cy="1600707"/>
          </a:xfrm>
          <a:prstGeom prst="rect">
            <a:avLst/>
          </a:prstGeom>
          <a:solidFill>
            <a:srgbClr val="FA62B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99" b="88243"/>
          <a:stretch/>
        </p:blipFill>
        <p:spPr bwMode="auto">
          <a:xfrm>
            <a:off x="7406422" y="0"/>
            <a:ext cx="1414050" cy="15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" y="908720"/>
            <a:ext cx="878637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Анализ</a:t>
            </a:r>
            <a:r>
              <a:rPr lang="ru-RU" dirty="0"/>
              <a:t> </a:t>
            </a:r>
            <a:r>
              <a:rPr lang="ru-RU" sz="2800" b="1" dirty="0">
                <a:ln w="0" cmpd="sng">
                  <a:noFill/>
                  <a:prstDash val="solid"/>
                </a:ln>
                <a:solidFill>
                  <a:schemeClr val="bg1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конкурентов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n w="0" cmpd="sng">
                  <a:noFill/>
                  <a:prstDash val="solid"/>
                </a:ln>
                <a:latin typeface="Trebuchet MS" panose="020B0603020202020204" pitchFamily="34" charset="0"/>
                <a:cs typeface="Aharoni" panose="02010803020104030203" pitchFamily="2" charset="-79"/>
              </a:rPr>
              <a:t>1. </a:t>
            </a:r>
            <a:r>
              <a:rPr lang="en-US" b="1" u="sng" dirty="0" err="1" smtClean="0">
                <a:ln w="0" cmpd="sng">
                  <a:noFill/>
                  <a:prstDash val="solid"/>
                </a:ln>
                <a:latin typeface="Trebuchet MS" panose="020B0603020202020204" pitchFamily="34" charset="0"/>
                <a:cs typeface="Aharoni" panose="02010803020104030203" pitchFamily="2" charset="-79"/>
              </a:rPr>
              <a:t>InternetUrok</a:t>
            </a:r>
            <a:endParaRPr lang="ru-RU" b="1" u="sng" dirty="0">
              <a:ln w="0" cmpd="sng">
                <a:noFill/>
                <a:prstDash val="solid"/>
              </a:ln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На сайте собраны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видеоуроки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для школьников по всем классам и предметам. Онлайн-репетитор может пригодиться не только детям, но и учителям, родителям для углубления своих знаний. Каждое занятие предусматривает видео, текст записи и конспекты. Основная подача материала проходит с помощью </a:t>
            </a:r>
            <a:r>
              <a:rPr lang="ru-RU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видеоуроков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 В текстовом материале представлены таблицы, схемы и материалы, которые можно сохранить себе. В “Тренажерах” и “Тестах” собраны основные вопросы для проверки знаний или повторения. Также можно задать вопросы преподавателю и пообщаться с другими участниками.</a:t>
            </a:r>
          </a:p>
          <a:p>
            <a:r>
              <a:rPr lang="ru-RU" b="1" u="sng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2. </a:t>
            </a:r>
            <a:r>
              <a:rPr lang="ru-RU" b="1" u="sng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Tutor</a:t>
            </a:r>
            <a:endParaRPr lang="ru-RU" b="1" u="sng" dirty="0">
              <a:ln w="0" cmpd="sng">
                <a:noFill/>
                <a:prstDash val="solid"/>
              </a:ln>
              <a:solidFill>
                <a:srgbClr val="1D1830"/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  <a:p>
            <a:r>
              <a:rPr lang="ru-RU" b="1" dirty="0" err="1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Oбразовательная</a:t>
            </a:r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платформа, состоящая из четырёх блоков: репетиторство, помощь студентам, онлайн-курсы и обучение языкам.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Товары-заменители:</a:t>
            </a:r>
          </a:p>
          <a:p>
            <a:r>
              <a:rPr lang="ru-RU" b="1" dirty="0">
                <a:ln w="0" cmpd="sng">
                  <a:noFill/>
                  <a:prstDash val="solid"/>
                </a:ln>
                <a:solidFill>
                  <a:srgbClr val="1D1830"/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Товарами-заменителями будут являться репетиторы и обучающиеся, не зарегистрированные в нашей системе. А также, бесплатные частные объявления.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6789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55705"/>
              </p:ext>
            </p:extLst>
          </p:nvPr>
        </p:nvGraphicFramePr>
        <p:xfrm>
          <a:off x="467544" y="260648"/>
          <a:ext cx="8136904" cy="63496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53220"/>
                <a:gridCol w="2300546"/>
                <a:gridCol w="1971895"/>
                <a:gridCol w="1711243"/>
              </a:tblGrid>
              <a:tr h="348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Конкуренты и товары-заменители</a:t>
                      </a:r>
                      <a:endParaRPr lang="ru-RU" sz="1400" kern="15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Преимущества</a:t>
                      </a:r>
                      <a:endParaRPr lang="ru-RU" sz="1400" kern="15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Недостатки</a:t>
                      </a:r>
                      <a:endParaRPr lang="ru-RU" sz="1400" kern="15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Наш ответ</a:t>
                      </a:r>
                      <a:endParaRPr lang="ru-RU" sz="1400" kern="15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</a:tr>
              <a:tr h="1990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>
                          <a:effectLst/>
                        </a:rPr>
                        <a:t>InternetUrok</a:t>
                      </a:r>
                      <a:endParaRPr lang="ru-RU" sz="1800" kern="15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-Постоянное обновление разделов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- Тренажеры и тесты для проверки знаний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- Запись можно посмотреть в любое время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 </a:t>
                      </a:r>
                      <a:endParaRPr lang="ru-RU" sz="1600" kern="15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- Общение с преподавателем происходит не в реальном времени, поэтому придется ждать ответа на свои вопросы.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- Распространен только в школьном сегменте, для студентов мало предложений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- Высокая цена</a:t>
                      </a:r>
                      <a:endParaRPr lang="ru-RU" sz="1200" kern="15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- Благодаря невысокой наценки, равномерно распределенной между репетитором и обучающимся, мы решим проблему с высокой ценой для каждой категории людей, использующих наше приложение.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- Мы введем рейтинг преподавателей, основанный на оценках, чтобы каждый ученик мог выбрать наиболее компетентного преподавателя.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- Общение репетитора с обучающимся будет происходить в реальном времени.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- Возможность использования нашего приложения как школьниками, так и студентами.</a:t>
                      </a:r>
                      <a:endParaRPr lang="ru-RU" sz="1200" kern="15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</a:tr>
              <a:tr h="1393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>
                          <a:effectLst/>
                        </a:rPr>
                        <a:t>Tutor</a:t>
                      </a:r>
                      <a:endParaRPr lang="ru-RU" sz="1800" kern="15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- Для репетиторов нет наценки на услуги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- Работают одни из самых опытных преподавателей</a:t>
                      </a:r>
                      <a:endParaRPr lang="ru-RU" sz="1600" kern="15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- Наценка на пользование сервисом берется с учеников, и для них обучение выходит дороже.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- Сложно пройти отбор для репетиторов.</a:t>
                      </a:r>
                      <a:endParaRPr lang="ru-RU" sz="1200" kern="15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effectLst/>
                        </a:rPr>
                        <a:t>Репетиторы/обучающиеся, не </a:t>
                      </a:r>
                      <a:r>
                        <a:rPr lang="ru-RU" sz="1800" kern="150" dirty="0" err="1">
                          <a:effectLst/>
                        </a:rPr>
                        <a:t>зарегестрированные</a:t>
                      </a:r>
                      <a:r>
                        <a:rPr lang="ru-RU" sz="1800" kern="150" dirty="0">
                          <a:effectLst/>
                        </a:rPr>
                        <a:t> в нашей системе, бесплатные частные объявления</a:t>
                      </a:r>
                      <a:endParaRPr lang="ru-RU" sz="1800" kern="15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Нет наценок</a:t>
                      </a:r>
                      <a:endParaRPr lang="ru-RU" sz="1600" kern="15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- Сложность в поиске репетиторов/учеников.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- Нет рейтинга преподавателей.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effectLst/>
                        </a:rPr>
                        <a:t>- Отсутствие гарантий как для преподавателей, так и для обучающихся.</a:t>
                      </a:r>
                      <a:endParaRPr lang="ru-RU" sz="1200" kern="15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22888" marR="22888" marT="22888" marB="2288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" y="52125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39621" y="5445224"/>
            <a:ext cx="3968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1720" y="4653137"/>
            <a:ext cx="1547367" cy="2204864"/>
          </a:xfrm>
          <a:prstGeom prst="rect">
            <a:avLst/>
          </a:prstGeom>
          <a:solidFill>
            <a:srgbClr val="FD9B0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941169"/>
            <a:ext cx="1656184" cy="1916832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6876256" y="0"/>
            <a:ext cx="1656184" cy="1916832"/>
          </a:xfrm>
          <a:prstGeom prst="rect">
            <a:avLst/>
          </a:prstGeom>
          <a:pattFill prst="ltVert">
            <a:fgClr>
              <a:srgbClr val="FD9B0B"/>
            </a:fgClr>
            <a:bgClr>
              <a:srgbClr val="1D183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" y="692695"/>
            <a:ext cx="8924925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45" y="5899585"/>
            <a:ext cx="891989" cy="7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D8B0EC91745AF498516A535F807178D" ma:contentTypeVersion="2" ma:contentTypeDescription="Создание документа." ma:contentTypeScope="" ma:versionID="6ad84418d99e25e6ebd64eb00e2d99b1">
  <xsd:schema xmlns:xsd="http://www.w3.org/2001/XMLSchema" xmlns:xs="http://www.w3.org/2001/XMLSchema" xmlns:p="http://schemas.microsoft.com/office/2006/metadata/properties" xmlns:ns2="10690445-e575-4b61-83f4-5a9b08ce3352" targetNamespace="http://schemas.microsoft.com/office/2006/metadata/properties" ma:root="true" ma:fieldsID="1aa77688bd61c5aa88c71c1abdc5ffce" ns2:_="">
    <xsd:import namespace="10690445-e575-4b61-83f4-5a9b08ce3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90445-e575-4b61-83f4-5a9b08ce3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AE6DB0-E284-49C8-80F0-74E849033FF2}"/>
</file>

<file path=customXml/itemProps2.xml><?xml version="1.0" encoding="utf-8"?>
<ds:datastoreItem xmlns:ds="http://schemas.openxmlformats.org/officeDocument/2006/customXml" ds:itemID="{92E52039-10D3-408E-B24B-BE68E3F2879A}"/>
</file>

<file path=customXml/itemProps3.xml><?xml version="1.0" encoding="utf-8"?>
<ds:datastoreItem xmlns:ds="http://schemas.openxmlformats.org/officeDocument/2006/customXml" ds:itemID="{9C28AD09-3D5C-4850-B79A-65CC20C26DAF}"/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2743</Words>
  <Application>Microsoft Office PowerPoint</Application>
  <PresentationFormat>Экран (4:3)</PresentationFormat>
  <Paragraphs>482</Paragraphs>
  <Slides>39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135</cp:revision>
  <dcterms:created xsi:type="dcterms:W3CDTF">2020-05-14T13:48:33Z</dcterms:created>
  <dcterms:modified xsi:type="dcterms:W3CDTF">2020-06-04T07:31:41Z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0x0101008D8B0EC91745AF498516A535F807178D</vt:lpwstr>
  </property>
</Properties>
</file>