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2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dirty="0"/>
              <a:t>При создании данного слайда исходите из ситуации, что у вас будет не более 3-5 минут на выступление, а возможно даже и меньше. Поэтому при описании проекта избегайте длинных предложений, не используйте сложные обороты и т.д. Постарайтесь рассказать суть вашего продукта, используя не больше 10 слов. Укажите объем инвестиций, чтобы обозначить цель выступления.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fafff0c0f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fafff0c0f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Описание основных членов команды с указанием их ролей и опыта. Здесь не нужно публиковать ваши резюме, но важно указать ключевой опыт и текущую сферу ответственности. Обязательно нужно указать генерального директора (CEO), а также тех членов команды, которые отвечают за продукт и за его продажи.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Это один из самых главных слайдов презентации. Ваша задача на нем доказать, что ваша команда сможет реализовать заявленные планы, и у вас достаточно на это компетенций и опыта.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fafff0c0f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fafff0c0f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На данном слайде имеет смысл указать информацию о том, сколько денег вы хотите получить от инвестора, на какие цели вы собираетесь их потратить, а также какую долю вы хотите отдать. Кроме того, важно понимать, на какой стадии находится ваш бизнес, и на какой срок вы планируете привлекать инвестиции, чтобы достичь требуемых метрик.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На этот же слайд можно разместить контактную информацию (почту и телефон) того человека, с кем инвесторы могут связаться для обсуждения инвестиционной сделки.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35b7652967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35b7652967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fafff0c0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fafff0c0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 данном слайде нужно кратко рассказать о том, какую потребность вы выявили во время проведения исследования потребителей (проведения интервью, анализа полученной информации)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fafff0c0f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fafff0c0f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Решение. Данный слайд должен рассказать, каким образом вы собираетесь удовлетворять потребность вашей ЦА.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Укажите в случае наличия метрики, подтверждающие ценность вашего решения для клиентов.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fafff0c0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fafff0c0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Краткое описание вашей целевой аудитории — что это за люди, и как вы выяснили, что они относятся именно к вашей ЦА. Рекомендуем максимально конкретно описать вашу целевую аудиторию, например, описать портрет идеального клиента.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5b765296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35b765296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Краткое описание уникальности вашего решения. Что есть в вашем проекте такого, что позволяет приносить большую ценность клиенту, либо позволяет вам сильно снизить себестоимость вашей продукции на фоне конкурентов.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Не упоминайте специализированные термины и общедоступные технологии, которые вы использовали для разработки решения.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fafff0c0f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fafff0c0f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Монетизация. На данном слайде вы должны рассказать о том, как вы планируете зарабатывать на своей идее. Важно указать, кто будет платить и за что, какую сумму. Оптимально, если вы сможете предоставить расчет юнит-экономики для выбранной вами модели монетизации.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fafff0c0f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fafff0c0f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Оценка рынка методами, которые мы рассматривали в предыдущих разделах. Не забывайте указывать логику расчетов рынка и его описание. Рекомендуем показать на слайде SAM и SOM.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fafff0c0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fafff0c0f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dirty="0"/>
              <a:t>На данном слайде нужно показать, как выглядит рынок с точки зрения уже имеющихся решений, прямых и косвенных конкурентов. Расскажите о том, какова ваша стратегия по достижению планируемой доли рынка с учетом конкурентов.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5b7652967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5b7652967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Расскажите о ваших планах с точки зрения развития бизнеса. На этом слайде лучше отобразить временную шкалу развития проекта с основными вехами и событиями, которые должны сопутствовать этим вехам.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Не забывайте, что венчурных инвесторов прежде всего интересуют финансовые параметры проекта и то, каким образом они получат прибыль от вложенных средств.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nc.hse.r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ista.com/statistics/491693/pet-care-united-states-market-valu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200525"/>
            <a:ext cx="8520600" cy="95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"/>
                <a:ea typeface="Roboto"/>
                <a:cs typeface="Roboto"/>
                <a:sym typeface="Roboto"/>
              </a:rPr>
              <a:t>My Lovely Pets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1953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"/>
                <a:ea typeface="Roboto"/>
                <a:cs typeface="Roboto"/>
                <a:sym typeface="Roboto"/>
              </a:rPr>
              <a:t>готовые наборы для животных по подписке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311700" y="36804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Ищем инвестиции </a:t>
            </a:r>
            <a:r>
              <a:rPr lang="ru" sz="2400"/>
              <a:t>1 500 000₽</a:t>
            </a:r>
            <a:r>
              <a:rPr lang="ru" sz="2400" b="1"/>
              <a:t> 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49350" y="401800"/>
            <a:ext cx="1907700" cy="2289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2"/>
          <p:cNvSpPr txBox="1"/>
          <p:nvPr/>
        </p:nvSpPr>
        <p:spPr>
          <a:xfrm>
            <a:off x="649425" y="3194300"/>
            <a:ext cx="1972500" cy="15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Иван, CEO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COO petsbox.com, основатель zysc.com (куплен Google) </a:t>
            </a:r>
            <a:endParaRPr/>
          </a:p>
        </p:txBody>
      </p:sp>
      <p:sp>
        <p:nvSpPr>
          <p:cNvPr id="135" name="Google Shape;135;p22"/>
          <p:cNvSpPr txBox="1"/>
          <p:nvPr/>
        </p:nvSpPr>
        <p:spPr>
          <a:xfrm>
            <a:off x="3541700" y="3194300"/>
            <a:ext cx="1972500" cy="13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Антон, CMO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CMO зоомагазин “Дружок”, 3 года в маркетинге Mail.ru </a:t>
            </a:r>
            <a:endParaRPr/>
          </a:p>
        </p:txBody>
      </p:sp>
      <p:sp>
        <p:nvSpPr>
          <p:cNvPr id="136" name="Google Shape;136;p22"/>
          <p:cNvSpPr txBox="1"/>
          <p:nvPr/>
        </p:nvSpPr>
        <p:spPr>
          <a:xfrm>
            <a:off x="6512950" y="3194300"/>
            <a:ext cx="2132100" cy="11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Петр, CTO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senior dev Яндекс, МФТИ</a:t>
            </a:r>
            <a:endParaRPr/>
          </a:p>
        </p:txBody>
      </p:sp>
      <p:pic>
        <p:nvPicPr>
          <p:cNvPr id="137" name="Google Shape;13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4925" y="401800"/>
            <a:ext cx="1907700" cy="228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12950" y="401800"/>
            <a:ext cx="1907700" cy="2289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3"/>
          <p:cNvSpPr txBox="1"/>
          <p:nvPr/>
        </p:nvSpPr>
        <p:spPr>
          <a:xfrm>
            <a:off x="1218300" y="1307400"/>
            <a:ext cx="6707400" cy="13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 b="1"/>
              <a:t>Ищем 1 500 000₽ за 10% комании</a:t>
            </a:r>
            <a:endParaRPr sz="3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ru" sz="1800">
                <a:solidFill>
                  <a:srgbClr val="666666"/>
                </a:solidFill>
              </a:rPr>
            </a:br>
            <a:r>
              <a:rPr lang="ru" sz="1800">
                <a:solidFill>
                  <a:srgbClr val="666666"/>
                </a:solidFill>
              </a:rPr>
              <a:t>На привлечение 1500 клиентов и тестирование ИИ</a:t>
            </a:r>
            <a:endParaRPr sz="1800">
              <a:solidFill>
                <a:srgbClr val="666666"/>
              </a:solidFill>
            </a:endParaRPr>
          </a:p>
        </p:txBody>
      </p:sp>
      <p:sp>
        <p:nvSpPr>
          <p:cNvPr id="144" name="Google Shape;144;p23"/>
          <p:cNvSpPr txBox="1"/>
          <p:nvPr/>
        </p:nvSpPr>
        <p:spPr>
          <a:xfrm>
            <a:off x="782575" y="3231950"/>
            <a:ext cx="4052400" cy="15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Иван Петров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+7 222-555-55-22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ivan@mylovelypets.com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4"/>
          <p:cNvSpPr txBox="1"/>
          <p:nvPr/>
        </p:nvSpPr>
        <p:spPr>
          <a:xfrm>
            <a:off x="751884" y="396525"/>
            <a:ext cx="7265280" cy="95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i="1" dirty="0"/>
              <a:t>Этот слайд не имеет </a:t>
            </a:r>
            <a:r>
              <a:rPr lang="ru-RU" sz="2400" b="1" i="1" dirty="0"/>
              <a:t>отношения </a:t>
            </a:r>
            <a:r>
              <a:rPr lang="ru" sz="2400" b="1" i="1" dirty="0"/>
              <a:t>к содержанию инвестиционной презентации</a:t>
            </a:r>
            <a:endParaRPr sz="2400" b="1" i="1" dirty="0"/>
          </a:p>
        </p:txBody>
      </p:sp>
      <p:sp>
        <p:nvSpPr>
          <p:cNvPr id="150" name="Google Shape;150;p24"/>
          <p:cNvSpPr txBox="1"/>
          <p:nvPr/>
        </p:nvSpPr>
        <p:spPr>
          <a:xfrm>
            <a:off x="451674" y="1441084"/>
            <a:ext cx="7865700" cy="30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400" dirty="0"/>
              <a:t>Автор шаблона — Михаил Эрман, директор Бизнес-инкубатора ВШЭ (</a:t>
            </a:r>
            <a:r>
              <a:rPr lang="ru" sz="2400" u="sng" dirty="0">
                <a:solidFill>
                  <a:schemeClr val="hlink"/>
                </a:solidFill>
                <a:hlinkClick r:id="rId3"/>
              </a:rPr>
              <a:t>inc.hse.ru</a:t>
            </a:r>
            <a:r>
              <a:rPr lang="ru" sz="2400" dirty="0"/>
              <a:t>).</a:t>
            </a:r>
            <a:endParaRPr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400" dirty="0"/>
              <a:t>Содержание шаблона не имеет отношения к реальному проекту, а цифры в нем приведены для примера.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400" dirty="0"/>
              <a:t>Разрешено любое использование этой презентации только с указанием авторства.</a:t>
            </a:r>
            <a:endParaRPr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304938" y="1178500"/>
            <a:ext cx="8458800" cy="9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 b="1">
                <a:solidFill>
                  <a:srgbClr val="E06666"/>
                </a:solidFill>
              </a:rPr>
              <a:t>Потребность:</a:t>
            </a:r>
            <a:r>
              <a:rPr lang="ru" sz="3000"/>
              <a:t> обеспечить питомцев всем необходимым, не тратя время на магазины.</a:t>
            </a:r>
            <a:endParaRPr sz="3000"/>
          </a:p>
        </p:txBody>
      </p:sp>
      <p:sp>
        <p:nvSpPr>
          <p:cNvPr id="62" name="Google Shape;62;p14"/>
          <p:cNvSpPr txBox="1"/>
          <p:nvPr/>
        </p:nvSpPr>
        <p:spPr>
          <a:xfrm>
            <a:off x="380263" y="2619550"/>
            <a:ext cx="8458800" cy="22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ru" sz="2200"/>
              <a:t>600 миллионов человек покупает продукты и игрушки для своих питомцев чаще раза в неделю;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ru" sz="2200"/>
              <a:t>в среднем владелец животного тратит на покупку полтора часа, включая дорогу;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ru" sz="2200"/>
              <a:t>в нашей команде 3 кота и 2 собаки.</a:t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/>
        </p:nvSpPr>
        <p:spPr>
          <a:xfrm>
            <a:off x="315150" y="959575"/>
            <a:ext cx="8513700" cy="8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/>
              <a:t>Доставляем готовые наборы для животных</a:t>
            </a:r>
            <a:endParaRPr sz="2800"/>
          </a:p>
        </p:txBody>
      </p:sp>
      <p:sp>
        <p:nvSpPr>
          <p:cNvPr id="68" name="Google Shape;68;p15"/>
          <p:cNvSpPr txBox="1"/>
          <p:nvPr/>
        </p:nvSpPr>
        <p:spPr>
          <a:xfrm>
            <a:off x="634500" y="1719525"/>
            <a:ext cx="7875000" cy="7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666666"/>
                </a:solidFill>
              </a:rPr>
              <a:t>Раз в месяц привозим домой корм и различные аксессуары, необходимые при уходе за питомцем.</a:t>
            </a:r>
            <a:endParaRPr sz="2000">
              <a:solidFill>
                <a:srgbClr val="666666"/>
              </a:solidFill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634500" y="3120325"/>
            <a:ext cx="7875000" cy="15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ru" sz="2000"/>
              <a:t>Мы доставили 25 наборов в мае 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ru" sz="2000"/>
              <a:t>Стоимость подписки 2990 рублей в месяц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ru" sz="2000"/>
              <a:t>5 клиентов продлили подписку на год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ru" sz="2000"/>
              <a:t>Сайт mylovelypets.com </a:t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/>
        </p:nvSpPr>
        <p:spPr>
          <a:xfrm>
            <a:off x="342600" y="856400"/>
            <a:ext cx="8458800" cy="17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 b="1">
                <a:solidFill>
                  <a:srgbClr val="E06666"/>
                </a:solidFill>
              </a:rPr>
              <a:t>Идеальный клиент:</a:t>
            </a:r>
            <a:r>
              <a:rPr lang="ru" sz="3000"/>
              <a:t> женщина 27 лет, есть породистый кот, тратит на него 15000 рублей в месяц </a:t>
            </a:r>
            <a:endParaRPr sz="3000"/>
          </a:p>
        </p:txBody>
      </p:sp>
      <p:sp>
        <p:nvSpPr>
          <p:cNvPr id="75" name="Google Shape;75;p16"/>
          <p:cNvSpPr txBox="1"/>
          <p:nvPr/>
        </p:nvSpPr>
        <p:spPr>
          <a:xfrm>
            <a:off x="380275" y="2929075"/>
            <a:ext cx="4652400" cy="19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ru" sz="2200"/>
              <a:t>живет в городе миллионнике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ru" sz="2200"/>
              <a:t>работает в ИТ-сфере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ru" sz="2200"/>
              <a:t>нет машины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ru" sz="2200"/>
              <a:t>нет детей</a:t>
            </a:r>
            <a:endParaRPr sz="2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/>
        </p:nvSpPr>
        <p:spPr>
          <a:xfrm>
            <a:off x="342600" y="574550"/>
            <a:ext cx="8458800" cy="7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 b="1">
                <a:solidFill>
                  <a:srgbClr val="E06666"/>
                </a:solidFill>
              </a:rPr>
              <a:t>Как это работает?</a:t>
            </a:r>
            <a:endParaRPr sz="3000" b="1">
              <a:solidFill>
                <a:srgbClr val="E06666"/>
              </a:solidFill>
            </a:endParaRPr>
          </a:p>
        </p:txBody>
      </p:sp>
      <p:sp>
        <p:nvSpPr>
          <p:cNvPr id="81" name="Google Shape;81;p17"/>
          <p:cNvSpPr txBox="1"/>
          <p:nvPr/>
        </p:nvSpPr>
        <p:spPr>
          <a:xfrm>
            <a:off x="342588" y="1458450"/>
            <a:ext cx="8458800" cy="22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ru" sz="2200"/>
              <a:t>клиент оформляет подписку на сайте mylovelypets.com;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ru" sz="2200"/>
              <a:t>искусственный интеллект подбирает рацион и аксессуары для животного;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ru" sz="2200"/>
              <a:t>бот делает закупки, а роботы на складе собирают заказ;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ru" sz="2200"/>
              <a:t>раз в месяц наш курьер привозит готовый набор владельцу животного.</a:t>
            </a:r>
            <a:endParaRPr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/>
        </p:nvSpPr>
        <p:spPr>
          <a:xfrm>
            <a:off x="124850" y="665825"/>
            <a:ext cx="8530800" cy="19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 b="1">
                <a:solidFill>
                  <a:srgbClr val="E06666"/>
                </a:solidFill>
              </a:rPr>
              <a:t>2990₽/месяц</a:t>
            </a:r>
            <a:endParaRPr sz="4800" b="1">
              <a:solidFill>
                <a:srgbClr val="E0666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за кота или собаку до 8 кг</a:t>
            </a:r>
            <a:endParaRPr sz="3000"/>
          </a:p>
        </p:txBody>
      </p:sp>
      <p:sp>
        <p:nvSpPr>
          <p:cNvPr id="87" name="Google Shape;87;p18"/>
          <p:cNvSpPr txBox="1"/>
          <p:nvPr/>
        </p:nvSpPr>
        <p:spPr>
          <a:xfrm>
            <a:off x="680650" y="2663225"/>
            <a:ext cx="7249500" cy="18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ru" sz="2400"/>
              <a:t>1800 рублей себестоимость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ru" sz="2400"/>
              <a:t>105 рублей эквайринг (3,5%)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ru" sz="2400"/>
              <a:t>280 рублей доставка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ru" sz="2400"/>
              <a:t>820 рублей привлечение платящего клиента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/>
        </p:nvSpPr>
        <p:spPr>
          <a:xfrm>
            <a:off x="2513476" y="509079"/>
            <a:ext cx="604800" cy="2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PAM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19"/>
          <p:cNvSpPr txBox="1"/>
          <p:nvPr/>
        </p:nvSpPr>
        <p:spPr>
          <a:xfrm>
            <a:off x="2689800" y="509075"/>
            <a:ext cx="3764400" cy="82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 b="1">
                <a:solidFill>
                  <a:srgbClr val="434343"/>
                </a:solidFill>
              </a:rPr>
              <a:t>$400 млрд*</a:t>
            </a:r>
            <a:endParaRPr sz="4800" b="1">
              <a:solidFill>
                <a:srgbClr val="434343"/>
              </a:solidFill>
            </a:endParaRPr>
          </a:p>
        </p:txBody>
      </p:sp>
      <p:sp>
        <p:nvSpPr>
          <p:cNvPr id="94" name="Google Shape;94;p19"/>
          <p:cNvSpPr txBox="1"/>
          <p:nvPr/>
        </p:nvSpPr>
        <p:spPr>
          <a:xfrm>
            <a:off x="1554150" y="1522575"/>
            <a:ext cx="6035700" cy="5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мировой рынок товаров для животных</a:t>
            </a:r>
            <a:endParaRPr sz="24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5" name="Google Shape;95;p19"/>
          <p:cNvSpPr txBox="1"/>
          <p:nvPr/>
        </p:nvSpPr>
        <p:spPr>
          <a:xfrm>
            <a:off x="2423100" y="2399375"/>
            <a:ext cx="4031100" cy="7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434343"/>
                </a:solidFill>
              </a:rPr>
              <a:t>₽2 млрд** </a:t>
            </a:r>
            <a:endParaRPr sz="3600">
              <a:solidFill>
                <a:srgbClr val="434343"/>
              </a:solidFill>
            </a:endParaRPr>
          </a:p>
        </p:txBody>
      </p:sp>
      <p:sp>
        <p:nvSpPr>
          <p:cNvPr id="96" name="Google Shape;96;p19"/>
          <p:cNvSpPr txBox="1"/>
          <p:nvPr/>
        </p:nvSpPr>
        <p:spPr>
          <a:xfrm>
            <a:off x="704875" y="4169663"/>
            <a:ext cx="80403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* </a:t>
            </a:r>
            <a:r>
              <a:rPr lang="ru" u="sng">
                <a:solidFill>
                  <a:schemeClr val="hlink"/>
                </a:solidFill>
                <a:hlinkClick r:id="rId3"/>
              </a:rPr>
              <a:t>https://www.statista.com/statistics/491693/pet-care-united-states-market-value/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** оценка рынка снизу, исходя из бизнес-модели, текущих показателей и планов развития </a:t>
            </a:r>
            <a:endParaRPr/>
          </a:p>
        </p:txBody>
      </p:sp>
      <p:sp>
        <p:nvSpPr>
          <p:cNvPr id="97" name="Google Shape;97;p19"/>
          <p:cNvSpPr txBox="1"/>
          <p:nvPr/>
        </p:nvSpPr>
        <p:spPr>
          <a:xfrm>
            <a:off x="1707175" y="3205025"/>
            <a:ext cx="6035700" cy="5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достижимый рынок в течение 3 лет</a:t>
            </a:r>
            <a:endParaRPr sz="24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/>
        </p:nvSpPr>
        <p:spPr>
          <a:xfrm>
            <a:off x="761250" y="1484975"/>
            <a:ext cx="7621500" cy="31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dk1"/>
                </a:solidFill>
              </a:rPr>
              <a:t>Онлайн-гипермаркеты: </a:t>
            </a:r>
            <a:br>
              <a:rPr lang="ru" sz="2400">
                <a:solidFill>
                  <a:schemeClr val="dk1"/>
                </a:solidFill>
              </a:rPr>
            </a:br>
            <a:r>
              <a:rPr lang="ru" sz="2400">
                <a:solidFill>
                  <a:srgbClr val="666666"/>
                </a:solidFill>
              </a:rPr>
              <a:t>Ozon, Утконос</a:t>
            </a:r>
            <a:endParaRPr sz="2400">
              <a:solidFill>
                <a:srgbClr val="66666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dk1"/>
                </a:solidFill>
              </a:rPr>
              <a:t>Интернет-магазины: </a:t>
            </a:r>
            <a:br>
              <a:rPr lang="ru" sz="2400">
                <a:solidFill>
                  <a:schemeClr val="dk1"/>
                </a:solidFill>
              </a:rPr>
            </a:br>
            <a:r>
              <a:rPr lang="ru" sz="2400">
                <a:solidFill>
                  <a:srgbClr val="666666"/>
                </a:solidFill>
              </a:rPr>
              <a:t>petshop.ru, zoomag.ru, bethowen.ru</a:t>
            </a:r>
            <a:endParaRPr sz="2400">
              <a:solidFill>
                <a:srgbClr val="66666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dk1"/>
                </a:solidFill>
              </a:rPr>
              <a:t>Аналоги:</a:t>
            </a:r>
            <a:br>
              <a:rPr lang="ru" sz="2400">
                <a:solidFill>
                  <a:schemeClr val="dk1"/>
                </a:solidFill>
              </a:rPr>
            </a:br>
            <a:r>
              <a:rPr lang="ru" sz="2400">
                <a:solidFill>
                  <a:srgbClr val="666666"/>
                </a:solidFill>
              </a:rPr>
              <a:t>sherstakovich.com (RU), PetCo (US), Loot Box (US)</a:t>
            </a:r>
            <a:endParaRPr sz="2400">
              <a:solidFill>
                <a:srgbClr val="66666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</p:txBody>
      </p:sp>
      <p:sp>
        <p:nvSpPr>
          <p:cNvPr id="103" name="Google Shape;103;p20"/>
          <p:cNvSpPr txBox="1"/>
          <p:nvPr/>
        </p:nvSpPr>
        <p:spPr>
          <a:xfrm>
            <a:off x="136975" y="594825"/>
            <a:ext cx="8458800" cy="7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 b="1">
                <a:solidFill>
                  <a:srgbClr val="E06666"/>
                </a:solidFill>
              </a:rPr>
              <a:t>Конкуренты</a:t>
            </a:r>
            <a:endParaRPr sz="3000" b="1">
              <a:solidFill>
                <a:srgbClr val="E0666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/>
          <p:nvPr/>
        </p:nvSpPr>
        <p:spPr>
          <a:xfrm>
            <a:off x="770975" y="3876925"/>
            <a:ext cx="936000" cy="936000"/>
          </a:xfrm>
          <a:prstGeom prst="ellipse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Март 2017</a:t>
            </a:r>
            <a:endParaRPr/>
          </a:p>
        </p:txBody>
      </p:sp>
      <p:sp>
        <p:nvSpPr>
          <p:cNvPr id="109" name="Google Shape;109;p21"/>
          <p:cNvSpPr/>
          <p:nvPr/>
        </p:nvSpPr>
        <p:spPr>
          <a:xfrm>
            <a:off x="2459813" y="3876925"/>
            <a:ext cx="936000" cy="936000"/>
          </a:xfrm>
          <a:prstGeom prst="ellipse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Май 2017</a:t>
            </a:r>
            <a:endParaRPr/>
          </a:p>
        </p:txBody>
      </p:sp>
      <p:sp>
        <p:nvSpPr>
          <p:cNvPr id="110" name="Google Shape;110;p21"/>
          <p:cNvSpPr/>
          <p:nvPr/>
        </p:nvSpPr>
        <p:spPr>
          <a:xfrm>
            <a:off x="4148650" y="3876925"/>
            <a:ext cx="936000" cy="936000"/>
          </a:xfrm>
          <a:prstGeom prst="ellipse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Июнь 2018</a:t>
            </a:r>
            <a:endParaRPr/>
          </a:p>
        </p:txBody>
      </p:sp>
      <p:sp>
        <p:nvSpPr>
          <p:cNvPr id="111" name="Google Shape;111;p21"/>
          <p:cNvSpPr/>
          <p:nvPr/>
        </p:nvSpPr>
        <p:spPr>
          <a:xfrm>
            <a:off x="5909075" y="3876925"/>
            <a:ext cx="936000" cy="936000"/>
          </a:xfrm>
          <a:prstGeom prst="ellipse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Июнь 2019</a:t>
            </a:r>
            <a:endParaRPr/>
          </a:p>
        </p:txBody>
      </p:sp>
      <p:sp>
        <p:nvSpPr>
          <p:cNvPr id="112" name="Google Shape;112;p21"/>
          <p:cNvSpPr/>
          <p:nvPr/>
        </p:nvSpPr>
        <p:spPr>
          <a:xfrm>
            <a:off x="7526325" y="3876925"/>
            <a:ext cx="936000" cy="936000"/>
          </a:xfrm>
          <a:prstGeom prst="ellipse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Июнь 2020</a:t>
            </a:r>
            <a:endParaRPr/>
          </a:p>
        </p:txBody>
      </p:sp>
      <p:cxnSp>
        <p:nvCxnSpPr>
          <p:cNvPr id="113" name="Google Shape;113;p21"/>
          <p:cNvCxnSpPr>
            <a:endCxn id="108" idx="0"/>
          </p:cNvCxnSpPr>
          <p:nvPr/>
        </p:nvCxnSpPr>
        <p:spPr>
          <a:xfrm>
            <a:off x="1238975" y="3447325"/>
            <a:ext cx="0" cy="429600"/>
          </a:xfrm>
          <a:prstGeom prst="straightConnector1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114" name="Google Shape;114;p21"/>
          <p:cNvCxnSpPr/>
          <p:nvPr/>
        </p:nvCxnSpPr>
        <p:spPr>
          <a:xfrm>
            <a:off x="2936100" y="3138975"/>
            <a:ext cx="0" cy="738000"/>
          </a:xfrm>
          <a:prstGeom prst="straightConnector1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115" name="Google Shape;115;p21"/>
          <p:cNvCxnSpPr/>
          <p:nvPr/>
        </p:nvCxnSpPr>
        <p:spPr>
          <a:xfrm>
            <a:off x="4633175" y="2775500"/>
            <a:ext cx="0" cy="1101300"/>
          </a:xfrm>
          <a:prstGeom prst="straightConnector1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116" name="Google Shape;116;p21"/>
          <p:cNvCxnSpPr/>
          <p:nvPr/>
        </p:nvCxnSpPr>
        <p:spPr>
          <a:xfrm>
            <a:off x="6385325" y="2489150"/>
            <a:ext cx="0" cy="1387800"/>
          </a:xfrm>
          <a:prstGeom prst="straightConnector1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117" name="Google Shape;117;p21"/>
          <p:cNvCxnSpPr/>
          <p:nvPr/>
        </p:nvCxnSpPr>
        <p:spPr>
          <a:xfrm>
            <a:off x="7986075" y="2037625"/>
            <a:ext cx="16500" cy="1839300"/>
          </a:xfrm>
          <a:prstGeom prst="straightConnector1">
            <a:avLst/>
          </a:prstGeom>
          <a:noFill/>
          <a:ln w="28575" cap="flat" cmpd="sng">
            <a:solidFill>
              <a:srgbClr val="666666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118" name="Google Shape;118;p21"/>
          <p:cNvSpPr txBox="1"/>
          <p:nvPr/>
        </p:nvSpPr>
        <p:spPr>
          <a:xfrm>
            <a:off x="655175" y="2819575"/>
            <a:ext cx="1167600" cy="4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/>
              <a:t>Старт</a:t>
            </a:r>
            <a:endParaRPr sz="1800"/>
          </a:p>
        </p:txBody>
      </p:sp>
      <p:sp>
        <p:nvSpPr>
          <p:cNvPr id="119" name="Google Shape;119;p21"/>
          <p:cNvSpPr txBox="1"/>
          <p:nvPr/>
        </p:nvSpPr>
        <p:spPr>
          <a:xfrm>
            <a:off x="3682175" y="1837550"/>
            <a:ext cx="19020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/>
              <a:t>25000 </a:t>
            </a:r>
            <a:r>
              <a:rPr lang="ru" sz="1500"/>
              <a:t>клиентов</a:t>
            </a:r>
            <a:br>
              <a:rPr lang="ru" sz="1800"/>
            </a:br>
            <a:r>
              <a:rPr lang="ru" sz="1800">
                <a:solidFill>
                  <a:srgbClr val="434343"/>
                </a:solidFill>
              </a:rPr>
              <a:t>₽</a:t>
            </a:r>
            <a:r>
              <a:rPr lang="ru" sz="1800"/>
              <a:t>75 млн</a:t>
            </a:r>
            <a:endParaRPr sz="1800"/>
          </a:p>
        </p:txBody>
      </p:sp>
      <p:sp>
        <p:nvSpPr>
          <p:cNvPr id="120" name="Google Shape;120;p21"/>
          <p:cNvSpPr txBox="1"/>
          <p:nvPr/>
        </p:nvSpPr>
        <p:spPr>
          <a:xfrm>
            <a:off x="2184275" y="2278975"/>
            <a:ext cx="14871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/>
              <a:t>25 </a:t>
            </a:r>
            <a:r>
              <a:rPr lang="ru" sz="1500"/>
              <a:t>клиентов</a:t>
            </a:r>
            <a:br>
              <a:rPr lang="ru" sz="1800"/>
            </a:br>
            <a:r>
              <a:rPr lang="ru" sz="1800">
                <a:solidFill>
                  <a:srgbClr val="434343"/>
                </a:solidFill>
              </a:rPr>
              <a:t>₽</a:t>
            </a:r>
            <a:r>
              <a:rPr lang="ru" sz="1800"/>
              <a:t>150 000</a:t>
            </a:r>
            <a:endParaRPr sz="1800"/>
          </a:p>
        </p:txBody>
      </p:sp>
      <p:sp>
        <p:nvSpPr>
          <p:cNvPr id="121" name="Google Shape;121;p21"/>
          <p:cNvSpPr txBox="1"/>
          <p:nvPr/>
        </p:nvSpPr>
        <p:spPr>
          <a:xfrm>
            <a:off x="5434325" y="1473175"/>
            <a:ext cx="19020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/>
              <a:t>250000 </a:t>
            </a:r>
            <a:r>
              <a:rPr lang="ru" sz="1500"/>
              <a:t>клиентов</a:t>
            </a:r>
            <a:br>
              <a:rPr lang="ru" sz="1800"/>
            </a:br>
            <a:r>
              <a:rPr lang="ru" sz="1800">
                <a:solidFill>
                  <a:srgbClr val="434343"/>
                </a:solidFill>
              </a:rPr>
              <a:t>₽</a:t>
            </a:r>
            <a:r>
              <a:rPr lang="ru" sz="1800"/>
              <a:t>750 млн</a:t>
            </a:r>
            <a:endParaRPr sz="1800"/>
          </a:p>
        </p:txBody>
      </p:sp>
      <p:sp>
        <p:nvSpPr>
          <p:cNvPr id="122" name="Google Shape;122;p21"/>
          <p:cNvSpPr txBox="1"/>
          <p:nvPr/>
        </p:nvSpPr>
        <p:spPr>
          <a:xfrm>
            <a:off x="7007625" y="1031750"/>
            <a:ext cx="19734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/>
              <a:t>2500000 </a:t>
            </a:r>
            <a:r>
              <a:rPr lang="ru" sz="1500"/>
              <a:t>клиентов</a:t>
            </a:r>
            <a:br>
              <a:rPr lang="ru" sz="1800"/>
            </a:br>
            <a:r>
              <a:rPr lang="ru" sz="1800">
                <a:solidFill>
                  <a:srgbClr val="434343"/>
                </a:solidFill>
              </a:rPr>
              <a:t>₽</a:t>
            </a:r>
            <a:r>
              <a:rPr lang="ru" sz="1800"/>
              <a:t>2 млрд</a:t>
            </a:r>
            <a:endParaRPr sz="1800"/>
          </a:p>
        </p:txBody>
      </p:sp>
      <p:cxnSp>
        <p:nvCxnSpPr>
          <p:cNvPr id="123" name="Google Shape;123;p21"/>
          <p:cNvCxnSpPr>
            <a:stCxn id="124" idx="2"/>
            <a:endCxn id="120" idx="0"/>
          </p:cNvCxnSpPr>
          <p:nvPr/>
        </p:nvCxnSpPr>
        <p:spPr>
          <a:xfrm>
            <a:off x="2136900" y="1707525"/>
            <a:ext cx="790800" cy="571500"/>
          </a:xfrm>
          <a:prstGeom prst="straightConnector1">
            <a:avLst/>
          </a:prstGeom>
          <a:noFill/>
          <a:ln w="38100" cap="flat" cmpd="sng">
            <a:solidFill>
              <a:srgbClr val="6AA84F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24" name="Google Shape;124;p21"/>
          <p:cNvSpPr txBox="1"/>
          <p:nvPr/>
        </p:nvSpPr>
        <p:spPr>
          <a:xfrm>
            <a:off x="1346100" y="1136325"/>
            <a:ext cx="1581600" cy="5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6AA84F"/>
                </a:solidFill>
              </a:rPr>
              <a:t>Мы здесь</a:t>
            </a:r>
            <a:endParaRPr sz="2400">
              <a:solidFill>
                <a:srgbClr val="6AA84F"/>
              </a:solidFill>
            </a:endParaRPr>
          </a:p>
        </p:txBody>
      </p:sp>
      <p:cxnSp>
        <p:nvCxnSpPr>
          <p:cNvPr id="125" name="Google Shape;125;p21"/>
          <p:cNvCxnSpPr>
            <a:stCxn id="126" idx="2"/>
          </p:cNvCxnSpPr>
          <p:nvPr/>
        </p:nvCxnSpPr>
        <p:spPr>
          <a:xfrm>
            <a:off x="4018475" y="1266050"/>
            <a:ext cx="790800" cy="571500"/>
          </a:xfrm>
          <a:prstGeom prst="straightConnector1">
            <a:avLst/>
          </a:prstGeom>
          <a:noFill/>
          <a:ln w="38100" cap="flat" cmpd="sng">
            <a:solidFill>
              <a:srgbClr val="6AA84F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26" name="Google Shape;126;p21"/>
          <p:cNvSpPr txBox="1"/>
          <p:nvPr/>
        </p:nvSpPr>
        <p:spPr>
          <a:xfrm>
            <a:off x="3227675" y="694850"/>
            <a:ext cx="1581600" cy="5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6AA84F"/>
                </a:solidFill>
              </a:rPr>
              <a:t>+₽60 млн</a:t>
            </a:r>
            <a:endParaRPr sz="2400">
              <a:solidFill>
                <a:srgbClr val="6AA84F"/>
              </a:solidFill>
            </a:endParaRPr>
          </a:p>
        </p:txBody>
      </p:sp>
      <p:cxnSp>
        <p:nvCxnSpPr>
          <p:cNvPr id="127" name="Google Shape;127;p21"/>
          <p:cNvCxnSpPr>
            <a:stCxn id="128" idx="2"/>
          </p:cNvCxnSpPr>
          <p:nvPr/>
        </p:nvCxnSpPr>
        <p:spPr>
          <a:xfrm>
            <a:off x="6409475" y="980300"/>
            <a:ext cx="790800" cy="571500"/>
          </a:xfrm>
          <a:prstGeom prst="straightConnector1">
            <a:avLst/>
          </a:prstGeom>
          <a:noFill/>
          <a:ln w="38100" cap="flat" cmpd="sng">
            <a:solidFill>
              <a:srgbClr val="6AA84F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28" name="Google Shape;128;p21"/>
          <p:cNvSpPr txBox="1"/>
          <p:nvPr/>
        </p:nvSpPr>
        <p:spPr>
          <a:xfrm>
            <a:off x="5527775" y="409100"/>
            <a:ext cx="1763400" cy="5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6AA84F"/>
                </a:solidFill>
              </a:rPr>
              <a:t>+₽600 млн</a:t>
            </a:r>
            <a:endParaRPr sz="2400">
              <a:solidFill>
                <a:srgbClr val="6AA84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6AA84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1001</Words>
  <Application>Microsoft Office PowerPoint</Application>
  <PresentationFormat>Экран (16:9)</PresentationFormat>
  <Paragraphs>90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Roboto</vt:lpstr>
      <vt:lpstr>Arial</vt:lpstr>
      <vt:lpstr>Simple Light</vt:lpstr>
      <vt:lpstr>My Lovely Pets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Lovely Pets</dc:title>
  <dc:creator>Mama</dc:creator>
  <cp:lastModifiedBy>Aleksei Kataev</cp:lastModifiedBy>
  <cp:revision>1</cp:revision>
  <dcterms:modified xsi:type="dcterms:W3CDTF">2023-02-10T20:07:12Z</dcterms:modified>
</cp:coreProperties>
</file>