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317" r:id="rId2"/>
    <p:sldId id="316" r:id="rId3"/>
    <p:sldId id="258" r:id="rId4"/>
    <p:sldId id="318" r:id="rId5"/>
    <p:sldId id="319" r:id="rId6"/>
    <p:sldId id="320" r:id="rId7"/>
    <p:sldId id="321" r:id="rId8"/>
    <p:sldId id="322" r:id="rId9"/>
    <p:sldId id="323" r:id="rId10"/>
    <p:sldId id="324" r:id="rId11"/>
    <p:sldId id="325" r:id="rId12"/>
    <p:sldId id="326" r:id="rId13"/>
    <p:sldId id="327" r:id="rId14"/>
    <p:sldId id="328" r:id="rId15"/>
    <p:sldId id="329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5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26.05.2026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758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26.05.2026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8561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26.05.2026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537681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26.05.2026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32371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26.05.2026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12009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26.05.2026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67325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26.05.2026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8341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26.05.2026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94068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67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50799">
              <a:spcBef>
                <a:spcPts val="73"/>
              </a:spcBef>
            </a:pPr>
            <a:fld id="{81D60167-4931-47E6-BA6A-407CBD079E47}" type="slidenum">
              <a:rPr lang="ru-RU" b="1" spc="-193" smtClean="0">
                <a:latin typeface="Tahoma"/>
                <a:cs typeface="Tahoma"/>
              </a:rPr>
              <a:pPr marL="50799">
                <a:spcBef>
                  <a:spcPts val="73"/>
                </a:spcBef>
              </a:pPr>
              <a:t>‹#›</a:t>
            </a:fld>
            <a:r>
              <a:rPr lang="ru-RU" b="1" spc="-60">
                <a:latin typeface="Tahoma"/>
                <a:cs typeface="Tahoma"/>
              </a:rPr>
              <a:t> </a:t>
            </a:r>
            <a:r>
              <a:rPr lang="ru-RU" spc="-227"/>
              <a:t>/</a:t>
            </a:r>
            <a:r>
              <a:rPr lang="ru-RU" spc="-173"/>
              <a:t> </a:t>
            </a:r>
            <a:r>
              <a:rPr lang="ru-RU" spc="-127"/>
              <a:t>22</a:t>
            </a:r>
            <a:endParaRPr lang="ru-RU" spc="-127" dirty="0"/>
          </a:p>
        </p:txBody>
      </p:sp>
    </p:spTree>
    <p:extLst>
      <p:ext uri="{BB962C8B-B14F-4D97-AF65-F5344CB8AC3E}">
        <p14:creationId xmlns:p14="http://schemas.microsoft.com/office/powerpoint/2010/main" val="1949519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26.05.2026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6827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26.05.2026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08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26.05.2026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4296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26.05.2026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5953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26.05.2026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4388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26.05.2026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503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26.05.2026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9424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26.05.2026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020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D3E2F-162B-4778-B7E9-01B402956833}" type="datetimeFigureOut">
              <a:rPr lang="ru-RU" smtClean="0"/>
              <a:t>26.05.2026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639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3" descr="Игрушка-ракета, полетющая на компьютере">
            <a:extLst>
              <a:ext uri="{FF2B5EF4-FFF2-40B4-BE49-F238E27FC236}">
                <a16:creationId xmlns:a16="http://schemas.microsoft.com/office/drawing/2014/main" id="{4B9F6835-711B-B39A-1CEE-38587DEE67C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749" t="4488" r="28811" b="-1"/>
          <a:stretch/>
        </p:blipFill>
        <p:spPr>
          <a:xfrm>
            <a:off x="6669742" y="1035318"/>
            <a:ext cx="5094598" cy="5374041"/>
          </a:xfrm>
          <a:prstGeom prst="rect">
            <a:avLst/>
          </a:prstGeom>
        </p:spPr>
      </p:pic>
      <p:sp>
        <p:nvSpPr>
          <p:cNvPr id="16" name="object 2"/>
          <p:cNvSpPr txBox="1"/>
          <p:nvPr/>
        </p:nvSpPr>
        <p:spPr>
          <a:xfrm>
            <a:off x="762000" y="939800"/>
            <a:ext cx="5821680" cy="3553941"/>
          </a:xfrm>
          <a:prstGeom prst="rect">
            <a:avLst/>
          </a:prstGeom>
        </p:spPr>
        <p:txBody>
          <a:bodyPr vert="horz" lIns="60960" tIns="30480" rIns="60960" bIns="30480" rtlCol="0" anchor="b">
            <a:normAutofit/>
          </a:bodyPr>
          <a:lstStyle/>
          <a:p>
            <a:pPr marL="8467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endParaRPr lang="en-US" sz="2667" b="1" cap="all" spc="-33" dirty="0">
              <a:ea typeface="+mj-ea"/>
              <a:cs typeface="+mj-cs"/>
            </a:endParaRPr>
          </a:p>
          <a:p>
            <a:pPr marL="8467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endParaRPr lang="en-US" sz="2667" b="1" cap="all" spc="-33" dirty="0">
              <a:ea typeface="+mj-ea"/>
              <a:cs typeface="+mj-cs"/>
            </a:endParaRPr>
          </a:p>
          <a:p>
            <a:pPr marL="8467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endParaRPr lang="en-US" sz="2667" b="1" cap="all" spc="-33" dirty="0">
              <a:ea typeface="+mj-ea"/>
              <a:cs typeface="+mj-cs"/>
            </a:endParaRPr>
          </a:p>
          <a:p>
            <a:pPr marL="8467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ru-RU" sz="2800" b="1" dirty="0"/>
              <a:t>Тема 3. </a:t>
            </a:r>
            <a:r>
              <a:rPr lang="ru-RU" sz="2400" b="1" dirty="0"/>
              <a:t>ПЛАНИРОВАНИЕ В ОРГАНИЗАЦИИ (НА ПРЕДПРИЯТИИ)</a:t>
            </a:r>
            <a:endParaRPr lang="en-US" sz="2000" b="1" spc="-33" dirty="0">
              <a:ea typeface="+mj-ea"/>
              <a:cs typeface="+mj-cs"/>
            </a:endParaRPr>
          </a:p>
        </p:txBody>
      </p:sp>
      <p:sp>
        <p:nvSpPr>
          <p:cNvPr id="17" name="object 2">
            <a:extLst>
              <a:ext uri="{FF2B5EF4-FFF2-40B4-BE49-F238E27FC236}">
                <a16:creationId xmlns:a16="http://schemas.microsoft.com/office/drawing/2014/main" id="{B17A2232-6F74-F72F-C6E7-AF67B3763303}"/>
              </a:ext>
            </a:extLst>
          </p:cNvPr>
          <p:cNvSpPr txBox="1"/>
          <p:nvPr/>
        </p:nvSpPr>
        <p:spPr>
          <a:xfrm>
            <a:off x="762000" y="4445000"/>
            <a:ext cx="5618021" cy="2136089"/>
          </a:xfrm>
          <a:prstGeom prst="rect">
            <a:avLst/>
          </a:prstGeom>
        </p:spPr>
        <p:txBody>
          <a:bodyPr vert="horz" lIns="60960" tIns="30480" rIns="60960" bIns="30480" rtlCol="0" anchor="b">
            <a:normAutofit/>
          </a:bodyPr>
          <a:lstStyle/>
          <a:p>
            <a:pPr marL="8467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ru-RU" sz="1867" b="1" spc="-33" dirty="0">
                <a:ea typeface="+mj-ea"/>
                <a:cs typeface="+mj-cs"/>
              </a:rPr>
              <a:t>Лектор</a:t>
            </a:r>
            <a:r>
              <a:rPr lang="en-US" sz="1867" b="1" spc="-33" dirty="0">
                <a:ea typeface="+mj-ea"/>
                <a:cs typeface="+mj-cs"/>
              </a:rPr>
              <a:t>: </a:t>
            </a:r>
            <a:r>
              <a:rPr lang="ru-RU" sz="1867" b="1" spc="-33" dirty="0">
                <a:ea typeface="+mj-ea"/>
                <a:cs typeface="+mj-cs"/>
              </a:rPr>
              <a:t>доцент ИУЭС ЮФУ, к.э.н., Катаев А.В.</a:t>
            </a:r>
            <a:br>
              <a:rPr lang="ru-RU" sz="1867" b="1" spc="-33" dirty="0">
                <a:ea typeface="+mj-ea"/>
                <a:cs typeface="+mj-cs"/>
              </a:rPr>
            </a:br>
            <a:r>
              <a:rPr lang="en-US" sz="1867" b="1" spc="-33" dirty="0">
                <a:ea typeface="+mj-ea"/>
                <a:cs typeface="+mj-cs"/>
              </a:rPr>
              <a:t>https://kataev.ru/ </a:t>
            </a:r>
            <a:endParaRPr lang="en-US" sz="1867" spc="-33" dirty="0">
              <a:ea typeface="+mj-ea"/>
              <a:cs typeface="+mj-cs"/>
            </a:endParaRPr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6F820A96-130D-A4B5-C145-B990203EC4F8}"/>
              </a:ext>
            </a:extLst>
          </p:cNvPr>
          <p:cNvSpPr txBox="1"/>
          <p:nvPr/>
        </p:nvSpPr>
        <p:spPr>
          <a:xfrm>
            <a:off x="499872" y="1035319"/>
            <a:ext cx="6083808" cy="82516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10000"/>
          </a:bodyPr>
          <a:lstStyle/>
          <a:p>
            <a:pPr marL="127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ru-RU" sz="4200" b="1" cap="all" spc="-50" dirty="0">
                <a:latin typeface="+mj-lt"/>
                <a:ea typeface="+mj-ea"/>
                <a:cs typeface="+mj-cs"/>
              </a:rPr>
              <a:t>Основы менеджмента</a:t>
            </a:r>
            <a:endParaRPr lang="en-US" sz="4200" cap="all" spc="-5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950D91-4FA1-0CC4-AE1A-CB50517CFE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634998F-3167-3E3F-71F3-14D9ED956C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2229" y="409302"/>
            <a:ext cx="10319657" cy="6109064"/>
          </a:xfrm>
        </p:spPr>
        <p:txBody>
          <a:bodyPr>
            <a:noAutofit/>
          </a:bodyPr>
          <a:lstStyle/>
          <a:p>
            <a:r>
              <a:rPr lang="ru-RU" sz="2400" b="1" i="1" dirty="0"/>
              <a:t>Тактическое планирование</a:t>
            </a:r>
            <a:r>
              <a:rPr lang="ru-RU" sz="2400" b="1" dirty="0"/>
              <a:t> </a:t>
            </a:r>
            <a:r>
              <a:rPr lang="ru-RU" sz="2400" dirty="0"/>
              <a:t>заключается в обосновании задач и средств, необходимых для достижения заранее установленных или традиционных целей (увеличить прибыль, доход, занять определенную долю рынка и </a:t>
            </a:r>
            <a:r>
              <a:rPr lang="ru-RU" sz="2400" dirty="0" err="1"/>
              <a:t>др</a:t>
            </a:r>
            <a:r>
              <a:rPr lang="ru-RU" sz="2400" dirty="0"/>
              <a:t>).</a:t>
            </a:r>
          </a:p>
          <a:p>
            <a:r>
              <a:rPr lang="ru-RU" sz="2400" b="1" i="1" dirty="0"/>
              <a:t>Стратегическое планирование</a:t>
            </a:r>
            <a:r>
              <a:rPr lang="ru-RU" sz="2400" b="1" dirty="0"/>
              <a:t> </a:t>
            </a:r>
            <a:r>
              <a:rPr lang="ru-RU" sz="2400" dirty="0"/>
              <a:t>включает выбор и обоснование целей, задач и средств для достижения определенных результатов.</a:t>
            </a:r>
          </a:p>
          <a:p>
            <a:r>
              <a:rPr lang="ru-RU" sz="2400" b="1" i="1" dirty="0"/>
              <a:t>Нормативное планирование</a:t>
            </a:r>
            <a:r>
              <a:rPr lang="ru-RU" sz="2400" b="1" dirty="0"/>
              <a:t> </a:t>
            </a:r>
            <a:r>
              <a:rPr lang="ru-RU" sz="2400" dirty="0"/>
              <a:t>требует открытого и обоснованного выбора целей, задач и средств. Оно не имеет установленных границ или фиксированного горизонта. В таком планировании решающую роль играет правильный выбор идеала или миссии предприятия.</a:t>
            </a:r>
          </a:p>
          <a:p>
            <a:pPr marL="0" lv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4793490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C5C3D3-8851-8CAD-D2C1-5EBD27EAC6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C0336DA-D294-2A4B-2CF6-3306E9EC1A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2229" y="409302"/>
            <a:ext cx="10319657" cy="61090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Любое  планирование как процесс практической деятельности включает обычно несколько этапов или стадий, основное назначение которых состоит в следующем:</a:t>
            </a:r>
          </a:p>
          <a:p>
            <a:pPr lvl="0"/>
            <a:r>
              <a:rPr lang="ru-RU" sz="20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формулирование 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состава предстоящих плановых проблем, определение системы ожидаемых опасностей или предполагаемых возможностей развития предприятия;</a:t>
            </a:r>
          </a:p>
          <a:p>
            <a:pPr lvl="0"/>
            <a:r>
              <a:rPr lang="ru-RU" sz="20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обоснование 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выдвигаемых стратегий, целей и задач, которые планирует осуществить (достичь) предприятие в предстоящий период;</a:t>
            </a:r>
          </a:p>
          <a:p>
            <a:pPr lvl="0"/>
            <a:r>
              <a:rPr lang="ru-RU" sz="20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планирование 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основных средств достижения поставленных целей и задач, выбор или создание необходимых средств для приближения к желаемому будущему;</a:t>
            </a:r>
          </a:p>
          <a:p>
            <a:pPr lvl="0"/>
            <a:r>
              <a:rPr lang="ru-RU" sz="20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определение 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потребности ресурсов, планирование объемов и структуры необходимых ресурсов и сроков их поступления;</a:t>
            </a:r>
          </a:p>
          <a:p>
            <a:pPr lvl="0"/>
            <a:r>
              <a:rPr lang="ru-RU" sz="20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проектирование и внедрение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планов;</a:t>
            </a:r>
          </a:p>
          <a:p>
            <a:pPr lvl="0"/>
            <a:r>
              <a:rPr lang="ru-RU" sz="20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контроль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выполнения планов.</a:t>
            </a:r>
          </a:p>
          <a:p>
            <a:pPr marL="0" lvl="0" indent="0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4392063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316CEC-4822-7F76-4651-B9407EEB16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FD9493-542C-78D3-71B0-C56E2DC825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2229" y="409302"/>
            <a:ext cx="10319657" cy="61090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На отечественных предприятиях также применяется технология планирования, содержащая три основных этапа практической деятельности:</a:t>
            </a:r>
          </a:p>
          <a:p>
            <a:pPr lvl="0"/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составление планов, принятие решений о будущих целях организации и способах их достижения;</a:t>
            </a:r>
          </a:p>
          <a:p>
            <a:pPr lvl="0"/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организация выполнения плановых решений, оценка реальных показателей деятельности предприятия;</a:t>
            </a:r>
          </a:p>
          <a:p>
            <a:pPr lvl="0"/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контроль и анализ конечных результатов, корректировка фактических показателей и совершенствование деятельности предприятия.</a:t>
            </a:r>
          </a:p>
          <a:p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Правильный выбор вида, содержания и технологии внутрихозяйственного планирования на российских предприятиях имеет существенное значение не только для обоснования целей и планов, но и повышения эффективности производства и качества производимых товаров и услуг, выхода на внешний рынок.</a:t>
            </a:r>
          </a:p>
          <a:p>
            <a:pPr marL="0" lvl="0" indent="0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2336297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16EDAC-B1CA-4876-BB87-190BB99B2E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9576F61-6FB5-F711-2368-D52AE4C77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2229" y="409302"/>
            <a:ext cx="10319657" cy="61090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Впервые общие принципы планирования сформулированы А. Файолем. В качестве основных требований к разработке программы действий или планов предприятия им были сформулированы пять принципов:</a:t>
            </a:r>
          </a:p>
          <a:p>
            <a:pPr lvl="0"/>
            <a: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принцип необходимости планирования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означает повсеместное и обязательное применение планов при выполнении любого вида трудовой деятельности. Этот принцип особенно важен в условиях свободных рыночных отношений, поскольку его соблюдение соответствует современным экономическим требованиям рационального использования ограниченных ресурсов на всех предприятиях;</a:t>
            </a:r>
          </a:p>
          <a:p>
            <a:pPr lvl="0"/>
            <a: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принцип единства планов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предусматривает разработку общего или сводного плана социально-экономического развития предприятия, то есть все разделы годового плана должны быть тесно увязаны в единый комплексный план. Единство планов предполагает общность экономических целей и взаимодействие различных подразделений предприятия на горизонтальном и вертикальном уровнях планирования и управления;</a:t>
            </a:r>
          </a:p>
          <a:p>
            <a:pPr marL="0" lvl="0" indent="0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6992227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F4921E-1410-D112-14D8-0D5C3CA61D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ADC2A93-AD3C-0DDB-17E0-37CD72CF16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2229" y="409302"/>
            <a:ext cx="10319657" cy="6109064"/>
          </a:xfrm>
        </p:spPr>
        <p:txBody>
          <a:bodyPr>
            <a:noAutofit/>
          </a:bodyPr>
          <a:lstStyle/>
          <a:p>
            <a:pPr lvl="0"/>
            <a:r>
              <a:rPr lang="ru-RU" sz="2400" b="1" i="1" dirty="0"/>
              <a:t>принцип непрерывности </a:t>
            </a:r>
            <a:r>
              <a:rPr lang="ru-RU" sz="2400" i="1" dirty="0"/>
              <a:t>планов</a:t>
            </a:r>
            <a:r>
              <a:rPr lang="ru-RU" sz="2400" dirty="0"/>
              <a:t> заключается в том, что на каждом предприятии процессы планирования, организации и управления производством, как и трудовая деятельность, являются взаимосвязанными между собой и должны осуществляться постоянно и без остановки;</a:t>
            </a:r>
          </a:p>
          <a:p>
            <a:pPr lvl="0"/>
            <a:r>
              <a:rPr lang="ru-RU" sz="2400" b="1" i="1" dirty="0"/>
              <a:t>принцип гибкости планов</a:t>
            </a:r>
            <a:r>
              <a:rPr lang="ru-RU" sz="2400" b="1" dirty="0"/>
              <a:t> </a:t>
            </a:r>
            <a:r>
              <a:rPr lang="ru-RU" sz="2400" dirty="0"/>
              <a:t>тесно связан с непрерывностью планирования и предполагает возможность корректировки установленных показателей и координации планово-экономической деятельности предприятия;</a:t>
            </a:r>
          </a:p>
          <a:p>
            <a:pPr lvl="0"/>
            <a:r>
              <a:rPr lang="ru-RU" sz="2400" b="1" i="1" dirty="0"/>
              <a:t>принцип точности планов</a:t>
            </a:r>
            <a:r>
              <a:rPr lang="ru-RU" sz="2400" b="1" dirty="0"/>
              <a:t> </a:t>
            </a:r>
            <a:r>
              <a:rPr lang="ru-RU" sz="2400" dirty="0"/>
              <a:t>определяется многими факторами, как внешними, так и внутренними. Но в условиях рыночной экономики точность планов трудно соблюсти. Поэтому всякий план составляется с такой точностью, которую желает достичь само предприятие, с учетом его финансового состояния, положения на рынке и других факторов.</a:t>
            </a:r>
          </a:p>
          <a:p>
            <a:pPr marL="0" lvl="0" indent="0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0844333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DC8200-EDB7-AE9E-45F7-72FEABF502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77EC2D9-679E-3E78-8BCA-AF9A59AFF2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2229" y="409302"/>
            <a:ext cx="10319657" cy="61090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 современной практике планирования помимо рассмотренных классических широкую известность имеют общеэкономические принципы:</a:t>
            </a:r>
          </a:p>
          <a:p>
            <a:pPr lvl="0"/>
            <a:r>
              <a:rPr lang="ru-RU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Принцип комплексности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Необходимо, чтобы принимаемые плановые и управленческие решения были комплексными, обеспечивающими учет изменений как в отдельных объектах, так и в конечных результатах всего предприятия.</a:t>
            </a:r>
          </a:p>
          <a:p>
            <a:pPr lvl="0"/>
            <a:r>
              <a:rPr lang="ru-RU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Принцип эффективности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требует разработки такого варианта производства товаров и услуг, который при существующих ограничениях используемых ресурсов обеспечивает получение наибольшего экономического эффекта. </a:t>
            </a:r>
          </a:p>
          <a:p>
            <a:pPr lvl="0"/>
            <a:r>
              <a:rPr lang="ru-RU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Принцип оптимальности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подразумевает необходимость выбора лучшего варианта на всех стадиях планирования из нескольких возможных альтернатив.</a:t>
            </a:r>
          </a:p>
          <a:p>
            <a:pPr lvl="0"/>
            <a:r>
              <a:rPr lang="ru-RU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Принцип пропорциональности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т.е. сбалансированный учет ресурсов и возможностей предприятия.</a:t>
            </a:r>
          </a:p>
          <a:p>
            <a:pPr lvl="0"/>
            <a:r>
              <a:rPr lang="ru-RU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Принцип научности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т.е. учет последних достижений науки и техники.</a:t>
            </a:r>
          </a:p>
          <a:p>
            <a:pPr lvl="0"/>
            <a:r>
              <a:rPr lang="ru-RU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Принцип детализации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т.е. степени глубины планирования.</a:t>
            </a:r>
          </a:p>
          <a:p>
            <a:pPr lvl="0"/>
            <a:r>
              <a:rPr lang="ru-RU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Принцип простоты и ясности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т.е. соответствия уровню понимания разработчиков и пользователей плана.</a:t>
            </a:r>
          </a:p>
          <a:p>
            <a:pPr marL="0" lvl="0" indent="0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14846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608832-8A1F-0782-6D0E-6050299F58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E1DDC0-6650-EC51-FE7D-AB71087109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7087" y="698427"/>
            <a:ext cx="11466421" cy="888275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/>
              <a:t>Тема 3. ПЛАНИРОВАНИЕ В ОРГАНИЗАЦИИ (НА ПРЕДПРИЯТИИ)</a:t>
            </a:r>
            <a:endParaRPr lang="ru-RU" sz="40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C9EF1FF-390E-4D99-6647-FD596656CE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83819" y="2664103"/>
            <a:ext cx="8915399" cy="1126283"/>
          </a:xfrm>
        </p:spPr>
        <p:txBody>
          <a:bodyPr>
            <a:noAutofit/>
          </a:bodyPr>
          <a:lstStyle/>
          <a:p>
            <a:r>
              <a:rPr lang="ru-RU" sz="3000" b="1" dirty="0"/>
              <a:t>1. Основы планирования на предприятии</a:t>
            </a:r>
          </a:p>
          <a:p>
            <a:r>
              <a:rPr lang="ru-RU" sz="3000" b="1" dirty="0"/>
              <a:t>2.	Система планов на предприятии и их взаимосвязь. Принципы и методы планирования</a:t>
            </a:r>
          </a:p>
          <a:p>
            <a:r>
              <a:rPr lang="ru-RU" sz="3000" b="1" dirty="0"/>
              <a:t>3. Плановые нормативы и показатели</a:t>
            </a:r>
          </a:p>
          <a:p>
            <a:endParaRPr lang="ru-RU" sz="3000" b="1" dirty="0"/>
          </a:p>
          <a:p>
            <a:r>
              <a:rPr lang="ru-RU" sz="3000" b="1" dirty="0"/>
              <a:t>Курс</a:t>
            </a:r>
            <a:r>
              <a:rPr lang="en-US" sz="3000" b="1" dirty="0"/>
              <a:t>: https://kataev.ru/study/osnman/</a:t>
            </a:r>
            <a:endParaRPr lang="ru-RU" sz="3000" b="1" dirty="0"/>
          </a:p>
        </p:txBody>
      </p:sp>
    </p:spTree>
    <p:extLst>
      <p:ext uri="{BB962C8B-B14F-4D97-AF65-F5344CB8AC3E}">
        <p14:creationId xmlns:p14="http://schemas.microsoft.com/office/powerpoint/2010/main" val="722830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02229" y="409302"/>
            <a:ext cx="10319657" cy="61090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Планирование охватывает систему принципов, методов, форм и приемов регулирования рыночного механизма в области использования ограниченных ресурсов с целью повышения конкурентоспособности хозяйственного субъекта.</a:t>
            </a:r>
          </a:p>
          <a:p>
            <a:pPr marL="0" indent="0">
              <a:buNone/>
            </a:pP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План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– это документ, отражающий систему взаимосвязанных решений, направленных на достижение желаемого результата.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План содержит такие этапы, как: </a:t>
            </a:r>
          </a:p>
          <a:p>
            <a:pPr lvl="0"/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цели и задачи; </a:t>
            </a:r>
          </a:p>
          <a:p>
            <a:pPr lvl="0"/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пути и средства их реализации; </a:t>
            </a:r>
          </a:p>
          <a:p>
            <a:pPr lvl="0"/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ресурсы, необходимые для выполнения поставленных задач;</a:t>
            </a:r>
          </a:p>
          <a:p>
            <a:pPr lvl="0"/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пропорции (поддержание пропорциональности между отдельными элементами производства);</a:t>
            </a:r>
          </a:p>
          <a:p>
            <a:pPr lvl="0"/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организацию выполнения плана;</a:t>
            </a:r>
          </a:p>
          <a:p>
            <a:pPr lvl="0"/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контроль.</a:t>
            </a:r>
          </a:p>
        </p:txBody>
      </p:sp>
    </p:spTree>
    <p:extLst>
      <p:ext uri="{BB962C8B-B14F-4D97-AF65-F5344CB8AC3E}">
        <p14:creationId xmlns:p14="http://schemas.microsoft.com/office/powerpoint/2010/main" val="3737336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F684F8-D0A2-257B-3B8E-3EA3A931CE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E08B98E-1248-AC1B-94B6-070A942B6B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2229" y="409302"/>
            <a:ext cx="10319657" cy="61090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b="1" dirty="0"/>
              <a:t>Планирование на предприятии</a:t>
            </a:r>
            <a:r>
              <a:rPr lang="ru-RU" sz="2800" dirty="0"/>
              <a:t> – это взаимосвязанная научная и практическая деятельность людей, предметом изучения которой выступает система свободных рыночных отношений между трудом и капиталом в ходе производства, распределения и потребления материальных и духовных ценностей.</a:t>
            </a:r>
          </a:p>
          <a:p>
            <a:pPr marL="0" indent="0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126202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418E12-DACE-AC50-A21C-BB6B2B28CF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1F5A491-60C8-45C9-FE63-F8B743F16C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2229" y="409302"/>
            <a:ext cx="10319657" cy="61090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К задачам планирования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как к процессу практической деятельности относятся:</a:t>
            </a:r>
          </a:p>
          <a:p>
            <a:pPr lvl="0"/>
            <a:r>
              <a:rPr lang="ru-RU" sz="24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формулирование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состава предстоящих плановых проблем, определение системы ожидаемых опасностей или предполагаемых возможностей развития предприятия;</a:t>
            </a:r>
          </a:p>
          <a:p>
            <a:pPr lvl="0"/>
            <a:r>
              <a:rPr lang="ru-RU" sz="24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обоснование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выдвигаемых стратегий, целей и задач, которые планирует осуществить предприятие в предстоящий период;</a:t>
            </a:r>
          </a:p>
          <a:p>
            <a:pPr lvl="0"/>
            <a:r>
              <a:rPr lang="ru-RU" sz="24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планирование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основных средств достижения поставленных целей и задач, выбор или создание необходимых средств для приближения к желаемому будущему;</a:t>
            </a:r>
          </a:p>
          <a:p>
            <a:pPr lvl="0"/>
            <a:r>
              <a:rPr lang="ru-RU" sz="24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определение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потребности ресурсов, планирование объемов и структуры необходимых ресурсов и сроков их поступления;</a:t>
            </a:r>
          </a:p>
          <a:p>
            <a:pPr lvl="0"/>
            <a:r>
              <a:rPr lang="ru-RU" sz="24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проектирование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внедрения разработанных планов и контроль за их выполнением.</a:t>
            </a:r>
          </a:p>
          <a:p>
            <a:pPr marL="0" indent="0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5747370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319814-2B82-E667-1348-DA3BD9173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55E5EC7-3FDA-F4F0-E2C7-5E5F9E2EC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2229" y="409302"/>
            <a:ext cx="10319657" cy="61090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 хозяйственной практике отечественных предприятий общепризнано выделяются две основные системы (вида) рыночного планирования: технико-экономическое и оперативно-производственное планирование.</a:t>
            </a:r>
          </a:p>
          <a:p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Технико-экономическое планирование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предусматривает разработку целостной системы показателей развития техники и экономики предприятия в их единстве и взаимозависимости как по месту, так и по времени действия. В ходе данного этапа планирования обосновываются оптимальные объемы производства на основе учета взаимодействия спроса и предложения на продукцию и услуги, выбираются необходимые производственные ресурсы и устанавливаются рациональные нормы их использования, определяются конечные финансово-экономические показатели и т.п.</a:t>
            </a:r>
          </a:p>
        </p:txBody>
      </p:sp>
    </p:spTree>
    <p:extLst>
      <p:ext uri="{BB962C8B-B14F-4D97-AF65-F5344CB8AC3E}">
        <p14:creationId xmlns:p14="http://schemas.microsoft.com/office/powerpoint/2010/main" val="3066769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ADC4E2-ACD7-DEA2-3FF3-C9D7839577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EE38EFC-8BDE-80E2-8487-1765BC3DE4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2229" y="409302"/>
            <a:ext cx="10319657" cy="6109064"/>
          </a:xfrm>
        </p:spPr>
        <p:txBody>
          <a:bodyPr>
            <a:noAutofit/>
          </a:bodyPr>
          <a:lstStyle/>
          <a:p>
            <a:r>
              <a:rPr lang="ru-RU" sz="2400" b="1" dirty="0"/>
              <a:t>Оперативно-производственное планирование </a:t>
            </a:r>
            <a:r>
              <a:rPr lang="ru-RU" sz="2400" dirty="0"/>
              <a:t>является следствием технико-экономического и представляет собой его последующие развитие и завершение. На данном этапе устанавливаются текущие производственные задания отдельным цехам, участкам и рабочим местам, осуществляются разнообразные организационно-управленческие воздействия с целью управления процессом производства.</a:t>
            </a: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36785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120F25-57C4-E8FE-F72A-31E5AE41BC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EE13523-7BAE-CD0E-09D5-E16BE39959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2229" y="409302"/>
            <a:ext cx="10319657" cy="61090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Система планов на предприятии может быть систематизирована по таким основным классификационным признакам как:</a:t>
            </a:r>
          </a:p>
          <a:p>
            <a:pPr marL="0" lvl="0" indent="0">
              <a:buNone/>
            </a:pPr>
            <a:r>
              <a:rPr lang="ru-RU" sz="20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1) </a:t>
            </a:r>
            <a: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 содержанию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следует выделить: технико-экономические, оперативно-производственные, организационно-технические, социально-трудовые, снабженческо-сбытовые, финансовые, бизнес-планирование, стратегическое, программное и другие;</a:t>
            </a:r>
          </a:p>
          <a:p>
            <a:pPr marL="0" lvl="0" indent="0">
              <a:buNone/>
            </a:pPr>
            <a:r>
              <a:rPr lang="ru-RU" sz="20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2</a:t>
            </a:r>
            <a: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) по уровню управления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 зависимости от числа линейных звеньев на предприятии различают такие виды, как корпоративное и заводское – на высшем уровне управления. На среднем уровне применяется цеховая система планирования, на нижнем – производственная, которая охватывает участки, бригады и рабочее место;</a:t>
            </a:r>
          </a:p>
          <a:p>
            <a:pPr marL="0" lvl="0" indent="0">
              <a:buNone/>
            </a:pPr>
            <a:r>
              <a:rPr lang="ru-RU" sz="20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3) </a:t>
            </a:r>
            <a: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 методам обоснования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находят применение системы рыночного, индикативного и административного или централизованного планирования;</a:t>
            </a: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8526558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4CF353-FBF8-CAC2-19F9-C5A8486795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EA3C3F9-A16C-7585-7D34-86F7D3C1B2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2229" y="409302"/>
            <a:ext cx="10319657" cy="6109064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ru-RU" sz="20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4) </a:t>
            </a:r>
            <a: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 времени охвата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планирование бывает краткосрочным или текущим (один год, квартал, декада или неделя), среднесрочным в пределах (1-3 лет) и долгосрочным или перспективным (от 3 до 10 лет);</a:t>
            </a:r>
          </a:p>
          <a:p>
            <a:pPr marL="0" lvl="0" indent="0">
              <a:buNone/>
            </a:pPr>
            <a:r>
              <a:rPr lang="ru-RU" sz="20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5) </a:t>
            </a:r>
            <a: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 сфере применения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планирование подразделяется на межцеховое, внутрицеховое, бригадное и индивидуальное;</a:t>
            </a:r>
          </a:p>
          <a:p>
            <a:pPr marL="0" lvl="0" indent="0">
              <a:buNone/>
            </a:pPr>
            <a:r>
              <a:rPr lang="ru-RU" sz="20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6) </a:t>
            </a:r>
            <a: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 стадиям разработок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планирование бывает предварительным, на этапе которого разрабатываются проекты планов, и окончательным;</a:t>
            </a:r>
          </a:p>
          <a:p>
            <a:pPr marL="0" lvl="0" indent="0">
              <a:buNone/>
            </a:pPr>
            <a:r>
              <a:rPr lang="ru-RU" sz="20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7) </a:t>
            </a:r>
            <a: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 степени точности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планирование бывает уточненным и укрупненным. Точность планов в основном зависит от применяемых методов, нормативных материалов, сроков планирования и от уровня квалификации разработчиков планов;</a:t>
            </a:r>
          </a:p>
          <a:p>
            <a:pPr marL="0" lvl="0" indent="0">
              <a:buNone/>
            </a:pPr>
            <a:r>
              <a:rPr lang="ru-RU" sz="20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8</a:t>
            </a:r>
            <a: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) по типам целей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планирование может быть оперативным, тактическим, стратегическим и нормативным.</a:t>
            </a: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014998651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494</TotalTime>
  <Words>1279</Words>
  <Application>Microsoft Office PowerPoint</Application>
  <PresentationFormat>Широкоэкранный</PresentationFormat>
  <Paragraphs>69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Century Gothic</vt:lpstr>
      <vt:lpstr>Tahoma</vt:lpstr>
      <vt:lpstr>Verdana</vt:lpstr>
      <vt:lpstr>Wingdings 3</vt:lpstr>
      <vt:lpstr>Легкий дым</vt:lpstr>
      <vt:lpstr>Презентация PowerPoint</vt:lpstr>
      <vt:lpstr>Тема 3. ПЛАНИРОВАНИЕ В ОРГАНИЗАЦИИ (НА ПРЕДПРИЯТИИ)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РАЗВИТИЕ УПРАВЛЕНЧЕСКОЙ МЫСЛИ</dc:title>
  <dc:creator>Ольга</dc:creator>
  <cp:lastModifiedBy>Катаев Алексей Владимирович</cp:lastModifiedBy>
  <cp:revision>40</cp:revision>
  <dcterms:created xsi:type="dcterms:W3CDTF">2018-09-03T14:05:50Z</dcterms:created>
  <dcterms:modified xsi:type="dcterms:W3CDTF">2026-05-26T15:04:07Z</dcterms:modified>
</cp:coreProperties>
</file>