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media/image6.jpg" ContentType="image/jpg"/>
  <Override PartName="/ppt/media/image7.jpg" ContentType="image/jpg"/>
  <Override PartName="/ppt/media/image8.jpg" ContentType="image/jpg"/>
  <Override PartName="/ppt/media/image9.jpg" ContentType="image/jpg"/>
  <Override PartName="/ppt/media/image10.jpg" ContentType="image/jp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96" r:id="rId2"/>
    <p:sldId id="261" r:id="rId3"/>
    <p:sldId id="321" r:id="rId4"/>
    <p:sldId id="301" r:id="rId5"/>
    <p:sldId id="300" r:id="rId6"/>
    <p:sldId id="263" r:id="rId7"/>
    <p:sldId id="299" r:id="rId8"/>
    <p:sldId id="318" r:id="rId9"/>
    <p:sldId id="315" r:id="rId10"/>
    <p:sldId id="317" r:id="rId11"/>
    <p:sldId id="311" r:id="rId12"/>
    <p:sldId id="276" r:id="rId13"/>
    <p:sldId id="275" r:id="rId14"/>
    <p:sldId id="303" r:id="rId15"/>
    <p:sldId id="265" r:id="rId16"/>
    <p:sldId id="302" r:id="rId17"/>
    <p:sldId id="316" r:id="rId18"/>
    <p:sldId id="304" r:id="rId19"/>
    <p:sldId id="305" r:id="rId20"/>
    <p:sldId id="306" r:id="rId21"/>
    <p:sldId id="307" r:id="rId22"/>
    <p:sldId id="313" r:id="rId23"/>
    <p:sldId id="280" r:id="rId24"/>
    <p:sldId id="281" r:id="rId25"/>
    <p:sldId id="282" r:id="rId26"/>
    <p:sldId id="297" r:id="rId27"/>
    <p:sldId id="298" r:id="rId28"/>
    <p:sldId id="288" r:id="rId29"/>
    <p:sldId id="293" r:id="rId30"/>
    <p:sldId id="320" r:id="rId3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F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FDB88A-1195-422F-846C-6318E4C474A0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09BE929F-19B8-482D-B775-962253FC3EA0}">
      <dgm:prSet custT="1"/>
      <dgm:spPr/>
      <dgm:t>
        <a:bodyPr/>
        <a:lstStyle/>
        <a:p>
          <a:r>
            <a:rPr lang="ru-RU" sz="1800" b="0" dirty="0"/>
            <a:t>1. Определить и рекомендовать  рынки, на которые следует обратить внимание</a:t>
          </a:r>
          <a:endParaRPr lang="en-US" sz="1800" b="0" dirty="0"/>
        </a:p>
      </dgm:t>
    </dgm:pt>
    <dgm:pt modelId="{CDAD0D76-D19D-4A72-B1DD-4F1D6B5706A3}" type="parTrans" cxnId="{936BA044-59F8-4A0D-B547-254A0C9DE989}">
      <dgm:prSet/>
      <dgm:spPr/>
      <dgm:t>
        <a:bodyPr/>
        <a:lstStyle/>
        <a:p>
          <a:endParaRPr lang="en-US"/>
        </a:p>
      </dgm:t>
    </dgm:pt>
    <dgm:pt modelId="{77C4B463-C9E0-4039-B50E-F44C969A2517}" type="sibTrans" cxnId="{936BA044-59F8-4A0D-B547-254A0C9DE989}">
      <dgm:prSet/>
      <dgm:spPr/>
      <dgm:t>
        <a:bodyPr/>
        <a:lstStyle/>
        <a:p>
          <a:endParaRPr lang="en-US"/>
        </a:p>
      </dgm:t>
    </dgm:pt>
    <dgm:pt modelId="{9176DECC-637A-42EB-A877-075C4D69B0BF}">
      <dgm:prSet custT="1"/>
      <dgm:spPr/>
      <dgm:t>
        <a:bodyPr/>
        <a:lstStyle/>
        <a:p>
          <a:r>
            <a:rPr lang="ru-RU" sz="1800" b="0" dirty="0"/>
            <a:t>2. Определить сегменты рынка и нацелиться на них</a:t>
          </a:r>
          <a:endParaRPr lang="en-US" sz="1800" b="0" dirty="0"/>
        </a:p>
      </dgm:t>
    </dgm:pt>
    <dgm:pt modelId="{46F5803F-5C6D-4E74-A468-C079910591B9}" type="parTrans" cxnId="{9D6EF879-4C75-423B-A50C-7114840AE27F}">
      <dgm:prSet/>
      <dgm:spPr/>
      <dgm:t>
        <a:bodyPr/>
        <a:lstStyle/>
        <a:p>
          <a:endParaRPr lang="en-US"/>
        </a:p>
      </dgm:t>
    </dgm:pt>
    <dgm:pt modelId="{669E9981-3753-4773-BD01-EEA34EF9C6BB}" type="sibTrans" cxnId="{9D6EF879-4C75-423B-A50C-7114840AE27F}">
      <dgm:prSet/>
      <dgm:spPr/>
      <dgm:t>
        <a:bodyPr/>
        <a:lstStyle/>
        <a:p>
          <a:endParaRPr lang="en-US"/>
        </a:p>
      </dgm:t>
    </dgm:pt>
    <dgm:pt modelId="{6DAA5BA6-6D0E-4C4F-8670-9CE42AFBF525}">
      <dgm:prSet custT="1"/>
      <dgm:spPr/>
      <dgm:t>
        <a:bodyPr/>
        <a:lstStyle/>
        <a:p>
          <a:r>
            <a:rPr lang="ru-RU" sz="1800" b="0" dirty="0"/>
            <a:t>3. Задать стратегическое направление и позиционирование</a:t>
          </a:r>
          <a:endParaRPr lang="en-US" sz="1800" b="0" dirty="0"/>
        </a:p>
      </dgm:t>
    </dgm:pt>
    <dgm:pt modelId="{35DAE4B0-F828-4001-9EDF-2D1478AD0761}" type="parTrans" cxnId="{F967D758-B908-4FA2-AD68-67BA2536D34D}">
      <dgm:prSet/>
      <dgm:spPr/>
      <dgm:t>
        <a:bodyPr/>
        <a:lstStyle/>
        <a:p>
          <a:endParaRPr lang="en-US"/>
        </a:p>
      </dgm:t>
    </dgm:pt>
    <dgm:pt modelId="{0EBAB9B5-5D81-43FD-B78D-533AB0DF3E81}" type="sibTrans" cxnId="{F967D758-B908-4FA2-AD68-67BA2536D34D}">
      <dgm:prSet/>
      <dgm:spPr/>
      <dgm:t>
        <a:bodyPr/>
        <a:lstStyle/>
        <a:p>
          <a:endParaRPr lang="en-US"/>
        </a:p>
      </dgm:t>
    </dgm:pt>
    <dgm:pt modelId="{F046352B-EF41-497F-A6A8-0BFB4B590871}">
      <dgm:prSet custT="1"/>
      <dgm:spPr/>
      <dgm:t>
        <a:bodyPr/>
        <a:lstStyle/>
        <a:p>
          <a:r>
            <a:rPr lang="ru-RU" sz="1800" b="0" dirty="0"/>
            <a:t>4. Разработать маркетинговое предложение (комплекс маркетинга)</a:t>
          </a:r>
          <a:endParaRPr lang="en-US" sz="1800" b="0" dirty="0"/>
        </a:p>
      </dgm:t>
    </dgm:pt>
    <dgm:pt modelId="{8B767B76-ACED-46A9-8E80-EE7D6512617F}" type="parTrans" cxnId="{5E661ACE-E04B-4A41-98F8-5B1FED72FA6D}">
      <dgm:prSet/>
      <dgm:spPr/>
      <dgm:t>
        <a:bodyPr/>
        <a:lstStyle/>
        <a:p>
          <a:endParaRPr lang="en-US"/>
        </a:p>
      </dgm:t>
    </dgm:pt>
    <dgm:pt modelId="{95786143-D249-4D3F-8256-8231D0620594}" type="sibTrans" cxnId="{5E661ACE-E04B-4A41-98F8-5B1FED72FA6D}">
      <dgm:prSet/>
      <dgm:spPr/>
      <dgm:t>
        <a:bodyPr/>
        <a:lstStyle/>
        <a:p>
          <a:endParaRPr lang="en-US"/>
        </a:p>
      </dgm:t>
    </dgm:pt>
    <dgm:pt modelId="{C11E36F2-F427-4B56-9532-CD2533750F46}">
      <dgm:prSet custT="1"/>
      <dgm:spPr/>
      <dgm:t>
        <a:bodyPr/>
        <a:lstStyle/>
        <a:p>
          <a:r>
            <a:rPr lang="ru-RU" sz="1800" b="0" dirty="0"/>
            <a:t>5. Обеспечить поддержку со стороны других функций предприятия</a:t>
          </a:r>
          <a:endParaRPr lang="en-US" sz="1800" b="0" dirty="0"/>
        </a:p>
      </dgm:t>
    </dgm:pt>
    <dgm:pt modelId="{A96C9B9C-02F3-4877-9434-FDFAC182CBF3}" type="parTrans" cxnId="{4B70CD5F-179C-4827-955F-EBAC79CA4254}">
      <dgm:prSet/>
      <dgm:spPr/>
      <dgm:t>
        <a:bodyPr/>
        <a:lstStyle/>
        <a:p>
          <a:endParaRPr lang="en-US"/>
        </a:p>
      </dgm:t>
    </dgm:pt>
    <dgm:pt modelId="{D9E81DAC-1E71-4AF8-B702-730F0DAA8E8A}" type="sibTrans" cxnId="{4B70CD5F-179C-4827-955F-EBAC79CA4254}">
      <dgm:prSet/>
      <dgm:spPr/>
      <dgm:t>
        <a:bodyPr/>
        <a:lstStyle/>
        <a:p>
          <a:endParaRPr lang="en-US"/>
        </a:p>
      </dgm:t>
    </dgm:pt>
    <dgm:pt modelId="{7F61DA4C-2BC0-47DD-9B4F-B552BDD4DDE2}">
      <dgm:prSet custT="1"/>
      <dgm:spPr/>
      <dgm:t>
        <a:bodyPr/>
        <a:lstStyle/>
        <a:p>
          <a:r>
            <a:rPr lang="ru-RU" sz="1800" b="0" dirty="0"/>
            <a:t>6. Осуществлять мониторинг исполнения и контроль результатов</a:t>
          </a:r>
          <a:endParaRPr lang="en-US" sz="1800" b="0" dirty="0"/>
        </a:p>
      </dgm:t>
    </dgm:pt>
    <dgm:pt modelId="{36A79BAF-2E62-4BC5-BF76-96D5C2B423ED}" type="parTrans" cxnId="{6B9079EF-34BE-42D9-BD95-E6AB09219DE6}">
      <dgm:prSet/>
      <dgm:spPr/>
      <dgm:t>
        <a:bodyPr/>
        <a:lstStyle/>
        <a:p>
          <a:endParaRPr lang="en-US"/>
        </a:p>
      </dgm:t>
    </dgm:pt>
    <dgm:pt modelId="{3C1E45CF-D7D1-419A-AD43-4FD3364C1D6A}" type="sibTrans" cxnId="{6B9079EF-34BE-42D9-BD95-E6AB09219DE6}">
      <dgm:prSet/>
      <dgm:spPr/>
      <dgm:t>
        <a:bodyPr/>
        <a:lstStyle/>
        <a:p>
          <a:endParaRPr lang="en-US"/>
        </a:p>
      </dgm:t>
    </dgm:pt>
    <dgm:pt modelId="{C6D8BD11-E070-4FE4-8D51-A1A9E785BE29}" type="pres">
      <dgm:prSet presAssocID="{F6FDB88A-1195-422F-846C-6318E4C474A0}" presName="Name0" presStyleCnt="0">
        <dgm:presLayoutVars>
          <dgm:dir/>
          <dgm:resizeHandles val="exact"/>
        </dgm:presLayoutVars>
      </dgm:prSet>
      <dgm:spPr/>
    </dgm:pt>
    <dgm:pt modelId="{710017F8-2548-411C-BB10-9D9AAEC4EC41}" type="pres">
      <dgm:prSet presAssocID="{09BE929F-19B8-482D-B775-962253FC3EA0}" presName="node" presStyleLbl="node1" presStyleIdx="0" presStyleCnt="6">
        <dgm:presLayoutVars>
          <dgm:bulletEnabled val="1"/>
        </dgm:presLayoutVars>
      </dgm:prSet>
      <dgm:spPr/>
    </dgm:pt>
    <dgm:pt modelId="{E38C06C4-F789-449B-AA7D-3E9101F7520E}" type="pres">
      <dgm:prSet presAssocID="{77C4B463-C9E0-4039-B50E-F44C969A2517}" presName="sibTrans" presStyleLbl="sibTrans1D1" presStyleIdx="0" presStyleCnt="5"/>
      <dgm:spPr/>
    </dgm:pt>
    <dgm:pt modelId="{78B30232-658B-4197-9C50-C5E9B95856EC}" type="pres">
      <dgm:prSet presAssocID="{77C4B463-C9E0-4039-B50E-F44C969A2517}" presName="connectorText" presStyleLbl="sibTrans1D1" presStyleIdx="0" presStyleCnt="5"/>
      <dgm:spPr/>
    </dgm:pt>
    <dgm:pt modelId="{61C19EF7-FB59-40B7-BBD4-4C8F3FC91F5F}" type="pres">
      <dgm:prSet presAssocID="{9176DECC-637A-42EB-A877-075C4D69B0BF}" presName="node" presStyleLbl="node1" presStyleIdx="1" presStyleCnt="6">
        <dgm:presLayoutVars>
          <dgm:bulletEnabled val="1"/>
        </dgm:presLayoutVars>
      </dgm:prSet>
      <dgm:spPr/>
    </dgm:pt>
    <dgm:pt modelId="{5043B363-BC38-4125-AE40-C2B331C374A2}" type="pres">
      <dgm:prSet presAssocID="{669E9981-3753-4773-BD01-EEA34EF9C6BB}" presName="sibTrans" presStyleLbl="sibTrans1D1" presStyleIdx="1" presStyleCnt="5"/>
      <dgm:spPr/>
    </dgm:pt>
    <dgm:pt modelId="{0BA80C44-F492-4822-820C-ADDA0BC4099C}" type="pres">
      <dgm:prSet presAssocID="{669E9981-3753-4773-BD01-EEA34EF9C6BB}" presName="connectorText" presStyleLbl="sibTrans1D1" presStyleIdx="1" presStyleCnt="5"/>
      <dgm:spPr/>
    </dgm:pt>
    <dgm:pt modelId="{3CDFBFD1-A034-4D71-B03E-FF4EC41A2119}" type="pres">
      <dgm:prSet presAssocID="{6DAA5BA6-6D0E-4C4F-8670-9CE42AFBF525}" presName="node" presStyleLbl="node1" presStyleIdx="2" presStyleCnt="6">
        <dgm:presLayoutVars>
          <dgm:bulletEnabled val="1"/>
        </dgm:presLayoutVars>
      </dgm:prSet>
      <dgm:spPr/>
    </dgm:pt>
    <dgm:pt modelId="{E820E942-597E-4C68-90AD-19D9D0DCB2EA}" type="pres">
      <dgm:prSet presAssocID="{0EBAB9B5-5D81-43FD-B78D-533AB0DF3E81}" presName="sibTrans" presStyleLbl="sibTrans1D1" presStyleIdx="2" presStyleCnt="5"/>
      <dgm:spPr/>
    </dgm:pt>
    <dgm:pt modelId="{EEBFA1D9-2B59-4117-ADF3-F89F56D1941D}" type="pres">
      <dgm:prSet presAssocID="{0EBAB9B5-5D81-43FD-B78D-533AB0DF3E81}" presName="connectorText" presStyleLbl="sibTrans1D1" presStyleIdx="2" presStyleCnt="5"/>
      <dgm:spPr/>
    </dgm:pt>
    <dgm:pt modelId="{AD8ED0A3-ACC8-4D5A-9EAC-D83504C87246}" type="pres">
      <dgm:prSet presAssocID="{F046352B-EF41-497F-A6A8-0BFB4B590871}" presName="node" presStyleLbl="node1" presStyleIdx="3" presStyleCnt="6">
        <dgm:presLayoutVars>
          <dgm:bulletEnabled val="1"/>
        </dgm:presLayoutVars>
      </dgm:prSet>
      <dgm:spPr/>
    </dgm:pt>
    <dgm:pt modelId="{23CD7E74-A1FE-406E-96D3-A44FB6B131A3}" type="pres">
      <dgm:prSet presAssocID="{95786143-D249-4D3F-8256-8231D0620594}" presName="sibTrans" presStyleLbl="sibTrans1D1" presStyleIdx="3" presStyleCnt="5"/>
      <dgm:spPr/>
    </dgm:pt>
    <dgm:pt modelId="{D413898F-D18F-44CA-A831-86C77B971ED0}" type="pres">
      <dgm:prSet presAssocID="{95786143-D249-4D3F-8256-8231D0620594}" presName="connectorText" presStyleLbl="sibTrans1D1" presStyleIdx="3" presStyleCnt="5"/>
      <dgm:spPr/>
    </dgm:pt>
    <dgm:pt modelId="{949324DD-52AC-4743-B0B4-4C4693934822}" type="pres">
      <dgm:prSet presAssocID="{C11E36F2-F427-4B56-9532-CD2533750F46}" presName="node" presStyleLbl="node1" presStyleIdx="4" presStyleCnt="6">
        <dgm:presLayoutVars>
          <dgm:bulletEnabled val="1"/>
        </dgm:presLayoutVars>
      </dgm:prSet>
      <dgm:spPr/>
    </dgm:pt>
    <dgm:pt modelId="{F9798C11-5BDB-45B3-8703-DABD7333CAA5}" type="pres">
      <dgm:prSet presAssocID="{D9E81DAC-1E71-4AF8-B702-730F0DAA8E8A}" presName="sibTrans" presStyleLbl="sibTrans1D1" presStyleIdx="4" presStyleCnt="5"/>
      <dgm:spPr/>
    </dgm:pt>
    <dgm:pt modelId="{1F1732B5-D324-4728-8EC0-8E2359992836}" type="pres">
      <dgm:prSet presAssocID="{D9E81DAC-1E71-4AF8-B702-730F0DAA8E8A}" presName="connectorText" presStyleLbl="sibTrans1D1" presStyleIdx="4" presStyleCnt="5"/>
      <dgm:spPr/>
    </dgm:pt>
    <dgm:pt modelId="{9FFB00B3-9D76-4DAE-A9FF-F6899EACBC4C}" type="pres">
      <dgm:prSet presAssocID="{7F61DA4C-2BC0-47DD-9B4F-B552BDD4DDE2}" presName="node" presStyleLbl="node1" presStyleIdx="5" presStyleCnt="6">
        <dgm:presLayoutVars>
          <dgm:bulletEnabled val="1"/>
        </dgm:presLayoutVars>
      </dgm:prSet>
      <dgm:spPr/>
    </dgm:pt>
  </dgm:ptLst>
  <dgm:cxnLst>
    <dgm:cxn modelId="{64E33606-8C8B-4D14-B9B6-60BCF67436E7}" type="presOf" srcId="{95786143-D249-4D3F-8256-8231D0620594}" destId="{23CD7E74-A1FE-406E-96D3-A44FB6B131A3}" srcOrd="0" destOrd="0" presId="urn:microsoft.com/office/officeart/2016/7/layout/RepeatingBendingProcessNew"/>
    <dgm:cxn modelId="{759F722F-4017-43A7-B7CA-D0A749A40AFF}" type="presOf" srcId="{0EBAB9B5-5D81-43FD-B78D-533AB0DF3E81}" destId="{EEBFA1D9-2B59-4117-ADF3-F89F56D1941D}" srcOrd="1" destOrd="0" presId="urn:microsoft.com/office/officeart/2016/7/layout/RepeatingBendingProcessNew"/>
    <dgm:cxn modelId="{FCBCC731-11B3-4034-AB10-5954629179A8}" type="presOf" srcId="{669E9981-3753-4773-BD01-EEA34EF9C6BB}" destId="{0BA80C44-F492-4822-820C-ADDA0BC4099C}" srcOrd="1" destOrd="0" presId="urn:microsoft.com/office/officeart/2016/7/layout/RepeatingBendingProcessNew"/>
    <dgm:cxn modelId="{21EE1D33-ADD6-4414-8E42-485F7CEAD387}" type="presOf" srcId="{F6FDB88A-1195-422F-846C-6318E4C474A0}" destId="{C6D8BD11-E070-4FE4-8D51-A1A9E785BE29}" srcOrd="0" destOrd="0" presId="urn:microsoft.com/office/officeart/2016/7/layout/RepeatingBendingProcessNew"/>
    <dgm:cxn modelId="{0787823E-A3C8-4E7C-813C-5E2217C78FC2}" type="presOf" srcId="{F046352B-EF41-497F-A6A8-0BFB4B590871}" destId="{AD8ED0A3-ACC8-4D5A-9EAC-D83504C87246}" srcOrd="0" destOrd="0" presId="urn:microsoft.com/office/officeart/2016/7/layout/RepeatingBendingProcessNew"/>
    <dgm:cxn modelId="{4B70CD5F-179C-4827-955F-EBAC79CA4254}" srcId="{F6FDB88A-1195-422F-846C-6318E4C474A0}" destId="{C11E36F2-F427-4B56-9532-CD2533750F46}" srcOrd="4" destOrd="0" parTransId="{A96C9B9C-02F3-4877-9434-FDFAC182CBF3}" sibTransId="{D9E81DAC-1E71-4AF8-B702-730F0DAA8E8A}"/>
    <dgm:cxn modelId="{5A4BF960-8891-47BA-A449-5FED09588D48}" type="presOf" srcId="{D9E81DAC-1E71-4AF8-B702-730F0DAA8E8A}" destId="{F9798C11-5BDB-45B3-8703-DABD7333CAA5}" srcOrd="0" destOrd="0" presId="urn:microsoft.com/office/officeart/2016/7/layout/RepeatingBendingProcessNew"/>
    <dgm:cxn modelId="{936BA044-59F8-4A0D-B547-254A0C9DE989}" srcId="{F6FDB88A-1195-422F-846C-6318E4C474A0}" destId="{09BE929F-19B8-482D-B775-962253FC3EA0}" srcOrd="0" destOrd="0" parTransId="{CDAD0D76-D19D-4A72-B1DD-4F1D6B5706A3}" sibTransId="{77C4B463-C9E0-4039-B50E-F44C969A2517}"/>
    <dgm:cxn modelId="{6A6ADD45-A5F8-438F-859F-AA89F5DF8AD6}" type="presOf" srcId="{6DAA5BA6-6D0E-4C4F-8670-9CE42AFBF525}" destId="{3CDFBFD1-A034-4D71-B03E-FF4EC41A2119}" srcOrd="0" destOrd="0" presId="urn:microsoft.com/office/officeart/2016/7/layout/RepeatingBendingProcessNew"/>
    <dgm:cxn modelId="{5E863646-07B3-4E6A-9373-F453D44ED571}" type="presOf" srcId="{09BE929F-19B8-482D-B775-962253FC3EA0}" destId="{710017F8-2548-411C-BB10-9D9AAEC4EC41}" srcOrd="0" destOrd="0" presId="urn:microsoft.com/office/officeart/2016/7/layout/RepeatingBendingProcessNew"/>
    <dgm:cxn modelId="{8E049066-1960-4A9A-A717-54B3F47D2861}" type="presOf" srcId="{669E9981-3753-4773-BD01-EEA34EF9C6BB}" destId="{5043B363-BC38-4125-AE40-C2B331C374A2}" srcOrd="0" destOrd="0" presId="urn:microsoft.com/office/officeart/2016/7/layout/RepeatingBendingProcessNew"/>
    <dgm:cxn modelId="{E3089966-9FEC-4127-8FA2-AE97FB830331}" type="presOf" srcId="{77C4B463-C9E0-4039-B50E-F44C969A2517}" destId="{E38C06C4-F789-449B-AA7D-3E9101F7520E}" srcOrd="0" destOrd="0" presId="urn:microsoft.com/office/officeart/2016/7/layout/RepeatingBendingProcessNew"/>
    <dgm:cxn modelId="{59E6CC58-F121-4F2A-839C-6B2B2B991DCB}" type="presOf" srcId="{7F61DA4C-2BC0-47DD-9B4F-B552BDD4DDE2}" destId="{9FFB00B3-9D76-4DAE-A9FF-F6899EACBC4C}" srcOrd="0" destOrd="0" presId="urn:microsoft.com/office/officeart/2016/7/layout/RepeatingBendingProcessNew"/>
    <dgm:cxn modelId="{F967D758-B908-4FA2-AD68-67BA2536D34D}" srcId="{F6FDB88A-1195-422F-846C-6318E4C474A0}" destId="{6DAA5BA6-6D0E-4C4F-8670-9CE42AFBF525}" srcOrd="2" destOrd="0" parTransId="{35DAE4B0-F828-4001-9EDF-2D1478AD0761}" sibTransId="{0EBAB9B5-5D81-43FD-B78D-533AB0DF3E81}"/>
    <dgm:cxn modelId="{9D6EF879-4C75-423B-A50C-7114840AE27F}" srcId="{F6FDB88A-1195-422F-846C-6318E4C474A0}" destId="{9176DECC-637A-42EB-A877-075C4D69B0BF}" srcOrd="1" destOrd="0" parTransId="{46F5803F-5C6D-4E74-A468-C079910591B9}" sibTransId="{669E9981-3753-4773-BD01-EEA34EF9C6BB}"/>
    <dgm:cxn modelId="{D411957A-8FC5-4CB9-A235-68B6A0F05AD7}" type="presOf" srcId="{D9E81DAC-1E71-4AF8-B702-730F0DAA8E8A}" destId="{1F1732B5-D324-4728-8EC0-8E2359992836}" srcOrd="1" destOrd="0" presId="urn:microsoft.com/office/officeart/2016/7/layout/RepeatingBendingProcessNew"/>
    <dgm:cxn modelId="{993B9EB2-66E5-47DB-98F5-BA0BAFC872D5}" type="presOf" srcId="{0EBAB9B5-5D81-43FD-B78D-533AB0DF3E81}" destId="{E820E942-597E-4C68-90AD-19D9D0DCB2EA}" srcOrd="0" destOrd="0" presId="urn:microsoft.com/office/officeart/2016/7/layout/RepeatingBendingProcessNew"/>
    <dgm:cxn modelId="{FC753AC8-98A3-4B05-8166-05DBA85ADA12}" type="presOf" srcId="{77C4B463-C9E0-4039-B50E-F44C969A2517}" destId="{78B30232-658B-4197-9C50-C5E9B95856EC}" srcOrd="1" destOrd="0" presId="urn:microsoft.com/office/officeart/2016/7/layout/RepeatingBendingProcessNew"/>
    <dgm:cxn modelId="{5E661ACE-E04B-4A41-98F8-5B1FED72FA6D}" srcId="{F6FDB88A-1195-422F-846C-6318E4C474A0}" destId="{F046352B-EF41-497F-A6A8-0BFB4B590871}" srcOrd="3" destOrd="0" parTransId="{8B767B76-ACED-46A9-8E80-EE7D6512617F}" sibTransId="{95786143-D249-4D3F-8256-8231D0620594}"/>
    <dgm:cxn modelId="{3D79EDEC-A024-4D70-986C-A1898A6F5928}" type="presOf" srcId="{C11E36F2-F427-4B56-9532-CD2533750F46}" destId="{949324DD-52AC-4743-B0B4-4C4693934822}" srcOrd="0" destOrd="0" presId="urn:microsoft.com/office/officeart/2016/7/layout/RepeatingBendingProcessNew"/>
    <dgm:cxn modelId="{6B9079EF-34BE-42D9-BD95-E6AB09219DE6}" srcId="{F6FDB88A-1195-422F-846C-6318E4C474A0}" destId="{7F61DA4C-2BC0-47DD-9B4F-B552BDD4DDE2}" srcOrd="5" destOrd="0" parTransId="{36A79BAF-2E62-4BC5-BF76-96D5C2B423ED}" sibTransId="{3C1E45CF-D7D1-419A-AD43-4FD3364C1D6A}"/>
    <dgm:cxn modelId="{856C62F9-E4CC-47B9-9B3A-6CB882490DC7}" type="presOf" srcId="{9176DECC-637A-42EB-A877-075C4D69B0BF}" destId="{61C19EF7-FB59-40B7-BBD4-4C8F3FC91F5F}" srcOrd="0" destOrd="0" presId="urn:microsoft.com/office/officeart/2016/7/layout/RepeatingBendingProcessNew"/>
    <dgm:cxn modelId="{D2B3E6FC-D7E4-4D98-9032-EF58B7FFC4EF}" type="presOf" srcId="{95786143-D249-4D3F-8256-8231D0620594}" destId="{D413898F-D18F-44CA-A831-86C77B971ED0}" srcOrd="1" destOrd="0" presId="urn:microsoft.com/office/officeart/2016/7/layout/RepeatingBendingProcessNew"/>
    <dgm:cxn modelId="{3C96FC22-27D5-4A70-AFB4-B5CBCA01D03E}" type="presParOf" srcId="{C6D8BD11-E070-4FE4-8D51-A1A9E785BE29}" destId="{710017F8-2548-411C-BB10-9D9AAEC4EC41}" srcOrd="0" destOrd="0" presId="urn:microsoft.com/office/officeart/2016/7/layout/RepeatingBendingProcessNew"/>
    <dgm:cxn modelId="{D6AE8BE6-F55B-415F-B837-A6453DDDDB51}" type="presParOf" srcId="{C6D8BD11-E070-4FE4-8D51-A1A9E785BE29}" destId="{E38C06C4-F789-449B-AA7D-3E9101F7520E}" srcOrd="1" destOrd="0" presId="urn:microsoft.com/office/officeart/2016/7/layout/RepeatingBendingProcessNew"/>
    <dgm:cxn modelId="{E54EE16A-1DBA-4B68-BBDD-0A7D12E495C6}" type="presParOf" srcId="{E38C06C4-F789-449B-AA7D-3E9101F7520E}" destId="{78B30232-658B-4197-9C50-C5E9B95856EC}" srcOrd="0" destOrd="0" presId="urn:microsoft.com/office/officeart/2016/7/layout/RepeatingBendingProcessNew"/>
    <dgm:cxn modelId="{8F373200-37A3-4C74-91FF-801B65249238}" type="presParOf" srcId="{C6D8BD11-E070-4FE4-8D51-A1A9E785BE29}" destId="{61C19EF7-FB59-40B7-BBD4-4C8F3FC91F5F}" srcOrd="2" destOrd="0" presId="urn:microsoft.com/office/officeart/2016/7/layout/RepeatingBendingProcessNew"/>
    <dgm:cxn modelId="{E13612DC-784C-4130-933C-DBCF2893DB93}" type="presParOf" srcId="{C6D8BD11-E070-4FE4-8D51-A1A9E785BE29}" destId="{5043B363-BC38-4125-AE40-C2B331C374A2}" srcOrd="3" destOrd="0" presId="urn:microsoft.com/office/officeart/2016/7/layout/RepeatingBendingProcessNew"/>
    <dgm:cxn modelId="{3E4D4F02-77BA-4CFB-987D-406F7030B3CE}" type="presParOf" srcId="{5043B363-BC38-4125-AE40-C2B331C374A2}" destId="{0BA80C44-F492-4822-820C-ADDA0BC4099C}" srcOrd="0" destOrd="0" presId="urn:microsoft.com/office/officeart/2016/7/layout/RepeatingBendingProcessNew"/>
    <dgm:cxn modelId="{3D50AE27-C7F6-4CAD-A109-CF57761ABDE0}" type="presParOf" srcId="{C6D8BD11-E070-4FE4-8D51-A1A9E785BE29}" destId="{3CDFBFD1-A034-4D71-B03E-FF4EC41A2119}" srcOrd="4" destOrd="0" presId="urn:microsoft.com/office/officeart/2016/7/layout/RepeatingBendingProcessNew"/>
    <dgm:cxn modelId="{3051A140-5C38-4D8D-8E47-52E22887D6B8}" type="presParOf" srcId="{C6D8BD11-E070-4FE4-8D51-A1A9E785BE29}" destId="{E820E942-597E-4C68-90AD-19D9D0DCB2EA}" srcOrd="5" destOrd="0" presId="urn:microsoft.com/office/officeart/2016/7/layout/RepeatingBendingProcessNew"/>
    <dgm:cxn modelId="{6EFD549C-37FA-42EB-B892-B0F4F17EF670}" type="presParOf" srcId="{E820E942-597E-4C68-90AD-19D9D0DCB2EA}" destId="{EEBFA1D9-2B59-4117-ADF3-F89F56D1941D}" srcOrd="0" destOrd="0" presId="urn:microsoft.com/office/officeart/2016/7/layout/RepeatingBendingProcessNew"/>
    <dgm:cxn modelId="{4BFC4144-7D38-49DD-87C6-646342673975}" type="presParOf" srcId="{C6D8BD11-E070-4FE4-8D51-A1A9E785BE29}" destId="{AD8ED0A3-ACC8-4D5A-9EAC-D83504C87246}" srcOrd="6" destOrd="0" presId="urn:microsoft.com/office/officeart/2016/7/layout/RepeatingBendingProcessNew"/>
    <dgm:cxn modelId="{7590F4B2-B598-4A14-8532-97A6DDC22CBA}" type="presParOf" srcId="{C6D8BD11-E070-4FE4-8D51-A1A9E785BE29}" destId="{23CD7E74-A1FE-406E-96D3-A44FB6B131A3}" srcOrd="7" destOrd="0" presId="urn:microsoft.com/office/officeart/2016/7/layout/RepeatingBendingProcessNew"/>
    <dgm:cxn modelId="{C30E9978-3BCB-40C8-A4FE-97C19ECA64FC}" type="presParOf" srcId="{23CD7E74-A1FE-406E-96D3-A44FB6B131A3}" destId="{D413898F-D18F-44CA-A831-86C77B971ED0}" srcOrd="0" destOrd="0" presId="urn:microsoft.com/office/officeart/2016/7/layout/RepeatingBendingProcessNew"/>
    <dgm:cxn modelId="{7EE2335D-178A-415E-A665-894C3CD94373}" type="presParOf" srcId="{C6D8BD11-E070-4FE4-8D51-A1A9E785BE29}" destId="{949324DD-52AC-4743-B0B4-4C4693934822}" srcOrd="8" destOrd="0" presId="urn:microsoft.com/office/officeart/2016/7/layout/RepeatingBendingProcessNew"/>
    <dgm:cxn modelId="{37573855-9DDA-49FE-8A49-77CCFABE4E81}" type="presParOf" srcId="{C6D8BD11-E070-4FE4-8D51-A1A9E785BE29}" destId="{F9798C11-5BDB-45B3-8703-DABD7333CAA5}" srcOrd="9" destOrd="0" presId="urn:microsoft.com/office/officeart/2016/7/layout/RepeatingBendingProcessNew"/>
    <dgm:cxn modelId="{A5C0C5C1-9A11-4D08-9C4B-A57AFB232363}" type="presParOf" srcId="{F9798C11-5BDB-45B3-8703-DABD7333CAA5}" destId="{1F1732B5-D324-4728-8EC0-8E2359992836}" srcOrd="0" destOrd="0" presId="urn:microsoft.com/office/officeart/2016/7/layout/RepeatingBendingProcessNew"/>
    <dgm:cxn modelId="{EA2E6AED-4E12-4CE8-BE1F-7B4C4F3B1AA9}" type="presParOf" srcId="{C6D8BD11-E070-4FE4-8D51-A1A9E785BE29}" destId="{9FFB00B3-9D76-4DAE-A9FF-F6899EACBC4C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8C06C4-F789-449B-AA7D-3E9101F7520E}">
      <dsp:nvSpPr>
        <dsp:cNvPr id="0" name=""/>
        <dsp:cNvSpPr/>
      </dsp:nvSpPr>
      <dsp:spPr>
        <a:xfrm>
          <a:off x="2933199" y="1446106"/>
          <a:ext cx="64266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2661" y="45720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37698" y="1488460"/>
        <a:ext cx="33663" cy="6732"/>
      </dsp:txXfrm>
    </dsp:sp>
    <dsp:sp modelId="{710017F8-2548-411C-BB10-9D9AAEC4EC41}">
      <dsp:nvSpPr>
        <dsp:cNvPr id="0" name=""/>
        <dsp:cNvSpPr/>
      </dsp:nvSpPr>
      <dsp:spPr>
        <a:xfrm>
          <a:off x="7776" y="613659"/>
          <a:ext cx="2927223" cy="175633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436" tIns="150562" rIns="143436" bIns="15056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kern="1200" dirty="0"/>
            <a:t>1. Определить и рекомендовать  рынки, на которые следует обратить внимание</a:t>
          </a:r>
          <a:endParaRPr lang="en-US" sz="1800" b="0" kern="1200" dirty="0"/>
        </a:p>
      </dsp:txBody>
      <dsp:txXfrm>
        <a:off x="7776" y="613659"/>
        <a:ext cx="2927223" cy="1756333"/>
      </dsp:txXfrm>
    </dsp:sp>
    <dsp:sp modelId="{5043B363-BC38-4125-AE40-C2B331C374A2}">
      <dsp:nvSpPr>
        <dsp:cNvPr id="0" name=""/>
        <dsp:cNvSpPr/>
      </dsp:nvSpPr>
      <dsp:spPr>
        <a:xfrm>
          <a:off x="6533683" y="1446106"/>
          <a:ext cx="64266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2661" y="45720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838182" y="1488460"/>
        <a:ext cx="33663" cy="6732"/>
      </dsp:txXfrm>
    </dsp:sp>
    <dsp:sp modelId="{61C19EF7-FB59-40B7-BBD4-4C8F3FC91F5F}">
      <dsp:nvSpPr>
        <dsp:cNvPr id="0" name=""/>
        <dsp:cNvSpPr/>
      </dsp:nvSpPr>
      <dsp:spPr>
        <a:xfrm>
          <a:off x="3608260" y="613659"/>
          <a:ext cx="2927223" cy="175633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436" tIns="150562" rIns="143436" bIns="15056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kern="1200" dirty="0"/>
            <a:t>2. Определить сегменты рынка и нацелиться на них</a:t>
          </a:r>
          <a:endParaRPr lang="en-US" sz="1800" b="0" kern="1200" dirty="0"/>
        </a:p>
      </dsp:txBody>
      <dsp:txXfrm>
        <a:off x="3608260" y="613659"/>
        <a:ext cx="2927223" cy="1756333"/>
      </dsp:txXfrm>
    </dsp:sp>
    <dsp:sp modelId="{E820E942-597E-4C68-90AD-19D9D0DCB2EA}">
      <dsp:nvSpPr>
        <dsp:cNvPr id="0" name=""/>
        <dsp:cNvSpPr/>
      </dsp:nvSpPr>
      <dsp:spPr>
        <a:xfrm>
          <a:off x="1471387" y="2368193"/>
          <a:ext cx="7200968" cy="642661"/>
        </a:xfrm>
        <a:custGeom>
          <a:avLst/>
          <a:gdLst/>
          <a:ahLst/>
          <a:cxnLst/>
          <a:rect l="0" t="0" r="0" b="0"/>
          <a:pathLst>
            <a:path>
              <a:moveTo>
                <a:pt x="7200968" y="0"/>
              </a:moveTo>
              <a:lnTo>
                <a:pt x="7200968" y="338430"/>
              </a:lnTo>
              <a:lnTo>
                <a:pt x="0" y="338430"/>
              </a:lnTo>
              <a:lnTo>
                <a:pt x="0" y="642661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891062" y="2686157"/>
        <a:ext cx="361618" cy="6732"/>
      </dsp:txXfrm>
    </dsp:sp>
    <dsp:sp modelId="{3CDFBFD1-A034-4D71-B03E-FF4EC41A2119}">
      <dsp:nvSpPr>
        <dsp:cNvPr id="0" name=""/>
        <dsp:cNvSpPr/>
      </dsp:nvSpPr>
      <dsp:spPr>
        <a:xfrm>
          <a:off x="7208744" y="613659"/>
          <a:ext cx="2927223" cy="175633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436" tIns="150562" rIns="143436" bIns="15056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kern="1200" dirty="0"/>
            <a:t>3. Задать стратегическое направление и позиционирование</a:t>
          </a:r>
          <a:endParaRPr lang="en-US" sz="1800" b="0" kern="1200" dirty="0"/>
        </a:p>
      </dsp:txBody>
      <dsp:txXfrm>
        <a:off x="7208744" y="613659"/>
        <a:ext cx="2927223" cy="1756333"/>
      </dsp:txXfrm>
    </dsp:sp>
    <dsp:sp modelId="{23CD7E74-A1FE-406E-96D3-A44FB6B131A3}">
      <dsp:nvSpPr>
        <dsp:cNvPr id="0" name=""/>
        <dsp:cNvSpPr/>
      </dsp:nvSpPr>
      <dsp:spPr>
        <a:xfrm>
          <a:off x="2933199" y="3875701"/>
          <a:ext cx="64266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2661" y="45720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37698" y="3918055"/>
        <a:ext cx="33663" cy="6732"/>
      </dsp:txXfrm>
    </dsp:sp>
    <dsp:sp modelId="{AD8ED0A3-ACC8-4D5A-9EAC-D83504C87246}">
      <dsp:nvSpPr>
        <dsp:cNvPr id="0" name=""/>
        <dsp:cNvSpPr/>
      </dsp:nvSpPr>
      <dsp:spPr>
        <a:xfrm>
          <a:off x="7776" y="3043254"/>
          <a:ext cx="2927223" cy="175633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436" tIns="150562" rIns="143436" bIns="15056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kern="1200" dirty="0"/>
            <a:t>4. Разработать маркетинговое предложение (комплекс маркетинга)</a:t>
          </a:r>
          <a:endParaRPr lang="en-US" sz="1800" b="0" kern="1200" dirty="0"/>
        </a:p>
      </dsp:txBody>
      <dsp:txXfrm>
        <a:off x="7776" y="3043254"/>
        <a:ext cx="2927223" cy="1756333"/>
      </dsp:txXfrm>
    </dsp:sp>
    <dsp:sp modelId="{F9798C11-5BDB-45B3-8703-DABD7333CAA5}">
      <dsp:nvSpPr>
        <dsp:cNvPr id="0" name=""/>
        <dsp:cNvSpPr/>
      </dsp:nvSpPr>
      <dsp:spPr>
        <a:xfrm>
          <a:off x="6533683" y="3875701"/>
          <a:ext cx="64266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2661" y="45720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838182" y="3918055"/>
        <a:ext cx="33663" cy="6732"/>
      </dsp:txXfrm>
    </dsp:sp>
    <dsp:sp modelId="{949324DD-52AC-4743-B0B4-4C4693934822}">
      <dsp:nvSpPr>
        <dsp:cNvPr id="0" name=""/>
        <dsp:cNvSpPr/>
      </dsp:nvSpPr>
      <dsp:spPr>
        <a:xfrm>
          <a:off x="3608260" y="3043254"/>
          <a:ext cx="2927223" cy="175633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436" tIns="150562" rIns="143436" bIns="15056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kern="1200" dirty="0"/>
            <a:t>5. Обеспечить поддержку со стороны других функций предприятия</a:t>
          </a:r>
          <a:endParaRPr lang="en-US" sz="1800" b="0" kern="1200" dirty="0"/>
        </a:p>
      </dsp:txBody>
      <dsp:txXfrm>
        <a:off x="3608260" y="3043254"/>
        <a:ext cx="2927223" cy="1756333"/>
      </dsp:txXfrm>
    </dsp:sp>
    <dsp:sp modelId="{9FFB00B3-9D76-4DAE-A9FF-F6899EACBC4C}">
      <dsp:nvSpPr>
        <dsp:cNvPr id="0" name=""/>
        <dsp:cNvSpPr/>
      </dsp:nvSpPr>
      <dsp:spPr>
        <a:xfrm>
          <a:off x="7208744" y="3043254"/>
          <a:ext cx="2927223" cy="175633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436" tIns="150562" rIns="143436" bIns="15056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kern="1200" dirty="0"/>
            <a:t>6. Осуществлять мониторинг исполнения и контроль результатов</a:t>
          </a:r>
          <a:endParaRPr lang="en-US" sz="1800" b="0" kern="1200" dirty="0"/>
        </a:p>
      </dsp:txBody>
      <dsp:txXfrm>
        <a:off x="7208744" y="3043254"/>
        <a:ext cx="2927223" cy="17563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58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561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3768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237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2009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732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341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4068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67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50799">
              <a:spcBef>
                <a:spcPts val="73"/>
              </a:spcBef>
            </a:pPr>
            <a:fld id="{81D60167-4931-47E6-BA6A-407CBD079E47}" type="slidenum">
              <a:rPr lang="ru-RU" b="1" spc="-193" smtClean="0">
                <a:latin typeface="Tahoma"/>
                <a:cs typeface="Tahoma"/>
              </a:rPr>
              <a:pPr marL="50799">
                <a:spcBef>
                  <a:spcPts val="73"/>
                </a:spcBef>
              </a:pPr>
              <a:t>‹#›</a:t>
            </a:fld>
            <a:r>
              <a:rPr lang="ru-RU" b="1" spc="-60">
                <a:latin typeface="Tahoma"/>
                <a:cs typeface="Tahoma"/>
              </a:rPr>
              <a:t> </a:t>
            </a:r>
            <a:r>
              <a:rPr lang="ru-RU" spc="-227"/>
              <a:t>/</a:t>
            </a:r>
            <a:r>
              <a:rPr lang="ru-RU" spc="-173"/>
              <a:t> </a:t>
            </a:r>
            <a:r>
              <a:rPr lang="ru-RU" spc="-127"/>
              <a:t>22</a:t>
            </a:r>
            <a:endParaRPr lang="ru-RU" spc="-127" dirty="0"/>
          </a:p>
        </p:txBody>
      </p:sp>
    </p:spTree>
    <p:extLst>
      <p:ext uri="{BB962C8B-B14F-4D97-AF65-F5344CB8AC3E}">
        <p14:creationId xmlns:p14="http://schemas.microsoft.com/office/powerpoint/2010/main" val="2879107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827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8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296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95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38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503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424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02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D3E2F-162B-4778-B7E9-01B402956833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39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bizlog.ru/lib/b18/" TargetMode="External"/><Relationship Id="rId2" Type="http://schemas.openxmlformats.org/officeDocument/2006/relationships/hyperlink" Target="https://bizlog.ru/lib/b17/" TargetMode="Externa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 descr="Игрушка-ракета, полетющая на компьютере">
            <a:extLst>
              <a:ext uri="{FF2B5EF4-FFF2-40B4-BE49-F238E27FC236}">
                <a16:creationId xmlns:a16="http://schemas.microsoft.com/office/drawing/2014/main" id="{4B9F6835-711B-B39A-1CEE-38587DEE67C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49" t="4488" r="28811" b="-1"/>
          <a:stretch/>
        </p:blipFill>
        <p:spPr>
          <a:xfrm>
            <a:off x="6669742" y="1035318"/>
            <a:ext cx="5094598" cy="5374041"/>
          </a:xfrm>
          <a:prstGeom prst="rect">
            <a:avLst/>
          </a:prstGeom>
        </p:spPr>
      </p:pic>
      <p:sp>
        <p:nvSpPr>
          <p:cNvPr id="16" name="object 2"/>
          <p:cNvSpPr txBox="1"/>
          <p:nvPr/>
        </p:nvSpPr>
        <p:spPr>
          <a:xfrm>
            <a:off x="762000" y="939800"/>
            <a:ext cx="5821680" cy="3553941"/>
          </a:xfrm>
          <a:prstGeom prst="rect">
            <a:avLst/>
          </a:prstGeom>
        </p:spPr>
        <p:txBody>
          <a:bodyPr vert="horz" lIns="60960" tIns="30480" rIns="60960" bIns="30480" rtlCol="0" anchor="b">
            <a:normAutofit/>
          </a:bodyPr>
          <a:lstStyle/>
          <a:p>
            <a:pPr marL="8467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endParaRPr lang="en-US" sz="2667" b="1" cap="all" spc="-33" dirty="0">
              <a:ea typeface="+mj-ea"/>
              <a:cs typeface="+mj-cs"/>
            </a:endParaRPr>
          </a:p>
          <a:p>
            <a:pPr marL="8467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endParaRPr lang="en-US" sz="2667" b="1" cap="all" spc="-33" dirty="0">
              <a:ea typeface="+mj-ea"/>
              <a:cs typeface="+mj-cs"/>
            </a:endParaRPr>
          </a:p>
          <a:p>
            <a:pPr marL="8467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endParaRPr lang="en-US" sz="2667" b="1" cap="all" spc="-33" dirty="0">
              <a:ea typeface="+mj-ea"/>
              <a:cs typeface="+mj-cs"/>
            </a:endParaRPr>
          </a:p>
          <a:p>
            <a:pPr marL="8467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ru-RU" sz="2800" b="1" dirty="0"/>
              <a:t>ТЕМА 4. МЕНЕДЖМЕНТ, ОРИЕНТИРОВАННЫЙ НА РЫНОК (МАРКЕТИНГ, МАРКЕТИНГ МЕНЕДЖМЕНТ)</a:t>
            </a:r>
            <a:endParaRPr lang="en-US" sz="2667" b="1" spc="-33" dirty="0">
              <a:ea typeface="+mj-ea"/>
              <a:cs typeface="+mj-cs"/>
            </a:endParaRPr>
          </a:p>
        </p:txBody>
      </p:sp>
      <p:sp>
        <p:nvSpPr>
          <p:cNvPr id="17" name="object 2">
            <a:extLst>
              <a:ext uri="{FF2B5EF4-FFF2-40B4-BE49-F238E27FC236}">
                <a16:creationId xmlns:a16="http://schemas.microsoft.com/office/drawing/2014/main" id="{B17A2232-6F74-F72F-C6E7-AF67B3763303}"/>
              </a:ext>
            </a:extLst>
          </p:cNvPr>
          <p:cNvSpPr txBox="1"/>
          <p:nvPr/>
        </p:nvSpPr>
        <p:spPr>
          <a:xfrm>
            <a:off x="762000" y="4445000"/>
            <a:ext cx="5618021" cy="2136089"/>
          </a:xfrm>
          <a:prstGeom prst="rect">
            <a:avLst/>
          </a:prstGeom>
        </p:spPr>
        <p:txBody>
          <a:bodyPr vert="horz" lIns="60960" tIns="30480" rIns="60960" bIns="30480" rtlCol="0" anchor="b">
            <a:normAutofit/>
          </a:bodyPr>
          <a:lstStyle/>
          <a:p>
            <a:pPr marL="8467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ru-RU" sz="1867" b="1" spc="-33" dirty="0">
                <a:ea typeface="+mj-ea"/>
                <a:cs typeface="+mj-cs"/>
              </a:rPr>
              <a:t>Лектор</a:t>
            </a:r>
            <a:r>
              <a:rPr lang="en-US" sz="1867" b="1" spc="-33" dirty="0">
                <a:ea typeface="+mj-ea"/>
                <a:cs typeface="+mj-cs"/>
              </a:rPr>
              <a:t>: </a:t>
            </a:r>
            <a:r>
              <a:rPr lang="ru-RU" sz="1867" b="1" spc="-33" dirty="0">
                <a:ea typeface="+mj-ea"/>
                <a:cs typeface="+mj-cs"/>
              </a:rPr>
              <a:t>доцент ИУЭС ЮФУ, к.э.н., Катаев А.В.</a:t>
            </a:r>
            <a:br>
              <a:rPr lang="ru-RU" sz="1867" b="1" spc="-33" dirty="0">
                <a:ea typeface="+mj-ea"/>
                <a:cs typeface="+mj-cs"/>
              </a:rPr>
            </a:br>
            <a:r>
              <a:rPr lang="en-US" sz="1867" b="1" spc="-33" dirty="0">
                <a:ea typeface="+mj-ea"/>
                <a:cs typeface="+mj-cs"/>
              </a:rPr>
              <a:t>https://kataev.ru/ </a:t>
            </a:r>
            <a:endParaRPr lang="en-US" sz="1867" spc="-33" dirty="0">
              <a:ea typeface="+mj-ea"/>
              <a:cs typeface="+mj-cs"/>
            </a:endParaRPr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6F820A96-130D-A4B5-C145-B990203EC4F8}"/>
              </a:ext>
            </a:extLst>
          </p:cNvPr>
          <p:cNvSpPr txBox="1"/>
          <p:nvPr/>
        </p:nvSpPr>
        <p:spPr>
          <a:xfrm>
            <a:off x="499872" y="1035319"/>
            <a:ext cx="6083808" cy="82516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/>
          <a:p>
            <a:pPr marL="127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ru-RU" sz="4200" b="1" cap="all" spc="-50" dirty="0">
                <a:latin typeface="+mj-lt"/>
                <a:ea typeface="+mj-ea"/>
                <a:cs typeface="+mj-cs"/>
              </a:rPr>
              <a:t>Основы менеджмента</a:t>
            </a:r>
            <a:endParaRPr lang="en-US" sz="4200" cap="all" spc="-5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bject 6">
            <a:extLst>
              <a:ext uri="{FF2B5EF4-FFF2-40B4-BE49-F238E27FC236}">
                <a16:creationId xmlns:a16="http://schemas.microsoft.com/office/drawing/2014/main" id="{C3D5F8C1-73D7-67C1-C130-C6E82E229E63}"/>
              </a:ext>
            </a:extLst>
          </p:cNvPr>
          <p:cNvSpPr txBox="1"/>
          <p:nvPr/>
        </p:nvSpPr>
        <p:spPr>
          <a:xfrm>
            <a:off x="5054347" y="2292441"/>
            <a:ext cx="2085339" cy="2289847"/>
          </a:xfrm>
          <a:prstGeom prst="rect">
            <a:avLst/>
          </a:prstGeom>
          <a:ln w="22859">
            <a:solidFill>
              <a:srgbClr val="000000"/>
            </a:solidFill>
          </a:ln>
        </p:spPr>
        <p:txBody>
          <a:bodyPr vert="horz" wrap="square" lIns="0" tIns="58419" rIns="0" bIns="0" rtlCol="0">
            <a:noAutofit/>
          </a:bodyPr>
          <a:lstStyle/>
          <a:p>
            <a:pPr marL="222250" marR="360680" indent="95250" algn="ctr">
              <a:lnSpc>
                <a:spcPct val="102699"/>
              </a:lnSpc>
              <a:spcBef>
                <a:spcPts val="459"/>
              </a:spcBef>
            </a:pPr>
            <a:r>
              <a:rPr spc="-10" dirty="0">
                <a:latin typeface="Calibri"/>
                <a:cs typeface="Calibri"/>
              </a:rPr>
              <a:t>Конкуренция 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внутри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отрасли </a:t>
            </a:r>
            <a:r>
              <a:rPr spc="-39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между</a:t>
            </a:r>
            <a:endParaRPr dirty="0">
              <a:latin typeface="Calibri"/>
              <a:cs typeface="Calibri"/>
            </a:endParaRPr>
          </a:p>
          <a:p>
            <a:pPr marL="263525" marR="197485" algn="ctr">
              <a:spcBef>
                <a:spcPts val="65"/>
              </a:spcBef>
            </a:pPr>
            <a:r>
              <a:rPr spc="-10" dirty="0">
                <a:latin typeface="Calibri"/>
                <a:cs typeface="Calibri"/>
              </a:rPr>
              <a:t>с</a:t>
            </a:r>
            <a:r>
              <a:rPr dirty="0">
                <a:latin typeface="Calibri"/>
                <a:cs typeface="Calibri"/>
              </a:rPr>
              <a:t>у</a:t>
            </a:r>
            <a:r>
              <a:rPr spc="-20" dirty="0">
                <a:latin typeface="Calibri"/>
                <a:cs typeface="Calibri"/>
              </a:rPr>
              <a:t>щ</a:t>
            </a:r>
            <a:r>
              <a:rPr dirty="0">
                <a:latin typeface="Calibri"/>
                <a:cs typeface="Calibri"/>
              </a:rPr>
              <a:t>ест</a:t>
            </a:r>
            <a:r>
              <a:rPr spc="-15" dirty="0">
                <a:latin typeface="Calibri"/>
                <a:cs typeface="Calibri"/>
              </a:rPr>
              <a:t>в</a:t>
            </a:r>
            <a:r>
              <a:rPr dirty="0">
                <a:latin typeface="Calibri"/>
                <a:cs typeface="Calibri"/>
              </a:rPr>
              <a:t>ую</a:t>
            </a:r>
            <a:r>
              <a:rPr spc="-10" dirty="0">
                <a:latin typeface="Calibri"/>
                <a:cs typeface="Calibri"/>
              </a:rPr>
              <a:t>щ</a:t>
            </a:r>
            <a:r>
              <a:rPr dirty="0">
                <a:latin typeface="Calibri"/>
                <a:cs typeface="Calibri"/>
              </a:rPr>
              <a:t>и</a:t>
            </a:r>
            <a:r>
              <a:rPr spc="-10" dirty="0">
                <a:latin typeface="Calibri"/>
                <a:cs typeface="Calibri"/>
              </a:rPr>
              <a:t>м</a:t>
            </a:r>
            <a:r>
              <a:rPr dirty="0">
                <a:latin typeface="Calibri"/>
                <a:cs typeface="Calibri"/>
              </a:rPr>
              <a:t>и  </a:t>
            </a:r>
            <a:r>
              <a:rPr spc="-5" dirty="0">
                <a:latin typeface="Calibri"/>
                <a:cs typeface="Calibri"/>
              </a:rPr>
              <a:t>фирмами</a:t>
            </a:r>
            <a:endParaRPr dirty="0">
              <a:latin typeface="Calibri"/>
              <a:cs typeface="Calibri"/>
            </a:endParaRPr>
          </a:p>
        </p:txBody>
      </p:sp>
      <p:grpSp>
        <p:nvGrpSpPr>
          <p:cNvPr id="41" name="object 9">
            <a:extLst>
              <a:ext uri="{FF2B5EF4-FFF2-40B4-BE49-F238E27FC236}">
                <a16:creationId xmlns:a16="http://schemas.microsoft.com/office/drawing/2014/main" id="{8CBBEF23-9215-E6C1-4A34-D9CC368C8863}"/>
              </a:ext>
            </a:extLst>
          </p:cNvPr>
          <p:cNvGrpSpPr/>
          <p:nvPr/>
        </p:nvGrpSpPr>
        <p:grpSpPr>
          <a:xfrm>
            <a:off x="5486401" y="3784092"/>
            <a:ext cx="1221105" cy="611505"/>
            <a:chOff x="3962400" y="3784091"/>
            <a:chExt cx="1221105" cy="611505"/>
          </a:xfrm>
        </p:grpSpPr>
        <p:sp>
          <p:nvSpPr>
            <p:cNvPr id="42" name="object 10">
              <a:extLst>
                <a:ext uri="{FF2B5EF4-FFF2-40B4-BE49-F238E27FC236}">
                  <a16:creationId xmlns:a16="http://schemas.microsoft.com/office/drawing/2014/main" id="{9D16388F-2A79-ABE5-100C-BACAA1182838}"/>
                </a:ext>
              </a:extLst>
            </p:cNvPr>
            <p:cNvSpPr/>
            <p:nvPr/>
          </p:nvSpPr>
          <p:spPr>
            <a:xfrm>
              <a:off x="3973829" y="3842765"/>
              <a:ext cx="1198245" cy="492759"/>
            </a:xfrm>
            <a:custGeom>
              <a:avLst/>
              <a:gdLst/>
              <a:ahLst/>
              <a:cxnLst/>
              <a:rect l="l" t="t" r="r" b="b"/>
              <a:pathLst>
                <a:path w="1198245" h="492760">
                  <a:moveTo>
                    <a:pt x="598932" y="0"/>
                  </a:moveTo>
                  <a:lnTo>
                    <a:pt x="533662" y="1444"/>
                  </a:lnTo>
                  <a:lnTo>
                    <a:pt x="470430" y="5678"/>
                  </a:lnTo>
                  <a:lnTo>
                    <a:pt x="409602" y="12551"/>
                  </a:lnTo>
                  <a:lnTo>
                    <a:pt x="351542" y="21913"/>
                  </a:lnTo>
                  <a:lnTo>
                    <a:pt x="296615" y="33612"/>
                  </a:lnTo>
                  <a:lnTo>
                    <a:pt x="245187" y="47500"/>
                  </a:lnTo>
                  <a:lnTo>
                    <a:pt x="197622" y="63424"/>
                  </a:lnTo>
                  <a:lnTo>
                    <a:pt x="154286" y="81236"/>
                  </a:lnTo>
                  <a:lnTo>
                    <a:pt x="115543" y="100785"/>
                  </a:lnTo>
                  <a:lnTo>
                    <a:pt x="81759" y="121919"/>
                  </a:lnTo>
                  <a:lnTo>
                    <a:pt x="30528" y="168347"/>
                  </a:lnTo>
                  <a:lnTo>
                    <a:pt x="3513" y="219315"/>
                  </a:lnTo>
                  <a:lnTo>
                    <a:pt x="0" y="246125"/>
                  </a:lnTo>
                  <a:lnTo>
                    <a:pt x="3513" y="272936"/>
                  </a:lnTo>
                  <a:lnTo>
                    <a:pt x="30528" y="323904"/>
                  </a:lnTo>
                  <a:lnTo>
                    <a:pt x="81759" y="370331"/>
                  </a:lnTo>
                  <a:lnTo>
                    <a:pt x="115543" y="391466"/>
                  </a:lnTo>
                  <a:lnTo>
                    <a:pt x="154286" y="411015"/>
                  </a:lnTo>
                  <a:lnTo>
                    <a:pt x="197622" y="428827"/>
                  </a:lnTo>
                  <a:lnTo>
                    <a:pt x="245187" y="444751"/>
                  </a:lnTo>
                  <a:lnTo>
                    <a:pt x="296615" y="458639"/>
                  </a:lnTo>
                  <a:lnTo>
                    <a:pt x="351542" y="470338"/>
                  </a:lnTo>
                  <a:lnTo>
                    <a:pt x="409602" y="479700"/>
                  </a:lnTo>
                  <a:lnTo>
                    <a:pt x="470430" y="486573"/>
                  </a:lnTo>
                  <a:lnTo>
                    <a:pt x="533662" y="490807"/>
                  </a:lnTo>
                  <a:lnTo>
                    <a:pt x="598932" y="492251"/>
                  </a:lnTo>
                  <a:lnTo>
                    <a:pt x="664201" y="490807"/>
                  </a:lnTo>
                  <a:lnTo>
                    <a:pt x="727433" y="486573"/>
                  </a:lnTo>
                  <a:lnTo>
                    <a:pt x="788261" y="479700"/>
                  </a:lnTo>
                  <a:lnTo>
                    <a:pt x="846321" y="470338"/>
                  </a:lnTo>
                  <a:lnTo>
                    <a:pt x="901248" y="458639"/>
                  </a:lnTo>
                  <a:lnTo>
                    <a:pt x="952676" y="444751"/>
                  </a:lnTo>
                  <a:lnTo>
                    <a:pt x="1000241" y="428827"/>
                  </a:lnTo>
                  <a:lnTo>
                    <a:pt x="1043577" y="411015"/>
                  </a:lnTo>
                  <a:lnTo>
                    <a:pt x="1082320" y="391466"/>
                  </a:lnTo>
                  <a:lnTo>
                    <a:pt x="1116104" y="370331"/>
                  </a:lnTo>
                  <a:lnTo>
                    <a:pt x="1167335" y="323904"/>
                  </a:lnTo>
                  <a:lnTo>
                    <a:pt x="1194350" y="272936"/>
                  </a:lnTo>
                  <a:lnTo>
                    <a:pt x="1197864" y="246125"/>
                  </a:lnTo>
                  <a:lnTo>
                    <a:pt x="1194350" y="219315"/>
                  </a:lnTo>
                  <a:lnTo>
                    <a:pt x="1167335" y="168347"/>
                  </a:lnTo>
                  <a:lnTo>
                    <a:pt x="1116104" y="121919"/>
                  </a:lnTo>
                  <a:lnTo>
                    <a:pt x="1082320" y="100785"/>
                  </a:lnTo>
                  <a:lnTo>
                    <a:pt x="1043577" y="81236"/>
                  </a:lnTo>
                  <a:lnTo>
                    <a:pt x="1000241" y="63424"/>
                  </a:lnTo>
                  <a:lnTo>
                    <a:pt x="952676" y="47500"/>
                  </a:lnTo>
                  <a:lnTo>
                    <a:pt x="901248" y="33612"/>
                  </a:lnTo>
                  <a:lnTo>
                    <a:pt x="846321" y="21913"/>
                  </a:lnTo>
                  <a:lnTo>
                    <a:pt x="788261" y="12551"/>
                  </a:lnTo>
                  <a:lnTo>
                    <a:pt x="727433" y="5678"/>
                  </a:lnTo>
                  <a:lnTo>
                    <a:pt x="664201" y="1444"/>
                  </a:lnTo>
                  <a:lnTo>
                    <a:pt x="5989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11">
              <a:extLst>
                <a:ext uri="{FF2B5EF4-FFF2-40B4-BE49-F238E27FC236}">
                  <a16:creationId xmlns:a16="http://schemas.microsoft.com/office/drawing/2014/main" id="{9B8B48DE-6368-7019-929A-3163590BA8DE}"/>
                </a:ext>
              </a:extLst>
            </p:cNvPr>
            <p:cNvSpPr/>
            <p:nvPr/>
          </p:nvSpPr>
          <p:spPr>
            <a:xfrm>
              <a:off x="3973829" y="3842765"/>
              <a:ext cx="1198245" cy="492759"/>
            </a:xfrm>
            <a:custGeom>
              <a:avLst/>
              <a:gdLst/>
              <a:ahLst/>
              <a:cxnLst/>
              <a:rect l="l" t="t" r="r" b="b"/>
              <a:pathLst>
                <a:path w="1198245" h="492760">
                  <a:moveTo>
                    <a:pt x="0" y="246125"/>
                  </a:moveTo>
                  <a:lnTo>
                    <a:pt x="13811" y="193338"/>
                  </a:lnTo>
                  <a:lnTo>
                    <a:pt x="53299" y="144490"/>
                  </a:lnTo>
                  <a:lnTo>
                    <a:pt x="115543" y="100785"/>
                  </a:lnTo>
                  <a:lnTo>
                    <a:pt x="154286" y="81236"/>
                  </a:lnTo>
                  <a:lnTo>
                    <a:pt x="197622" y="63424"/>
                  </a:lnTo>
                  <a:lnTo>
                    <a:pt x="245187" y="47500"/>
                  </a:lnTo>
                  <a:lnTo>
                    <a:pt x="296615" y="33612"/>
                  </a:lnTo>
                  <a:lnTo>
                    <a:pt x="351542" y="21913"/>
                  </a:lnTo>
                  <a:lnTo>
                    <a:pt x="409602" y="12551"/>
                  </a:lnTo>
                  <a:lnTo>
                    <a:pt x="470430" y="5678"/>
                  </a:lnTo>
                  <a:lnTo>
                    <a:pt x="533662" y="1444"/>
                  </a:lnTo>
                  <a:lnTo>
                    <a:pt x="598932" y="0"/>
                  </a:lnTo>
                  <a:lnTo>
                    <a:pt x="664201" y="1444"/>
                  </a:lnTo>
                  <a:lnTo>
                    <a:pt x="727433" y="5678"/>
                  </a:lnTo>
                  <a:lnTo>
                    <a:pt x="788261" y="12551"/>
                  </a:lnTo>
                  <a:lnTo>
                    <a:pt x="846321" y="21913"/>
                  </a:lnTo>
                  <a:lnTo>
                    <a:pt x="901248" y="33612"/>
                  </a:lnTo>
                  <a:lnTo>
                    <a:pt x="952676" y="47500"/>
                  </a:lnTo>
                  <a:lnTo>
                    <a:pt x="1000241" y="63424"/>
                  </a:lnTo>
                  <a:lnTo>
                    <a:pt x="1043577" y="81236"/>
                  </a:lnTo>
                  <a:lnTo>
                    <a:pt x="1082320" y="100785"/>
                  </a:lnTo>
                  <a:lnTo>
                    <a:pt x="1116104" y="121919"/>
                  </a:lnTo>
                  <a:lnTo>
                    <a:pt x="1167335" y="168347"/>
                  </a:lnTo>
                  <a:lnTo>
                    <a:pt x="1194350" y="219315"/>
                  </a:lnTo>
                  <a:lnTo>
                    <a:pt x="1197864" y="246125"/>
                  </a:lnTo>
                  <a:lnTo>
                    <a:pt x="1194350" y="272936"/>
                  </a:lnTo>
                  <a:lnTo>
                    <a:pt x="1167335" y="323904"/>
                  </a:lnTo>
                  <a:lnTo>
                    <a:pt x="1116104" y="370331"/>
                  </a:lnTo>
                  <a:lnTo>
                    <a:pt x="1082320" y="391466"/>
                  </a:lnTo>
                  <a:lnTo>
                    <a:pt x="1043577" y="411015"/>
                  </a:lnTo>
                  <a:lnTo>
                    <a:pt x="1000241" y="428827"/>
                  </a:lnTo>
                  <a:lnTo>
                    <a:pt x="952676" y="444751"/>
                  </a:lnTo>
                  <a:lnTo>
                    <a:pt x="901248" y="458639"/>
                  </a:lnTo>
                  <a:lnTo>
                    <a:pt x="846321" y="470338"/>
                  </a:lnTo>
                  <a:lnTo>
                    <a:pt x="788261" y="479700"/>
                  </a:lnTo>
                  <a:lnTo>
                    <a:pt x="727433" y="486573"/>
                  </a:lnTo>
                  <a:lnTo>
                    <a:pt x="664201" y="490807"/>
                  </a:lnTo>
                  <a:lnTo>
                    <a:pt x="598932" y="492251"/>
                  </a:lnTo>
                  <a:lnTo>
                    <a:pt x="533662" y="490807"/>
                  </a:lnTo>
                  <a:lnTo>
                    <a:pt x="470430" y="486573"/>
                  </a:lnTo>
                  <a:lnTo>
                    <a:pt x="409602" y="479700"/>
                  </a:lnTo>
                  <a:lnTo>
                    <a:pt x="351542" y="470338"/>
                  </a:lnTo>
                  <a:lnTo>
                    <a:pt x="296615" y="458639"/>
                  </a:lnTo>
                  <a:lnTo>
                    <a:pt x="245187" y="444751"/>
                  </a:lnTo>
                  <a:lnTo>
                    <a:pt x="197622" y="428827"/>
                  </a:lnTo>
                  <a:lnTo>
                    <a:pt x="154286" y="411015"/>
                  </a:lnTo>
                  <a:lnTo>
                    <a:pt x="115543" y="391466"/>
                  </a:lnTo>
                  <a:lnTo>
                    <a:pt x="81759" y="370331"/>
                  </a:lnTo>
                  <a:lnTo>
                    <a:pt x="30528" y="323904"/>
                  </a:lnTo>
                  <a:lnTo>
                    <a:pt x="3513" y="272936"/>
                  </a:lnTo>
                  <a:lnTo>
                    <a:pt x="0" y="246125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12">
              <a:extLst>
                <a:ext uri="{FF2B5EF4-FFF2-40B4-BE49-F238E27FC236}">
                  <a16:creationId xmlns:a16="http://schemas.microsoft.com/office/drawing/2014/main" id="{EA6AB2E6-CCA7-F7F5-90DB-0C02127ABEE7}"/>
                </a:ext>
              </a:extLst>
            </p:cNvPr>
            <p:cNvSpPr/>
            <p:nvPr/>
          </p:nvSpPr>
          <p:spPr>
            <a:xfrm>
              <a:off x="3973829" y="3842765"/>
              <a:ext cx="1198245" cy="492759"/>
            </a:xfrm>
            <a:custGeom>
              <a:avLst/>
              <a:gdLst/>
              <a:ahLst/>
              <a:cxnLst/>
              <a:rect l="l" t="t" r="r" b="b"/>
              <a:pathLst>
                <a:path w="1198245" h="492760">
                  <a:moveTo>
                    <a:pt x="0" y="246125"/>
                  </a:moveTo>
                  <a:lnTo>
                    <a:pt x="13811" y="193338"/>
                  </a:lnTo>
                  <a:lnTo>
                    <a:pt x="53299" y="144490"/>
                  </a:lnTo>
                  <a:lnTo>
                    <a:pt x="115543" y="100785"/>
                  </a:lnTo>
                  <a:lnTo>
                    <a:pt x="154286" y="81236"/>
                  </a:lnTo>
                  <a:lnTo>
                    <a:pt x="197622" y="63424"/>
                  </a:lnTo>
                  <a:lnTo>
                    <a:pt x="245187" y="47500"/>
                  </a:lnTo>
                  <a:lnTo>
                    <a:pt x="296615" y="33612"/>
                  </a:lnTo>
                  <a:lnTo>
                    <a:pt x="351542" y="21913"/>
                  </a:lnTo>
                  <a:lnTo>
                    <a:pt x="409602" y="12551"/>
                  </a:lnTo>
                  <a:lnTo>
                    <a:pt x="470430" y="5678"/>
                  </a:lnTo>
                  <a:lnTo>
                    <a:pt x="533662" y="1444"/>
                  </a:lnTo>
                  <a:lnTo>
                    <a:pt x="598932" y="0"/>
                  </a:lnTo>
                  <a:lnTo>
                    <a:pt x="664201" y="1444"/>
                  </a:lnTo>
                  <a:lnTo>
                    <a:pt x="727433" y="5678"/>
                  </a:lnTo>
                  <a:lnTo>
                    <a:pt x="788261" y="12551"/>
                  </a:lnTo>
                  <a:lnTo>
                    <a:pt x="846321" y="21913"/>
                  </a:lnTo>
                  <a:lnTo>
                    <a:pt x="901248" y="33612"/>
                  </a:lnTo>
                  <a:lnTo>
                    <a:pt x="952676" y="47500"/>
                  </a:lnTo>
                  <a:lnTo>
                    <a:pt x="1000241" y="63424"/>
                  </a:lnTo>
                  <a:lnTo>
                    <a:pt x="1043577" y="81236"/>
                  </a:lnTo>
                  <a:lnTo>
                    <a:pt x="1082320" y="100785"/>
                  </a:lnTo>
                  <a:lnTo>
                    <a:pt x="1116104" y="121919"/>
                  </a:lnTo>
                  <a:lnTo>
                    <a:pt x="1167335" y="168347"/>
                  </a:lnTo>
                  <a:lnTo>
                    <a:pt x="1194350" y="219315"/>
                  </a:lnTo>
                  <a:lnTo>
                    <a:pt x="1197864" y="246125"/>
                  </a:lnTo>
                  <a:lnTo>
                    <a:pt x="1194350" y="272936"/>
                  </a:lnTo>
                  <a:lnTo>
                    <a:pt x="1167335" y="323904"/>
                  </a:lnTo>
                  <a:lnTo>
                    <a:pt x="1116104" y="370331"/>
                  </a:lnTo>
                  <a:lnTo>
                    <a:pt x="1082320" y="391466"/>
                  </a:lnTo>
                  <a:lnTo>
                    <a:pt x="1043577" y="411015"/>
                  </a:lnTo>
                  <a:lnTo>
                    <a:pt x="1000241" y="428827"/>
                  </a:lnTo>
                  <a:lnTo>
                    <a:pt x="952676" y="444751"/>
                  </a:lnTo>
                  <a:lnTo>
                    <a:pt x="901248" y="458639"/>
                  </a:lnTo>
                  <a:lnTo>
                    <a:pt x="846321" y="470338"/>
                  </a:lnTo>
                  <a:lnTo>
                    <a:pt x="788261" y="479700"/>
                  </a:lnTo>
                  <a:lnTo>
                    <a:pt x="727433" y="486573"/>
                  </a:lnTo>
                  <a:lnTo>
                    <a:pt x="664201" y="490807"/>
                  </a:lnTo>
                  <a:lnTo>
                    <a:pt x="598932" y="492251"/>
                  </a:lnTo>
                  <a:lnTo>
                    <a:pt x="533662" y="490807"/>
                  </a:lnTo>
                  <a:lnTo>
                    <a:pt x="470430" y="486573"/>
                  </a:lnTo>
                  <a:lnTo>
                    <a:pt x="409602" y="479700"/>
                  </a:lnTo>
                  <a:lnTo>
                    <a:pt x="351542" y="470338"/>
                  </a:lnTo>
                  <a:lnTo>
                    <a:pt x="296615" y="458639"/>
                  </a:lnTo>
                  <a:lnTo>
                    <a:pt x="245187" y="444751"/>
                  </a:lnTo>
                  <a:lnTo>
                    <a:pt x="197622" y="428827"/>
                  </a:lnTo>
                  <a:lnTo>
                    <a:pt x="154286" y="411015"/>
                  </a:lnTo>
                  <a:lnTo>
                    <a:pt x="115543" y="391466"/>
                  </a:lnTo>
                  <a:lnTo>
                    <a:pt x="81759" y="370331"/>
                  </a:lnTo>
                  <a:lnTo>
                    <a:pt x="30528" y="323904"/>
                  </a:lnTo>
                  <a:lnTo>
                    <a:pt x="3513" y="272936"/>
                  </a:lnTo>
                  <a:lnTo>
                    <a:pt x="0" y="246125"/>
                  </a:lnTo>
                  <a:close/>
                </a:path>
                <a:path w="1198245" h="492760">
                  <a:moveTo>
                    <a:pt x="733044" y="4571"/>
                  </a:moveTo>
                  <a:lnTo>
                    <a:pt x="662940" y="4571"/>
                  </a:lnTo>
                </a:path>
              </a:pathLst>
            </a:custGeom>
            <a:ln w="22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13">
              <a:extLst>
                <a:ext uri="{FF2B5EF4-FFF2-40B4-BE49-F238E27FC236}">
                  <a16:creationId xmlns:a16="http://schemas.microsoft.com/office/drawing/2014/main" id="{0B70CE67-0398-5BC6-B464-7FB73C595221}"/>
                </a:ext>
              </a:extLst>
            </p:cNvPr>
            <p:cNvSpPr/>
            <p:nvPr/>
          </p:nvSpPr>
          <p:spPr>
            <a:xfrm>
              <a:off x="4448555" y="3784091"/>
              <a:ext cx="205740" cy="128270"/>
            </a:xfrm>
            <a:custGeom>
              <a:avLst/>
              <a:gdLst/>
              <a:ahLst/>
              <a:cxnLst/>
              <a:rect l="l" t="t" r="r" b="b"/>
              <a:pathLst>
                <a:path w="205739" h="128270">
                  <a:moveTo>
                    <a:pt x="205740" y="0"/>
                  </a:moveTo>
                  <a:lnTo>
                    <a:pt x="0" y="63245"/>
                  </a:lnTo>
                  <a:lnTo>
                    <a:pt x="205740" y="128015"/>
                  </a:lnTo>
                  <a:lnTo>
                    <a:pt x="2057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14">
              <a:extLst>
                <a:ext uri="{FF2B5EF4-FFF2-40B4-BE49-F238E27FC236}">
                  <a16:creationId xmlns:a16="http://schemas.microsoft.com/office/drawing/2014/main" id="{5077F516-C3BF-8615-3AFB-90578997BD6F}"/>
                </a:ext>
              </a:extLst>
            </p:cNvPr>
            <p:cNvSpPr/>
            <p:nvPr/>
          </p:nvSpPr>
          <p:spPr>
            <a:xfrm>
              <a:off x="4481322" y="4330445"/>
              <a:ext cx="62865" cy="1905"/>
            </a:xfrm>
            <a:custGeom>
              <a:avLst/>
              <a:gdLst/>
              <a:ahLst/>
              <a:cxnLst/>
              <a:rect l="l" t="t" r="r" b="b"/>
              <a:pathLst>
                <a:path w="62864" h="1904">
                  <a:moveTo>
                    <a:pt x="-11429" y="761"/>
                  </a:moveTo>
                  <a:lnTo>
                    <a:pt x="73913" y="761"/>
                  </a:lnTo>
                </a:path>
              </a:pathLst>
            </a:custGeom>
            <a:ln w="2438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15">
              <a:extLst>
                <a:ext uri="{FF2B5EF4-FFF2-40B4-BE49-F238E27FC236}">
                  <a16:creationId xmlns:a16="http://schemas.microsoft.com/office/drawing/2014/main" id="{90EC0240-F80B-DAAA-380B-22CD13052E0A}"/>
                </a:ext>
              </a:extLst>
            </p:cNvPr>
            <p:cNvSpPr/>
            <p:nvPr/>
          </p:nvSpPr>
          <p:spPr>
            <a:xfrm>
              <a:off x="4523231" y="4264151"/>
              <a:ext cx="208915" cy="131445"/>
            </a:xfrm>
            <a:custGeom>
              <a:avLst/>
              <a:gdLst/>
              <a:ahLst/>
              <a:cxnLst/>
              <a:rect l="l" t="t" r="r" b="b"/>
              <a:pathLst>
                <a:path w="208914" h="131445">
                  <a:moveTo>
                    <a:pt x="0" y="0"/>
                  </a:moveTo>
                  <a:lnTo>
                    <a:pt x="4825" y="131064"/>
                  </a:lnTo>
                  <a:lnTo>
                    <a:pt x="208787" y="607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16">
            <a:extLst>
              <a:ext uri="{FF2B5EF4-FFF2-40B4-BE49-F238E27FC236}">
                <a16:creationId xmlns:a16="http://schemas.microsoft.com/office/drawing/2014/main" id="{9CF5D9C0-CA80-16C3-9F2B-B1916215D234}"/>
              </a:ext>
            </a:extLst>
          </p:cNvPr>
          <p:cNvSpPr txBox="1"/>
          <p:nvPr/>
        </p:nvSpPr>
        <p:spPr>
          <a:xfrm>
            <a:off x="3177029" y="1820184"/>
            <a:ext cx="2533904" cy="4615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9225" marR="5080" indent="-136525">
              <a:lnSpc>
                <a:spcPct val="80000"/>
              </a:lnSpc>
              <a:spcBef>
                <a:spcPts val="100"/>
              </a:spcBef>
            </a:pPr>
            <a:r>
              <a:rPr spc="-15" dirty="0">
                <a:latin typeface="Calibri"/>
                <a:cs typeface="Calibri"/>
              </a:rPr>
              <a:t>Угроза </a:t>
            </a:r>
            <a:r>
              <a:rPr spc="-5" dirty="0">
                <a:latin typeface="Calibri"/>
                <a:cs typeface="Calibri"/>
              </a:rPr>
              <a:t>возникновения </a:t>
            </a:r>
            <a:r>
              <a:rPr spc="-28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новых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конкурентов</a:t>
            </a:r>
            <a:endParaRPr dirty="0">
              <a:latin typeface="Calibri"/>
              <a:cs typeface="Calibri"/>
            </a:endParaRPr>
          </a:p>
        </p:txBody>
      </p:sp>
      <p:grpSp>
        <p:nvGrpSpPr>
          <p:cNvPr id="50" name="object 18">
            <a:extLst>
              <a:ext uri="{FF2B5EF4-FFF2-40B4-BE49-F238E27FC236}">
                <a16:creationId xmlns:a16="http://schemas.microsoft.com/office/drawing/2014/main" id="{140868C6-9D93-DBB3-7893-09C7D818D9B5}"/>
              </a:ext>
            </a:extLst>
          </p:cNvPr>
          <p:cNvGrpSpPr/>
          <p:nvPr/>
        </p:nvGrpSpPr>
        <p:grpSpPr>
          <a:xfrm>
            <a:off x="5993891" y="1578863"/>
            <a:ext cx="205740" cy="737870"/>
            <a:chOff x="4469891" y="1578863"/>
            <a:chExt cx="205740" cy="737870"/>
          </a:xfrm>
        </p:grpSpPr>
        <p:sp>
          <p:nvSpPr>
            <p:cNvPr id="51" name="object 19">
              <a:extLst>
                <a:ext uri="{FF2B5EF4-FFF2-40B4-BE49-F238E27FC236}">
                  <a16:creationId xmlns:a16="http://schemas.microsoft.com/office/drawing/2014/main" id="{EC602977-18C6-A809-1182-9A9312801F17}"/>
                </a:ext>
              </a:extLst>
            </p:cNvPr>
            <p:cNvSpPr/>
            <p:nvPr/>
          </p:nvSpPr>
          <p:spPr>
            <a:xfrm>
              <a:off x="4573523" y="1578863"/>
              <a:ext cx="0" cy="467995"/>
            </a:xfrm>
            <a:custGeom>
              <a:avLst/>
              <a:gdLst/>
              <a:ahLst/>
              <a:cxnLst/>
              <a:rect l="l" t="t" r="r" b="b"/>
              <a:pathLst>
                <a:path h="467994">
                  <a:moveTo>
                    <a:pt x="0" y="0"/>
                  </a:moveTo>
                  <a:lnTo>
                    <a:pt x="0" y="467868"/>
                  </a:lnTo>
                </a:path>
              </a:pathLst>
            </a:custGeom>
            <a:ln w="579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20">
              <a:extLst>
                <a:ext uri="{FF2B5EF4-FFF2-40B4-BE49-F238E27FC236}">
                  <a16:creationId xmlns:a16="http://schemas.microsoft.com/office/drawing/2014/main" id="{94779680-9B05-5EDD-763A-9DC1EFDE92D7}"/>
                </a:ext>
              </a:extLst>
            </p:cNvPr>
            <p:cNvSpPr/>
            <p:nvPr/>
          </p:nvSpPr>
          <p:spPr>
            <a:xfrm>
              <a:off x="4469891" y="2023872"/>
              <a:ext cx="205740" cy="292735"/>
            </a:xfrm>
            <a:custGeom>
              <a:avLst/>
              <a:gdLst/>
              <a:ahLst/>
              <a:cxnLst/>
              <a:rect l="l" t="t" r="r" b="b"/>
              <a:pathLst>
                <a:path w="205739" h="292735">
                  <a:moveTo>
                    <a:pt x="205740" y="0"/>
                  </a:moveTo>
                  <a:lnTo>
                    <a:pt x="0" y="0"/>
                  </a:lnTo>
                  <a:lnTo>
                    <a:pt x="102870" y="292607"/>
                  </a:lnTo>
                  <a:lnTo>
                    <a:pt x="2057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3" name="object 21">
            <a:extLst>
              <a:ext uri="{FF2B5EF4-FFF2-40B4-BE49-F238E27FC236}">
                <a16:creationId xmlns:a16="http://schemas.microsoft.com/office/drawing/2014/main" id="{617203A6-50A1-0BAB-D9B7-54F7D9DF6F6C}"/>
              </a:ext>
            </a:extLst>
          </p:cNvPr>
          <p:cNvGrpSpPr/>
          <p:nvPr/>
        </p:nvGrpSpPr>
        <p:grpSpPr>
          <a:xfrm>
            <a:off x="4012692" y="3349752"/>
            <a:ext cx="1041400" cy="196850"/>
            <a:chOff x="2488692" y="3349752"/>
            <a:chExt cx="1041400" cy="196850"/>
          </a:xfrm>
        </p:grpSpPr>
        <p:sp>
          <p:nvSpPr>
            <p:cNvPr id="54" name="object 22">
              <a:extLst>
                <a:ext uri="{FF2B5EF4-FFF2-40B4-BE49-F238E27FC236}">
                  <a16:creationId xmlns:a16="http://schemas.microsoft.com/office/drawing/2014/main" id="{47042A08-CF2F-F1A6-9643-2E02DE4A944D}"/>
                </a:ext>
              </a:extLst>
            </p:cNvPr>
            <p:cNvSpPr/>
            <p:nvPr/>
          </p:nvSpPr>
          <p:spPr>
            <a:xfrm>
              <a:off x="2488692" y="3448812"/>
              <a:ext cx="757555" cy="0"/>
            </a:xfrm>
            <a:custGeom>
              <a:avLst/>
              <a:gdLst/>
              <a:ahLst/>
              <a:cxnLst/>
              <a:rect l="l" t="t" r="r" b="b"/>
              <a:pathLst>
                <a:path w="757555">
                  <a:moveTo>
                    <a:pt x="0" y="0"/>
                  </a:moveTo>
                  <a:lnTo>
                    <a:pt x="757427" y="0"/>
                  </a:lnTo>
                </a:path>
              </a:pathLst>
            </a:custGeom>
            <a:ln w="579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23">
              <a:extLst>
                <a:ext uri="{FF2B5EF4-FFF2-40B4-BE49-F238E27FC236}">
                  <a16:creationId xmlns:a16="http://schemas.microsoft.com/office/drawing/2014/main" id="{AE5D8959-DEEB-03B5-7EF9-D19469E26534}"/>
                </a:ext>
              </a:extLst>
            </p:cNvPr>
            <p:cNvSpPr/>
            <p:nvPr/>
          </p:nvSpPr>
          <p:spPr>
            <a:xfrm>
              <a:off x="3218688" y="3349752"/>
              <a:ext cx="311150" cy="196850"/>
            </a:xfrm>
            <a:custGeom>
              <a:avLst/>
              <a:gdLst/>
              <a:ahLst/>
              <a:cxnLst/>
              <a:rect l="l" t="t" r="r" b="b"/>
              <a:pathLst>
                <a:path w="311150" h="196850">
                  <a:moveTo>
                    <a:pt x="0" y="0"/>
                  </a:moveTo>
                  <a:lnTo>
                    <a:pt x="0" y="196596"/>
                  </a:lnTo>
                  <a:lnTo>
                    <a:pt x="310896" y="990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6" name="object 24">
            <a:extLst>
              <a:ext uri="{FF2B5EF4-FFF2-40B4-BE49-F238E27FC236}">
                <a16:creationId xmlns:a16="http://schemas.microsoft.com/office/drawing/2014/main" id="{5FFA2D9B-1811-B57A-6760-F8953916EDAE}"/>
              </a:ext>
            </a:extLst>
          </p:cNvPr>
          <p:cNvGrpSpPr/>
          <p:nvPr/>
        </p:nvGrpSpPr>
        <p:grpSpPr>
          <a:xfrm>
            <a:off x="7137656" y="3354292"/>
            <a:ext cx="1042669" cy="196850"/>
            <a:chOff x="5614415" y="3349752"/>
            <a:chExt cx="1042669" cy="196850"/>
          </a:xfrm>
        </p:grpSpPr>
        <p:sp>
          <p:nvSpPr>
            <p:cNvPr id="57" name="object 25">
              <a:extLst>
                <a:ext uri="{FF2B5EF4-FFF2-40B4-BE49-F238E27FC236}">
                  <a16:creationId xmlns:a16="http://schemas.microsoft.com/office/drawing/2014/main" id="{F1E65FA2-A8D1-2FF4-7495-FC9C17546B6E}"/>
                </a:ext>
              </a:extLst>
            </p:cNvPr>
            <p:cNvSpPr/>
            <p:nvPr/>
          </p:nvSpPr>
          <p:spPr>
            <a:xfrm>
              <a:off x="5899403" y="3448812"/>
              <a:ext cx="757555" cy="0"/>
            </a:xfrm>
            <a:custGeom>
              <a:avLst/>
              <a:gdLst/>
              <a:ahLst/>
              <a:cxnLst/>
              <a:rect l="l" t="t" r="r" b="b"/>
              <a:pathLst>
                <a:path w="757554">
                  <a:moveTo>
                    <a:pt x="757427" y="0"/>
                  </a:moveTo>
                  <a:lnTo>
                    <a:pt x="0" y="0"/>
                  </a:lnTo>
                </a:path>
              </a:pathLst>
            </a:custGeom>
            <a:ln w="579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26">
              <a:extLst>
                <a:ext uri="{FF2B5EF4-FFF2-40B4-BE49-F238E27FC236}">
                  <a16:creationId xmlns:a16="http://schemas.microsoft.com/office/drawing/2014/main" id="{220F1148-C420-FE96-055A-18E147A26917}"/>
                </a:ext>
              </a:extLst>
            </p:cNvPr>
            <p:cNvSpPr/>
            <p:nvPr/>
          </p:nvSpPr>
          <p:spPr>
            <a:xfrm>
              <a:off x="5614415" y="3349752"/>
              <a:ext cx="311150" cy="196850"/>
            </a:xfrm>
            <a:custGeom>
              <a:avLst/>
              <a:gdLst/>
              <a:ahLst/>
              <a:cxnLst/>
              <a:rect l="l" t="t" r="r" b="b"/>
              <a:pathLst>
                <a:path w="311150" h="196850">
                  <a:moveTo>
                    <a:pt x="310896" y="0"/>
                  </a:moveTo>
                  <a:lnTo>
                    <a:pt x="0" y="99060"/>
                  </a:lnTo>
                  <a:lnTo>
                    <a:pt x="310896" y="196596"/>
                  </a:lnTo>
                  <a:lnTo>
                    <a:pt x="31089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2" name="object 16">
            <a:extLst>
              <a:ext uri="{FF2B5EF4-FFF2-40B4-BE49-F238E27FC236}">
                <a16:creationId xmlns:a16="http://schemas.microsoft.com/office/drawing/2014/main" id="{238CD68D-441F-7AA3-BF13-55B667BB304A}"/>
              </a:ext>
            </a:extLst>
          </p:cNvPr>
          <p:cNvSpPr txBox="1"/>
          <p:nvPr/>
        </p:nvSpPr>
        <p:spPr>
          <a:xfrm>
            <a:off x="6550405" y="4609441"/>
            <a:ext cx="2533904" cy="4615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9225" marR="5080" indent="-136525">
              <a:lnSpc>
                <a:spcPct val="80000"/>
              </a:lnSpc>
              <a:spcBef>
                <a:spcPts val="100"/>
              </a:spcBef>
            </a:pPr>
            <a:r>
              <a:rPr lang="ru-RU" spc="-15" dirty="0">
                <a:latin typeface="Calibri"/>
                <a:cs typeface="Calibri"/>
              </a:rPr>
              <a:t>Угроза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lang="ru-RU" spc="-5" dirty="0">
                <a:latin typeface="Calibri"/>
                <a:cs typeface="Calibri"/>
              </a:rPr>
              <a:t>появления новых товаров-заменителей</a:t>
            </a:r>
            <a:endParaRPr dirty="0">
              <a:latin typeface="Calibri"/>
              <a:cs typeface="Calibri"/>
            </a:endParaRPr>
          </a:p>
        </p:txBody>
      </p:sp>
      <p:grpSp>
        <p:nvGrpSpPr>
          <p:cNvPr id="63" name="Группа 62">
            <a:extLst>
              <a:ext uri="{FF2B5EF4-FFF2-40B4-BE49-F238E27FC236}">
                <a16:creationId xmlns:a16="http://schemas.microsoft.com/office/drawing/2014/main" id="{FBA12AEA-FFD1-485B-2374-94313C7893C2}"/>
              </a:ext>
            </a:extLst>
          </p:cNvPr>
          <p:cNvGrpSpPr/>
          <p:nvPr/>
        </p:nvGrpSpPr>
        <p:grpSpPr>
          <a:xfrm>
            <a:off x="1934233" y="2723606"/>
            <a:ext cx="2275898" cy="1365538"/>
            <a:chOff x="6045" y="548401"/>
            <a:chExt cx="2275898" cy="1365538"/>
          </a:xfrm>
        </p:grpSpPr>
        <p:sp>
          <p:nvSpPr>
            <p:cNvPr id="64" name="Прямоугольник 63">
              <a:extLst>
                <a:ext uri="{FF2B5EF4-FFF2-40B4-BE49-F238E27FC236}">
                  <a16:creationId xmlns:a16="http://schemas.microsoft.com/office/drawing/2014/main" id="{CEF879F5-D2D6-FCB8-DEC1-5640B22F0738}"/>
                </a:ext>
              </a:extLst>
            </p:cNvPr>
            <p:cNvSpPr/>
            <p:nvPr/>
          </p:nvSpPr>
          <p:spPr>
            <a:xfrm>
              <a:off x="6045" y="548401"/>
              <a:ext cx="2275898" cy="136553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ACAA5062-CA30-87FF-02A0-B48523FA018A}"/>
                </a:ext>
              </a:extLst>
            </p:cNvPr>
            <p:cNvSpPr txBox="1"/>
            <p:nvPr/>
          </p:nvSpPr>
          <p:spPr>
            <a:xfrm>
              <a:off x="6045" y="548401"/>
              <a:ext cx="2275898" cy="13655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1521" tIns="117061" rIns="111521" bIns="117061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dirty="0"/>
                <a:t>Поставщики ресурсов</a:t>
              </a:r>
              <a:endParaRPr lang="en-US" sz="2400" b="1" dirty="0"/>
            </a:p>
          </p:txBody>
        </p:sp>
      </p:grpSp>
      <p:grpSp>
        <p:nvGrpSpPr>
          <p:cNvPr id="66" name="Группа 65">
            <a:extLst>
              <a:ext uri="{FF2B5EF4-FFF2-40B4-BE49-F238E27FC236}">
                <a16:creationId xmlns:a16="http://schemas.microsoft.com/office/drawing/2014/main" id="{873B81EA-7131-2377-62D7-ABD73F017A5E}"/>
              </a:ext>
            </a:extLst>
          </p:cNvPr>
          <p:cNvGrpSpPr/>
          <p:nvPr/>
        </p:nvGrpSpPr>
        <p:grpSpPr>
          <a:xfrm>
            <a:off x="4742688" y="5219317"/>
            <a:ext cx="2679956" cy="1365538"/>
            <a:chOff x="6045" y="548401"/>
            <a:chExt cx="2275898" cy="1365538"/>
          </a:xfrm>
        </p:grpSpPr>
        <p:sp>
          <p:nvSpPr>
            <p:cNvPr id="67" name="Прямоугольник 66">
              <a:extLst>
                <a:ext uri="{FF2B5EF4-FFF2-40B4-BE49-F238E27FC236}">
                  <a16:creationId xmlns:a16="http://schemas.microsoft.com/office/drawing/2014/main" id="{1983FF10-16CF-68B4-2C30-4EE0C3F47B72}"/>
                </a:ext>
              </a:extLst>
            </p:cNvPr>
            <p:cNvSpPr/>
            <p:nvPr/>
          </p:nvSpPr>
          <p:spPr>
            <a:xfrm>
              <a:off x="6045" y="548401"/>
              <a:ext cx="2275898" cy="136553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6D39326C-EC51-5738-A798-313E48634227}"/>
                </a:ext>
              </a:extLst>
            </p:cNvPr>
            <p:cNvSpPr txBox="1"/>
            <p:nvPr/>
          </p:nvSpPr>
          <p:spPr>
            <a:xfrm>
              <a:off x="6045" y="548401"/>
              <a:ext cx="2275898" cy="13655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1521" tIns="117061" rIns="111521" bIns="117061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dirty="0"/>
                <a:t>Товары-заменители (субституты)</a:t>
              </a:r>
              <a:endParaRPr lang="en-US" sz="2400" b="1" dirty="0"/>
            </a:p>
          </p:txBody>
        </p:sp>
      </p:grpSp>
      <p:grpSp>
        <p:nvGrpSpPr>
          <p:cNvPr id="71" name="Группа 70">
            <a:extLst>
              <a:ext uri="{FF2B5EF4-FFF2-40B4-BE49-F238E27FC236}">
                <a16:creationId xmlns:a16="http://schemas.microsoft.com/office/drawing/2014/main" id="{C341A19A-B409-AE7F-5787-1F59EC11BC9E}"/>
              </a:ext>
            </a:extLst>
          </p:cNvPr>
          <p:cNvGrpSpPr/>
          <p:nvPr/>
        </p:nvGrpSpPr>
        <p:grpSpPr>
          <a:xfrm>
            <a:off x="7817357" y="2746231"/>
            <a:ext cx="2275898" cy="1365538"/>
            <a:chOff x="6045" y="548401"/>
            <a:chExt cx="2275898" cy="1365538"/>
          </a:xfrm>
        </p:grpSpPr>
        <p:sp>
          <p:nvSpPr>
            <p:cNvPr id="72" name="Прямоугольник 71">
              <a:extLst>
                <a:ext uri="{FF2B5EF4-FFF2-40B4-BE49-F238E27FC236}">
                  <a16:creationId xmlns:a16="http://schemas.microsoft.com/office/drawing/2014/main" id="{604872E1-0916-1EB7-F9A7-D0BD6BED1114}"/>
                </a:ext>
              </a:extLst>
            </p:cNvPr>
            <p:cNvSpPr/>
            <p:nvPr/>
          </p:nvSpPr>
          <p:spPr>
            <a:xfrm>
              <a:off x="6045" y="548401"/>
              <a:ext cx="2275898" cy="136553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CCC65F5-6D57-8E0B-8487-32102BFA0623}"/>
                </a:ext>
              </a:extLst>
            </p:cNvPr>
            <p:cNvSpPr txBox="1"/>
            <p:nvPr/>
          </p:nvSpPr>
          <p:spPr>
            <a:xfrm>
              <a:off x="6045" y="548401"/>
              <a:ext cx="2275898" cy="13655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1521" tIns="117061" rIns="111521" bIns="117061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dirty="0"/>
                <a:t>Потребители</a:t>
              </a:r>
              <a:endParaRPr lang="en-US" sz="2400" b="1" dirty="0"/>
            </a:p>
          </p:txBody>
        </p:sp>
      </p:grpSp>
      <p:grpSp>
        <p:nvGrpSpPr>
          <p:cNvPr id="74" name="Группа 73">
            <a:extLst>
              <a:ext uri="{FF2B5EF4-FFF2-40B4-BE49-F238E27FC236}">
                <a16:creationId xmlns:a16="http://schemas.microsoft.com/office/drawing/2014/main" id="{AB328B08-08AE-4AFB-9D62-EEADCA258CED}"/>
              </a:ext>
            </a:extLst>
          </p:cNvPr>
          <p:cNvGrpSpPr/>
          <p:nvPr/>
        </p:nvGrpSpPr>
        <p:grpSpPr>
          <a:xfrm>
            <a:off x="4742688" y="867786"/>
            <a:ext cx="2801112" cy="950463"/>
            <a:chOff x="6045" y="548401"/>
            <a:chExt cx="2275898" cy="1365538"/>
          </a:xfrm>
        </p:grpSpPr>
        <p:sp>
          <p:nvSpPr>
            <p:cNvPr id="75" name="Прямоугольник 74">
              <a:extLst>
                <a:ext uri="{FF2B5EF4-FFF2-40B4-BE49-F238E27FC236}">
                  <a16:creationId xmlns:a16="http://schemas.microsoft.com/office/drawing/2014/main" id="{5DB41E5E-BF03-203B-80E2-9F8936B5C463}"/>
                </a:ext>
              </a:extLst>
            </p:cNvPr>
            <p:cNvSpPr/>
            <p:nvPr/>
          </p:nvSpPr>
          <p:spPr>
            <a:xfrm>
              <a:off x="6045" y="548401"/>
              <a:ext cx="2275898" cy="136553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01B5E1E-BF72-828E-7212-C29F5AD7E3FE}"/>
                </a:ext>
              </a:extLst>
            </p:cNvPr>
            <p:cNvSpPr txBox="1"/>
            <p:nvPr/>
          </p:nvSpPr>
          <p:spPr>
            <a:xfrm>
              <a:off x="6045" y="548401"/>
              <a:ext cx="2275898" cy="13655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1521" tIns="117061" rIns="111521" bIns="117061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dirty="0"/>
                <a:t>Потенциальные конкуренты</a:t>
              </a:r>
              <a:endParaRPr lang="en-US" sz="2400" b="1" dirty="0"/>
            </a:p>
          </p:txBody>
        </p:sp>
      </p:grpSp>
      <p:grpSp>
        <p:nvGrpSpPr>
          <p:cNvPr id="77" name="object 18">
            <a:extLst>
              <a:ext uri="{FF2B5EF4-FFF2-40B4-BE49-F238E27FC236}">
                <a16:creationId xmlns:a16="http://schemas.microsoft.com/office/drawing/2014/main" id="{4A766CDA-120E-0B93-E77D-525B851614D1}"/>
              </a:ext>
            </a:extLst>
          </p:cNvPr>
          <p:cNvGrpSpPr/>
          <p:nvPr/>
        </p:nvGrpSpPr>
        <p:grpSpPr>
          <a:xfrm rot="10800000">
            <a:off x="6009220" y="4610483"/>
            <a:ext cx="239181" cy="647317"/>
            <a:chOff x="4469891" y="1578863"/>
            <a:chExt cx="205740" cy="737870"/>
          </a:xfrm>
        </p:grpSpPr>
        <p:sp>
          <p:nvSpPr>
            <p:cNvPr id="78" name="object 19">
              <a:extLst>
                <a:ext uri="{FF2B5EF4-FFF2-40B4-BE49-F238E27FC236}">
                  <a16:creationId xmlns:a16="http://schemas.microsoft.com/office/drawing/2014/main" id="{345A8615-0A9C-7028-1F2C-05704E2F1B1E}"/>
                </a:ext>
              </a:extLst>
            </p:cNvPr>
            <p:cNvSpPr/>
            <p:nvPr/>
          </p:nvSpPr>
          <p:spPr>
            <a:xfrm>
              <a:off x="4573523" y="1578863"/>
              <a:ext cx="0" cy="467995"/>
            </a:xfrm>
            <a:custGeom>
              <a:avLst/>
              <a:gdLst/>
              <a:ahLst/>
              <a:cxnLst/>
              <a:rect l="l" t="t" r="r" b="b"/>
              <a:pathLst>
                <a:path h="467994">
                  <a:moveTo>
                    <a:pt x="0" y="0"/>
                  </a:moveTo>
                  <a:lnTo>
                    <a:pt x="0" y="467868"/>
                  </a:lnTo>
                </a:path>
              </a:pathLst>
            </a:custGeom>
            <a:ln w="579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20">
              <a:extLst>
                <a:ext uri="{FF2B5EF4-FFF2-40B4-BE49-F238E27FC236}">
                  <a16:creationId xmlns:a16="http://schemas.microsoft.com/office/drawing/2014/main" id="{374032C6-8070-29BA-7906-FD3DBAECC1FF}"/>
                </a:ext>
              </a:extLst>
            </p:cNvPr>
            <p:cNvSpPr/>
            <p:nvPr/>
          </p:nvSpPr>
          <p:spPr>
            <a:xfrm>
              <a:off x="4469891" y="2023872"/>
              <a:ext cx="205740" cy="292735"/>
            </a:xfrm>
            <a:custGeom>
              <a:avLst/>
              <a:gdLst/>
              <a:ahLst/>
              <a:cxnLst/>
              <a:rect l="l" t="t" r="r" b="b"/>
              <a:pathLst>
                <a:path w="205739" h="292735">
                  <a:moveTo>
                    <a:pt x="205740" y="0"/>
                  </a:moveTo>
                  <a:lnTo>
                    <a:pt x="0" y="0"/>
                  </a:lnTo>
                  <a:lnTo>
                    <a:pt x="102870" y="292607"/>
                  </a:lnTo>
                  <a:lnTo>
                    <a:pt x="2057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0" name="object 2">
            <a:extLst>
              <a:ext uri="{FF2B5EF4-FFF2-40B4-BE49-F238E27FC236}">
                <a16:creationId xmlns:a16="http://schemas.microsoft.com/office/drawing/2014/main" id="{B533D8E3-CD7C-60F8-D476-FC9CD3BEF6C1}"/>
              </a:ext>
            </a:extLst>
          </p:cNvPr>
          <p:cNvSpPr txBox="1"/>
          <p:nvPr/>
        </p:nvSpPr>
        <p:spPr>
          <a:xfrm>
            <a:off x="1981200" y="376870"/>
            <a:ext cx="7886700" cy="3089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105"/>
              </a:spcBef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Силы конкуренции по М. Портеру (5 сил Портера)</a:t>
            </a:r>
          </a:p>
        </p:txBody>
      </p:sp>
    </p:spTree>
    <p:extLst>
      <p:ext uri="{BB962C8B-B14F-4D97-AF65-F5344CB8AC3E}">
        <p14:creationId xmlns:p14="http://schemas.microsoft.com/office/powerpoint/2010/main" val="985916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>
            <a:extLst>
              <a:ext uri="{FF2B5EF4-FFF2-40B4-BE49-F238E27FC236}">
                <a16:creationId xmlns:a16="http://schemas.microsoft.com/office/drawing/2014/main" id="{6EFB5944-70C7-E034-A74E-C174E78AB845}"/>
              </a:ext>
            </a:extLst>
          </p:cNvPr>
          <p:cNvSpPr txBox="1"/>
          <p:nvPr/>
        </p:nvSpPr>
        <p:spPr>
          <a:xfrm>
            <a:off x="1981200" y="381001"/>
            <a:ext cx="7886700" cy="316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105"/>
              </a:spcBef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задачи маркетинга на предприятии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3EBE2FB5-FBF8-DC9E-B983-78C18F4904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0252235"/>
              </p:ext>
            </p:extLst>
          </p:nvPr>
        </p:nvGraphicFramePr>
        <p:xfrm>
          <a:off x="1597152" y="914400"/>
          <a:ext cx="10143744" cy="5413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48492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77822" y="190112"/>
            <a:ext cx="8341229" cy="382797"/>
          </a:xfrm>
          <a:prstGeom prst="rect">
            <a:avLst/>
          </a:prstGeom>
        </p:spPr>
        <p:txBody>
          <a:bodyPr vert="horz" wrap="square" lIns="0" tIns="13335" rIns="0" bIns="0" rtlCol="0" anchor="t">
            <a:spAutoFit/>
          </a:bodyPr>
          <a:lstStyle/>
          <a:p>
            <a:pPr marL="12700">
              <a:spcBef>
                <a:spcPts val="105"/>
              </a:spcBef>
            </a:pPr>
            <a:r>
              <a:rPr sz="2400" b="1" spc="-15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Управление</a:t>
            </a:r>
            <a:r>
              <a:rPr sz="2400" b="1" spc="-3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5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предприятием </a:t>
            </a:r>
            <a:r>
              <a:rPr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sz="2400" b="1" spc="-5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принципах</a:t>
            </a:r>
            <a:r>
              <a:rPr sz="2400" b="1" spc="-25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маркетинга</a:t>
            </a:r>
            <a:endParaRPr sz="24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43277" y="3304032"/>
            <a:ext cx="3230880" cy="935990"/>
          </a:xfrm>
          <a:prstGeom prst="rect">
            <a:avLst/>
          </a:prstGeom>
          <a:solidFill>
            <a:srgbClr val="539E39"/>
          </a:solidFill>
          <a:ln w="12191">
            <a:solidFill>
              <a:srgbClr val="3A7327"/>
            </a:solidFill>
          </a:ln>
        </p:spPr>
        <p:txBody>
          <a:bodyPr vert="horz" wrap="square" lIns="0" tIns="179070" rIns="0" bIns="0" rtlCol="0">
            <a:noAutofit/>
          </a:bodyPr>
          <a:lstStyle/>
          <a:p>
            <a:pPr marL="1270" algn="ctr">
              <a:spcBef>
                <a:spcPts val="1410"/>
              </a:spcBef>
            </a:pPr>
            <a:r>
              <a:rPr spc="-15" dirty="0">
                <a:solidFill>
                  <a:srgbClr val="FFFFFF"/>
                </a:solidFill>
                <a:latin typeface="Calibri"/>
                <a:cs typeface="Calibri"/>
              </a:rPr>
              <a:t>ОПЕРАЦИОННЫЙ</a:t>
            </a:r>
            <a:endParaRPr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МАРКЕТИНГ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00238" y="3304032"/>
            <a:ext cx="3286763" cy="935990"/>
          </a:xfrm>
          <a:prstGeom prst="rect">
            <a:avLst/>
          </a:prstGeom>
          <a:solidFill>
            <a:srgbClr val="539E39"/>
          </a:solidFill>
          <a:ln w="12192">
            <a:solidFill>
              <a:srgbClr val="3A7327"/>
            </a:solidFill>
          </a:ln>
        </p:spPr>
        <p:txBody>
          <a:bodyPr vert="horz" wrap="square" lIns="0" tIns="179070" rIns="0" bIns="0" rtlCol="0">
            <a:noAutofit/>
          </a:bodyPr>
          <a:lstStyle/>
          <a:p>
            <a:pPr marL="2540" algn="ctr"/>
            <a:r>
              <a:rPr spc="-15" dirty="0">
                <a:solidFill>
                  <a:srgbClr val="FFFFFF"/>
                </a:solidFill>
                <a:latin typeface="Calibri"/>
                <a:cs typeface="Calibri"/>
              </a:rPr>
              <a:t>УПРАВЛЕНИЕ</a:t>
            </a:r>
            <a:endParaRPr lang="ru-RU" spc="-15">
              <a:solidFill>
                <a:srgbClr val="FFFFFF"/>
              </a:solidFill>
              <a:latin typeface="Calibri"/>
              <a:cs typeface="Calibri"/>
            </a:endParaRPr>
          </a:p>
          <a:p>
            <a:pPr marL="2540" algn="ctr"/>
            <a:r>
              <a:rPr lang="ru-RU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ПРОИЗВОДСТВОМ</a:t>
            </a:r>
            <a:br>
              <a:rPr lang="ru-RU" spc="-1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43277" y="4528565"/>
            <a:ext cx="3230880" cy="708660"/>
          </a:xfrm>
          <a:prstGeom prst="rect">
            <a:avLst/>
          </a:prstGeom>
          <a:solidFill>
            <a:srgbClr val="EBEBEB"/>
          </a:solidFill>
          <a:ln w="19811">
            <a:solidFill>
              <a:srgbClr val="539E39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350520" marR="88900" indent="-257810">
              <a:spcBef>
                <a:spcPts val="235"/>
              </a:spcBef>
            </a:pPr>
            <a:r>
              <a:rPr sz="2000" spc="-10" dirty="0">
                <a:latin typeface="Calibri"/>
                <a:cs typeface="Calibri"/>
              </a:rPr>
              <a:t>Маркетинговые издержки </a:t>
            </a:r>
            <a:r>
              <a:rPr sz="2000" dirty="0">
                <a:latin typeface="Calibri"/>
                <a:cs typeface="Calibri"/>
              </a:rPr>
              <a:t>и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выручка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от </a:t>
            </a:r>
            <a:r>
              <a:rPr sz="2000" spc="-5" dirty="0">
                <a:latin typeface="Calibri"/>
                <a:cs typeface="Calibri"/>
              </a:rPr>
              <a:t>реализации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00237" y="4528565"/>
            <a:ext cx="3286763" cy="708660"/>
          </a:xfrm>
          <a:prstGeom prst="rect">
            <a:avLst/>
          </a:prstGeom>
          <a:solidFill>
            <a:srgbClr val="EBEBEB"/>
          </a:solidFill>
          <a:ln w="19811">
            <a:solidFill>
              <a:srgbClr val="539E39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315595" marR="308610" indent="545465">
              <a:spcBef>
                <a:spcPts val="235"/>
              </a:spcBef>
            </a:pPr>
            <a:r>
              <a:rPr sz="2000" dirty="0">
                <a:latin typeface="Calibri"/>
                <a:cs typeface="Calibri"/>
              </a:rPr>
              <a:t>Инвестиции и 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операционные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расходы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412236" y="1909573"/>
            <a:ext cx="452755" cy="662305"/>
          </a:xfrm>
          <a:custGeom>
            <a:avLst/>
            <a:gdLst/>
            <a:ahLst/>
            <a:cxnLst/>
            <a:rect l="l" t="t" r="r" b="b"/>
            <a:pathLst>
              <a:path w="452755" h="662305">
                <a:moveTo>
                  <a:pt x="28956" y="575182"/>
                </a:moveTo>
                <a:lnTo>
                  <a:pt x="0" y="575182"/>
                </a:lnTo>
                <a:lnTo>
                  <a:pt x="43433" y="662051"/>
                </a:lnTo>
                <a:lnTo>
                  <a:pt x="79628" y="589661"/>
                </a:lnTo>
                <a:lnTo>
                  <a:pt x="28956" y="589661"/>
                </a:lnTo>
                <a:lnTo>
                  <a:pt x="28956" y="575182"/>
                </a:lnTo>
                <a:close/>
              </a:path>
              <a:path w="452755" h="662305">
                <a:moveTo>
                  <a:pt x="452374" y="0"/>
                </a:moveTo>
                <a:lnTo>
                  <a:pt x="28956" y="0"/>
                </a:lnTo>
                <a:lnTo>
                  <a:pt x="28956" y="589661"/>
                </a:lnTo>
                <a:lnTo>
                  <a:pt x="57912" y="589661"/>
                </a:lnTo>
                <a:lnTo>
                  <a:pt x="57912" y="28955"/>
                </a:lnTo>
                <a:lnTo>
                  <a:pt x="43433" y="28955"/>
                </a:lnTo>
                <a:lnTo>
                  <a:pt x="57912" y="14477"/>
                </a:lnTo>
                <a:lnTo>
                  <a:pt x="452374" y="14477"/>
                </a:lnTo>
                <a:lnTo>
                  <a:pt x="452374" y="0"/>
                </a:lnTo>
                <a:close/>
              </a:path>
              <a:path w="452755" h="662305">
                <a:moveTo>
                  <a:pt x="86868" y="575182"/>
                </a:moveTo>
                <a:lnTo>
                  <a:pt x="57912" y="575182"/>
                </a:lnTo>
                <a:lnTo>
                  <a:pt x="57912" y="589661"/>
                </a:lnTo>
                <a:lnTo>
                  <a:pt x="79628" y="589661"/>
                </a:lnTo>
                <a:lnTo>
                  <a:pt x="86868" y="575182"/>
                </a:lnTo>
                <a:close/>
              </a:path>
              <a:path w="452755" h="662305">
                <a:moveTo>
                  <a:pt x="57912" y="14477"/>
                </a:moveTo>
                <a:lnTo>
                  <a:pt x="43433" y="28955"/>
                </a:lnTo>
                <a:lnTo>
                  <a:pt x="57912" y="28955"/>
                </a:lnTo>
                <a:lnTo>
                  <a:pt x="57912" y="14477"/>
                </a:lnTo>
                <a:close/>
              </a:path>
              <a:path w="452755" h="662305">
                <a:moveTo>
                  <a:pt x="452374" y="14477"/>
                </a:moveTo>
                <a:lnTo>
                  <a:pt x="57912" y="14477"/>
                </a:lnTo>
                <a:lnTo>
                  <a:pt x="57912" y="28955"/>
                </a:lnTo>
                <a:lnTo>
                  <a:pt x="452374" y="28955"/>
                </a:lnTo>
                <a:lnTo>
                  <a:pt x="452374" y="14477"/>
                </a:lnTo>
                <a:close/>
              </a:path>
            </a:pathLst>
          </a:custGeom>
          <a:solidFill>
            <a:srgbClr val="539E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896605" y="1909572"/>
            <a:ext cx="579120" cy="662940"/>
          </a:xfrm>
          <a:custGeom>
            <a:avLst/>
            <a:gdLst/>
            <a:ahLst/>
            <a:cxnLst/>
            <a:rect l="l" t="t" r="r" b="b"/>
            <a:pathLst>
              <a:path w="579120" h="662939">
                <a:moveTo>
                  <a:pt x="520826" y="575563"/>
                </a:moveTo>
                <a:lnTo>
                  <a:pt x="491871" y="575563"/>
                </a:lnTo>
                <a:lnTo>
                  <a:pt x="535304" y="662431"/>
                </a:lnTo>
                <a:lnTo>
                  <a:pt x="571500" y="590041"/>
                </a:lnTo>
                <a:lnTo>
                  <a:pt x="520826" y="590041"/>
                </a:lnTo>
                <a:lnTo>
                  <a:pt x="520826" y="575563"/>
                </a:lnTo>
                <a:close/>
              </a:path>
              <a:path w="579120" h="662939">
                <a:moveTo>
                  <a:pt x="520826" y="14477"/>
                </a:moveTo>
                <a:lnTo>
                  <a:pt x="520826" y="590041"/>
                </a:lnTo>
                <a:lnTo>
                  <a:pt x="549783" y="590041"/>
                </a:lnTo>
                <a:lnTo>
                  <a:pt x="549783" y="28955"/>
                </a:lnTo>
                <a:lnTo>
                  <a:pt x="535304" y="28955"/>
                </a:lnTo>
                <a:lnTo>
                  <a:pt x="520826" y="14477"/>
                </a:lnTo>
                <a:close/>
              </a:path>
              <a:path w="579120" h="662939">
                <a:moveTo>
                  <a:pt x="578739" y="575563"/>
                </a:moveTo>
                <a:lnTo>
                  <a:pt x="549783" y="575563"/>
                </a:lnTo>
                <a:lnTo>
                  <a:pt x="549783" y="590041"/>
                </a:lnTo>
                <a:lnTo>
                  <a:pt x="571500" y="590041"/>
                </a:lnTo>
                <a:lnTo>
                  <a:pt x="578739" y="575563"/>
                </a:lnTo>
                <a:close/>
              </a:path>
              <a:path w="579120" h="662939">
                <a:moveTo>
                  <a:pt x="549783" y="0"/>
                </a:moveTo>
                <a:lnTo>
                  <a:pt x="0" y="0"/>
                </a:lnTo>
                <a:lnTo>
                  <a:pt x="0" y="28955"/>
                </a:lnTo>
                <a:lnTo>
                  <a:pt x="520826" y="28955"/>
                </a:lnTo>
                <a:lnTo>
                  <a:pt x="520826" y="14477"/>
                </a:lnTo>
                <a:lnTo>
                  <a:pt x="549783" y="14477"/>
                </a:lnTo>
                <a:lnTo>
                  <a:pt x="549783" y="0"/>
                </a:lnTo>
                <a:close/>
              </a:path>
              <a:path w="579120" h="662939">
                <a:moveTo>
                  <a:pt x="549783" y="14477"/>
                </a:moveTo>
                <a:lnTo>
                  <a:pt x="520826" y="14477"/>
                </a:lnTo>
                <a:lnTo>
                  <a:pt x="535304" y="28955"/>
                </a:lnTo>
                <a:lnTo>
                  <a:pt x="549783" y="28955"/>
                </a:lnTo>
                <a:lnTo>
                  <a:pt x="549783" y="14477"/>
                </a:lnTo>
                <a:close/>
              </a:path>
            </a:pathLst>
          </a:custGeom>
          <a:solidFill>
            <a:srgbClr val="539E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414396" y="4240403"/>
            <a:ext cx="86995" cy="288290"/>
          </a:xfrm>
          <a:custGeom>
            <a:avLst/>
            <a:gdLst/>
            <a:ahLst/>
            <a:cxnLst/>
            <a:rect l="l" t="t" r="r" b="b"/>
            <a:pathLst>
              <a:path w="86994" h="288289">
                <a:moveTo>
                  <a:pt x="28929" y="201464"/>
                </a:moveTo>
                <a:lnTo>
                  <a:pt x="0" y="201803"/>
                </a:lnTo>
                <a:lnTo>
                  <a:pt x="44323" y="288163"/>
                </a:lnTo>
                <a:lnTo>
                  <a:pt x="79509" y="215900"/>
                </a:lnTo>
                <a:lnTo>
                  <a:pt x="29082" y="215900"/>
                </a:lnTo>
                <a:lnTo>
                  <a:pt x="28929" y="201464"/>
                </a:lnTo>
                <a:close/>
              </a:path>
              <a:path w="86994" h="288289">
                <a:moveTo>
                  <a:pt x="57885" y="201125"/>
                </a:moveTo>
                <a:lnTo>
                  <a:pt x="28929" y="201464"/>
                </a:lnTo>
                <a:lnTo>
                  <a:pt x="29082" y="215900"/>
                </a:lnTo>
                <a:lnTo>
                  <a:pt x="58038" y="215646"/>
                </a:lnTo>
                <a:lnTo>
                  <a:pt x="57885" y="201125"/>
                </a:lnTo>
                <a:close/>
              </a:path>
              <a:path w="86994" h="288289">
                <a:moveTo>
                  <a:pt x="86868" y="200787"/>
                </a:moveTo>
                <a:lnTo>
                  <a:pt x="57885" y="201125"/>
                </a:lnTo>
                <a:lnTo>
                  <a:pt x="58038" y="215646"/>
                </a:lnTo>
                <a:lnTo>
                  <a:pt x="29082" y="215900"/>
                </a:lnTo>
                <a:lnTo>
                  <a:pt x="79509" y="215900"/>
                </a:lnTo>
                <a:lnTo>
                  <a:pt x="86868" y="200787"/>
                </a:lnTo>
                <a:close/>
              </a:path>
              <a:path w="86994" h="288289">
                <a:moveTo>
                  <a:pt x="55753" y="0"/>
                </a:moveTo>
                <a:lnTo>
                  <a:pt x="26797" y="254"/>
                </a:lnTo>
                <a:lnTo>
                  <a:pt x="28929" y="201464"/>
                </a:lnTo>
                <a:lnTo>
                  <a:pt x="57885" y="201125"/>
                </a:lnTo>
                <a:lnTo>
                  <a:pt x="55753" y="0"/>
                </a:lnTo>
                <a:close/>
              </a:path>
            </a:pathLst>
          </a:custGeom>
          <a:solidFill>
            <a:srgbClr val="539E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389620" y="4240529"/>
            <a:ext cx="86995" cy="288290"/>
          </a:xfrm>
          <a:custGeom>
            <a:avLst/>
            <a:gdLst/>
            <a:ahLst/>
            <a:cxnLst/>
            <a:rect l="l" t="t" r="r" b="b"/>
            <a:pathLst>
              <a:path w="86995" h="288289">
                <a:moveTo>
                  <a:pt x="28955" y="201168"/>
                </a:moveTo>
                <a:lnTo>
                  <a:pt x="0" y="201168"/>
                </a:lnTo>
                <a:lnTo>
                  <a:pt x="43433" y="288036"/>
                </a:lnTo>
                <a:lnTo>
                  <a:pt x="79628" y="215646"/>
                </a:lnTo>
                <a:lnTo>
                  <a:pt x="28955" y="215646"/>
                </a:lnTo>
                <a:lnTo>
                  <a:pt x="28955" y="201168"/>
                </a:lnTo>
                <a:close/>
              </a:path>
              <a:path w="86995" h="288289">
                <a:moveTo>
                  <a:pt x="57911" y="0"/>
                </a:moveTo>
                <a:lnTo>
                  <a:pt x="28955" y="0"/>
                </a:lnTo>
                <a:lnTo>
                  <a:pt x="28955" y="215646"/>
                </a:lnTo>
                <a:lnTo>
                  <a:pt x="57911" y="215646"/>
                </a:lnTo>
                <a:lnTo>
                  <a:pt x="57911" y="0"/>
                </a:lnTo>
                <a:close/>
              </a:path>
              <a:path w="86995" h="288289">
                <a:moveTo>
                  <a:pt x="86868" y="201168"/>
                </a:moveTo>
                <a:lnTo>
                  <a:pt x="57911" y="201168"/>
                </a:lnTo>
                <a:lnTo>
                  <a:pt x="57911" y="215646"/>
                </a:lnTo>
                <a:lnTo>
                  <a:pt x="79628" y="215646"/>
                </a:lnTo>
                <a:lnTo>
                  <a:pt x="86868" y="201168"/>
                </a:lnTo>
                <a:close/>
              </a:path>
            </a:pathLst>
          </a:custGeom>
          <a:solidFill>
            <a:srgbClr val="539E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870769" y="1644143"/>
            <a:ext cx="4032885" cy="508507"/>
          </a:xfrm>
          <a:prstGeom prst="rect">
            <a:avLst/>
          </a:prstGeom>
          <a:solidFill>
            <a:srgbClr val="B7DFA8"/>
          </a:solidFill>
          <a:ln w="38100">
            <a:solidFill>
              <a:srgbClr val="539E39"/>
            </a:solidFill>
          </a:ln>
        </p:spPr>
        <p:txBody>
          <a:bodyPr vert="horz" wrap="square" lIns="0" tIns="27940" rIns="0" bIns="0" rtlCol="0">
            <a:noAutofit/>
          </a:bodyPr>
          <a:lstStyle/>
          <a:p>
            <a:pPr marL="1075055" marR="132080" indent="-937894" algn="ctr">
              <a:spcBef>
                <a:spcPts val="220"/>
              </a:spcBef>
            </a:pPr>
            <a:r>
              <a:rPr lang="ru-RU" sz="2000" dirty="0">
                <a:latin typeface="Calibri"/>
                <a:cs typeface="Calibri"/>
              </a:rPr>
              <a:t>Целевые сегменты рынка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46326" y="2571751"/>
            <a:ext cx="3218815" cy="399415"/>
          </a:xfrm>
          <a:prstGeom prst="rect">
            <a:avLst/>
          </a:prstGeom>
          <a:solidFill>
            <a:srgbClr val="EBEBEB"/>
          </a:solidFill>
          <a:ln w="19811">
            <a:solidFill>
              <a:srgbClr val="539E39"/>
            </a:solidFill>
          </a:ln>
        </p:spPr>
        <p:txBody>
          <a:bodyPr vert="horz" wrap="square" lIns="0" tIns="28575" rIns="0" bIns="0" rtlCol="0">
            <a:noAutofit/>
          </a:bodyPr>
          <a:lstStyle/>
          <a:p>
            <a:pPr marL="682625">
              <a:spcBef>
                <a:spcPts val="225"/>
              </a:spcBef>
            </a:pPr>
            <a:r>
              <a:rPr sz="2000" dirty="0">
                <a:latin typeface="Calibri"/>
                <a:cs typeface="Calibri"/>
              </a:rPr>
              <a:t>План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маркетинга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412236" y="2971038"/>
            <a:ext cx="86995" cy="334010"/>
          </a:xfrm>
          <a:custGeom>
            <a:avLst/>
            <a:gdLst/>
            <a:ahLst/>
            <a:cxnLst/>
            <a:rect l="l" t="t" r="r" b="b"/>
            <a:pathLst>
              <a:path w="86994" h="334010">
                <a:moveTo>
                  <a:pt x="28956" y="246634"/>
                </a:moveTo>
                <a:lnTo>
                  <a:pt x="0" y="246634"/>
                </a:lnTo>
                <a:lnTo>
                  <a:pt x="43433" y="333501"/>
                </a:lnTo>
                <a:lnTo>
                  <a:pt x="79629" y="261112"/>
                </a:lnTo>
                <a:lnTo>
                  <a:pt x="28956" y="261112"/>
                </a:lnTo>
                <a:lnTo>
                  <a:pt x="28956" y="246634"/>
                </a:lnTo>
                <a:close/>
              </a:path>
              <a:path w="86994" h="334010">
                <a:moveTo>
                  <a:pt x="57912" y="0"/>
                </a:moveTo>
                <a:lnTo>
                  <a:pt x="28956" y="0"/>
                </a:lnTo>
                <a:lnTo>
                  <a:pt x="28956" y="261112"/>
                </a:lnTo>
                <a:lnTo>
                  <a:pt x="57912" y="261112"/>
                </a:lnTo>
                <a:lnTo>
                  <a:pt x="57912" y="0"/>
                </a:lnTo>
                <a:close/>
              </a:path>
              <a:path w="86994" h="334010">
                <a:moveTo>
                  <a:pt x="86868" y="246634"/>
                </a:moveTo>
                <a:lnTo>
                  <a:pt x="57912" y="246634"/>
                </a:lnTo>
                <a:lnTo>
                  <a:pt x="57912" y="261112"/>
                </a:lnTo>
                <a:lnTo>
                  <a:pt x="79629" y="261112"/>
                </a:lnTo>
                <a:lnTo>
                  <a:pt x="86868" y="246634"/>
                </a:lnTo>
                <a:close/>
              </a:path>
            </a:pathLst>
          </a:custGeom>
          <a:solidFill>
            <a:srgbClr val="539E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000237" y="2571751"/>
            <a:ext cx="3218814" cy="399415"/>
          </a:xfrm>
          <a:prstGeom prst="rect">
            <a:avLst/>
          </a:prstGeom>
          <a:solidFill>
            <a:srgbClr val="EBEBEB"/>
          </a:solidFill>
          <a:ln w="19811">
            <a:solidFill>
              <a:srgbClr val="539E39"/>
            </a:solidFill>
          </a:ln>
        </p:spPr>
        <p:txBody>
          <a:bodyPr vert="horz" wrap="square" lIns="0" tIns="29209" rIns="0" bIns="0" rtlCol="0">
            <a:noAutofit/>
          </a:bodyPr>
          <a:lstStyle/>
          <a:p>
            <a:pPr marL="381000">
              <a:spcBef>
                <a:spcPts val="229"/>
              </a:spcBef>
            </a:pPr>
            <a:r>
              <a:rPr sz="2000" spc="-5" dirty="0">
                <a:latin typeface="Calibri"/>
                <a:cs typeface="Calibri"/>
              </a:rPr>
              <a:t>Инвестиционный </a:t>
            </a:r>
            <a:r>
              <a:rPr sz="2000" dirty="0">
                <a:latin typeface="Calibri"/>
                <a:cs typeface="Calibri"/>
              </a:rPr>
              <a:t>план</a:t>
            </a:r>
          </a:p>
        </p:txBody>
      </p:sp>
      <p:sp>
        <p:nvSpPr>
          <p:cNvPr id="15" name="object 15"/>
          <p:cNvSpPr/>
          <p:nvPr/>
        </p:nvSpPr>
        <p:spPr>
          <a:xfrm>
            <a:off x="8389620" y="2971039"/>
            <a:ext cx="86995" cy="333375"/>
          </a:xfrm>
          <a:custGeom>
            <a:avLst/>
            <a:gdLst/>
            <a:ahLst/>
            <a:cxnLst/>
            <a:rect l="l" t="t" r="r" b="b"/>
            <a:pathLst>
              <a:path w="86995" h="333375">
                <a:moveTo>
                  <a:pt x="28955" y="246252"/>
                </a:moveTo>
                <a:lnTo>
                  <a:pt x="0" y="246252"/>
                </a:lnTo>
                <a:lnTo>
                  <a:pt x="43433" y="333121"/>
                </a:lnTo>
                <a:lnTo>
                  <a:pt x="79628" y="260731"/>
                </a:lnTo>
                <a:lnTo>
                  <a:pt x="28955" y="260731"/>
                </a:lnTo>
                <a:lnTo>
                  <a:pt x="28955" y="246252"/>
                </a:lnTo>
                <a:close/>
              </a:path>
              <a:path w="86995" h="333375">
                <a:moveTo>
                  <a:pt x="57911" y="0"/>
                </a:moveTo>
                <a:lnTo>
                  <a:pt x="28955" y="0"/>
                </a:lnTo>
                <a:lnTo>
                  <a:pt x="28955" y="260731"/>
                </a:lnTo>
                <a:lnTo>
                  <a:pt x="57911" y="260731"/>
                </a:lnTo>
                <a:lnTo>
                  <a:pt x="57911" y="0"/>
                </a:lnTo>
                <a:close/>
              </a:path>
              <a:path w="86995" h="333375">
                <a:moveTo>
                  <a:pt x="86868" y="246252"/>
                </a:moveTo>
                <a:lnTo>
                  <a:pt x="57911" y="246252"/>
                </a:lnTo>
                <a:lnTo>
                  <a:pt x="57911" y="260731"/>
                </a:lnTo>
                <a:lnTo>
                  <a:pt x="79628" y="260731"/>
                </a:lnTo>
                <a:lnTo>
                  <a:pt x="86868" y="246252"/>
                </a:lnTo>
                <a:close/>
              </a:path>
            </a:pathLst>
          </a:custGeom>
          <a:solidFill>
            <a:srgbClr val="539E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444240" y="5237226"/>
            <a:ext cx="1163955" cy="623570"/>
          </a:xfrm>
          <a:custGeom>
            <a:avLst/>
            <a:gdLst/>
            <a:ahLst/>
            <a:cxnLst/>
            <a:rect l="l" t="t" r="r" b="b"/>
            <a:pathLst>
              <a:path w="1163955" h="623570">
                <a:moveTo>
                  <a:pt x="1076579" y="536117"/>
                </a:moveTo>
                <a:lnTo>
                  <a:pt x="1076579" y="622985"/>
                </a:lnTo>
                <a:lnTo>
                  <a:pt x="1134491" y="594029"/>
                </a:lnTo>
                <a:lnTo>
                  <a:pt x="1091057" y="594029"/>
                </a:lnTo>
                <a:lnTo>
                  <a:pt x="1091057" y="565073"/>
                </a:lnTo>
                <a:lnTo>
                  <a:pt x="1134491" y="565073"/>
                </a:lnTo>
                <a:lnTo>
                  <a:pt x="1076579" y="536117"/>
                </a:lnTo>
                <a:close/>
              </a:path>
              <a:path w="1163955" h="623570">
                <a:moveTo>
                  <a:pt x="28956" y="0"/>
                </a:moveTo>
                <a:lnTo>
                  <a:pt x="0" y="0"/>
                </a:lnTo>
                <a:lnTo>
                  <a:pt x="0" y="594029"/>
                </a:lnTo>
                <a:lnTo>
                  <a:pt x="1076579" y="594029"/>
                </a:lnTo>
                <a:lnTo>
                  <a:pt x="1076579" y="579551"/>
                </a:lnTo>
                <a:lnTo>
                  <a:pt x="28956" y="579551"/>
                </a:lnTo>
                <a:lnTo>
                  <a:pt x="14478" y="565073"/>
                </a:lnTo>
                <a:lnTo>
                  <a:pt x="28956" y="565073"/>
                </a:lnTo>
                <a:lnTo>
                  <a:pt x="28956" y="0"/>
                </a:lnTo>
                <a:close/>
              </a:path>
              <a:path w="1163955" h="623570">
                <a:moveTo>
                  <a:pt x="1134491" y="565073"/>
                </a:moveTo>
                <a:lnTo>
                  <a:pt x="1091057" y="565073"/>
                </a:lnTo>
                <a:lnTo>
                  <a:pt x="1091057" y="594029"/>
                </a:lnTo>
                <a:lnTo>
                  <a:pt x="1134491" y="594029"/>
                </a:lnTo>
                <a:lnTo>
                  <a:pt x="1163447" y="579551"/>
                </a:lnTo>
                <a:lnTo>
                  <a:pt x="1134491" y="565073"/>
                </a:lnTo>
                <a:close/>
              </a:path>
              <a:path w="1163955" h="623570">
                <a:moveTo>
                  <a:pt x="28956" y="565073"/>
                </a:moveTo>
                <a:lnTo>
                  <a:pt x="14478" y="565073"/>
                </a:lnTo>
                <a:lnTo>
                  <a:pt x="28956" y="579551"/>
                </a:lnTo>
                <a:lnTo>
                  <a:pt x="28956" y="565073"/>
                </a:lnTo>
                <a:close/>
              </a:path>
              <a:path w="1163955" h="623570">
                <a:moveTo>
                  <a:pt x="1076579" y="565073"/>
                </a:moveTo>
                <a:lnTo>
                  <a:pt x="28956" y="565073"/>
                </a:lnTo>
                <a:lnTo>
                  <a:pt x="28956" y="579551"/>
                </a:lnTo>
                <a:lnTo>
                  <a:pt x="1076579" y="579551"/>
                </a:lnTo>
                <a:lnTo>
                  <a:pt x="1076579" y="565073"/>
                </a:lnTo>
                <a:close/>
              </a:path>
            </a:pathLst>
          </a:custGeom>
          <a:solidFill>
            <a:srgbClr val="539E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168135" y="5237226"/>
            <a:ext cx="1278255" cy="623570"/>
          </a:xfrm>
          <a:custGeom>
            <a:avLst/>
            <a:gdLst/>
            <a:ahLst/>
            <a:cxnLst/>
            <a:rect l="l" t="t" r="r" b="b"/>
            <a:pathLst>
              <a:path w="1278254" h="623570">
                <a:moveTo>
                  <a:pt x="86867" y="536117"/>
                </a:moveTo>
                <a:lnTo>
                  <a:pt x="0" y="579551"/>
                </a:lnTo>
                <a:lnTo>
                  <a:pt x="86867" y="622985"/>
                </a:lnTo>
                <a:lnTo>
                  <a:pt x="86867" y="594029"/>
                </a:lnTo>
                <a:lnTo>
                  <a:pt x="72389" y="594029"/>
                </a:lnTo>
                <a:lnTo>
                  <a:pt x="72389" y="565073"/>
                </a:lnTo>
                <a:lnTo>
                  <a:pt x="86867" y="565073"/>
                </a:lnTo>
                <a:lnTo>
                  <a:pt x="86867" y="536117"/>
                </a:lnTo>
                <a:close/>
              </a:path>
              <a:path w="1278254" h="623570">
                <a:moveTo>
                  <a:pt x="86867" y="565073"/>
                </a:moveTo>
                <a:lnTo>
                  <a:pt x="72389" y="565073"/>
                </a:lnTo>
                <a:lnTo>
                  <a:pt x="72389" y="594029"/>
                </a:lnTo>
                <a:lnTo>
                  <a:pt x="86867" y="594029"/>
                </a:lnTo>
                <a:lnTo>
                  <a:pt x="86867" y="565073"/>
                </a:lnTo>
                <a:close/>
              </a:path>
              <a:path w="1278254" h="623570">
                <a:moveTo>
                  <a:pt x="1249171" y="565073"/>
                </a:moveTo>
                <a:lnTo>
                  <a:pt x="86867" y="565073"/>
                </a:lnTo>
                <a:lnTo>
                  <a:pt x="86867" y="594029"/>
                </a:lnTo>
                <a:lnTo>
                  <a:pt x="1278127" y="594029"/>
                </a:lnTo>
                <a:lnTo>
                  <a:pt x="1278127" y="579551"/>
                </a:lnTo>
                <a:lnTo>
                  <a:pt x="1249171" y="579551"/>
                </a:lnTo>
                <a:lnTo>
                  <a:pt x="1249171" y="565073"/>
                </a:lnTo>
                <a:close/>
              </a:path>
              <a:path w="1278254" h="623570">
                <a:moveTo>
                  <a:pt x="1278127" y="0"/>
                </a:moveTo>
                <a:lnTo>
                  <a:pt x="1249171" y="0"/>
                </a:lnTo>
                <a:lnTo>
                  <a:pt x="1249171" y="579551"/>
                </a:lnTo>
                <a:lnTo>
                  <a:pt x="1263649" y="565073"/>
                </a:lnTo>
                <a:lnTo>
                  <a:pt x="1278127" y="565073"/>
                </a:lnTo>
                <a:lnTo>
                  <a:pt x="1278127" y="0"/>
                </a:lnTo>
                <a:close/>
              </a:path>
              <a:path w="1278254" h="623570">
                <a:moveTo>
                  <a:pt x="1278127" y="565073"/>
                </a:moveTo>
                <a:lnTo>
                  <a:pt x="1263649" y="565073"/>
                </a:lnTo>
                <a:lnTo>
                  <a:pt x="1249171" y="579551"/>
                </a:lnTo>
                <a:lnTo>
                  <a:pt x="1278127" y="579551"/>
                </a:lnTo>
                <a:lnTo>
                  <a:pt x="1278127" y="565073"/>
                </a:lnTo>
                <a:close/>
              </a:path>
            </a:pathLst>
          </a:custGeom>
          <a:solidFill>
            <a:srgbClr val="539E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224527" y="790955"/>
            <a:ext cx="3312160" cy="485140"/>
          </a:xfrm>
          <a:prstGeom prst="rect">
            <a:avLst/>
          </a:prstGeom>
          <a:solidFill>
            <a:srgbClr val="539E39"/>
          </a:solidFill>
          <a:ln w="12192">
            <a:solidFill>
              <a:srgbClr val="3A7327"/>
            </a:solidFill>
          </a:ln>
        </p:spPr>
        <p:txBody>
          <a:bodyPr vert="horz" wrap="square" lIns="0" tIns="89535" rIns="0" bIns="0" rtlCol="0">
            <a:noAutofit/>
          </a:bodyPr>
          <a:lstStyle/>
          <a:p>
            <a:pPr marL="194945">
              <a:spcBef>
                <a:spcPts val="705"/>
              </a:spcBef>
            </a:pPr>
            <a:r>
              <a:rPr spc="-25" dirty="0">
                <a:solidFill>
                  <a:srgbClr val="FFFFFF"/>
                </a:solidFill>
                <a:latin typeface="Calibri"/>
                <a:cs typeface="Calibri"/>
              </a:rPr>
              <a:t>СТРАТЕГИЧЕСКИЙ</a:t>
            </a:r>
            <a:r>
              <a:rPr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МАРКЕТИНГ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836920" y="1276350"/>
            <a:ext cx="106680" cy="358570"/>
          </a:xfrm>
          <a:custGeom>
            <a:avLst/>
            <a:gdLst/>
            <a:ahLst/>
            <a:cxnLst/>
            <a:rect l="l" t="t" r="r" b="b"/>
            <a:pathLst>
              <a:path w="86995" h="293369">
                <a:moveTo>
                  <a:pt x="28955" y="206501"/>
                </a:moveTo>
                <a:lnTo>
                  <a:pt x="0" y="206501"/>
                </a:lnTo>
                <a:lnTo>
                  <a:pt x="43433" y="293370"/>
                </a:lnTo>
                <a:lnTo>
                  <a:pt x="79628" y="220979"/>
                </a:lnTo>
                <a:lnTo>
                  <a:pt x="28955" y="220979"/>
                </a:lnTo>
                <a:lnTo>
                  <a:pt x="28955" y="206501"/>
                </a:lnTo>
                <a:close/>
              </a:path>
              <a:path w="86995" h="293369">
                <a:moveTo>
                  <a:pt x="57912" y="0"/>
                </a:moveTo>
                <a:lnTo>
                  <a:pt x="28955" y="0"/>
                </a:lnTo>
                <a:lnTo>
                  <a:pt x="28955" y="220979"/>
                </a:lnTo>
                <a:lnTo>
                  <a:pt x="57912" y="220979"/>
                </a:lnTo>
                <a:lnTo>
                  <a:pt x="57912" y="0"/>
                </a:lnTo>
                <a:close/>
              </a:path>
              <a:path w="86995" h="293369">
                <a:moveTo>
                  <a:pt x="86867" y="206501"/>
                </a:moveTo>
                <a:lnTo>
                  <a:pt x="57912" y="206501"/>
                </a:lnTo>
                <a:lnTo>
                  <a:pt x="57912" y="220979"/>
                </a:lnTo>
                <a:lnTo>
                  <a:pt x="79628" y="220979"/>
                </a:lnTo>
                <a:lnTo>
                  <a:pt x="86867" y="206501"/>
                </a:lnTo>
                <a:close/>
              </a:path>
            </a:pathLst>
          </a:custGeom>
          <a:solidFill>
            <a:srgbClr val="539E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607051" y="5347715"/>
            <a:ext cx="2560320" cy="935990"/>
          </a:xfrm>
          <a:prstGeom prst="rect">
            <a:avLst/>
          </a:prstGeom>
          <a:solidFill>
            <a:srgbClr val="539E39"/>
          </a:solidFill>
          <a:ln w="12192">
            <a:solidFill>
              <a:srgbClr val="3A7327"/>
            </a:solidFill>
          </a:ln>
        </p:spPr>
        <p:txBody>
          <a:bodyPr vert="horz" wrap="square" lIns="0" tIns="179070" rIns="0" bIns="0" rtlCol="0">
            <a:noAutofit/>
          </a:bodyPr>
          <a:lstStyle/>
          <a:p>
            <a:pPr marL="555625" marR="548005" indent="4445">
              <a:spcBef>
                <a:spcPts val="1410"/>
              </a:spcBef>
            </a:pP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ФИНАНСОВЫЙ </a:t>
            </a:r>
            <a:r>
              <a:rPr spc="-3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М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ЕН</a:t>
            </a:r>
            <a:r>
              <a:rPr spc="-15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pc="-5" dirty="0">
                <a:solidFill>
                  <a:srgbClr val="FFFFFF"/>
                </a:solidFill>
                <a:latin typeface="Calibri"/>
                <a:cs typeface="Calibri"/>
              </a:rPr>
              <a:t>ДЖМЕ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Т</a:t>
            </a:r>
            <a:endParaRPr>
              <a:latin typeface="Calibri"/>
              <a:cs typeface="Calibri"/>
            </a:endParaRPr>
          </a:p>
        </p:txBody>
      </p:sp>
      <p:sp>
        <p:nvSpPr>
          <p:cNvPr id="27" name="object 18">
            <a:extLst>
              <a:ext uri="{FF2B5EF4-FFF2-40B4-BE49-F238E27FC236}">
                <a16:creationId xmlns:a16="http://schemas.microsoft.com/office/drawing/2014/main" id="{2F95038B-41A5-BF70-28C2-02780596D40E}"/>
              </a:ext>
            </a:extLst>
          </p:cNvPr>
          <p:cNvSpPr/>
          <p:nvPr/>
        </p:nvSpPr>
        <p:spPr>
          <a:xfrm>
            <a:off x="5105400" y="3742310"/>
            <a:ext cx="1894836" cy="144526"/>
          </a:xfrm>
          <a:custGeom>
            <a:avLst/>
            <a:gdLst/>
            <a:ahLst/>
            <a:cxnLst/>
            <a:rect l="l" t="t" r="r" b="b"/>
            <a:pathLst>
              <a:path w="2636520" h="144779">
                <a:moveTo>
                  <a:pt x="144780" y="0"/>
                </a:moveTo>
                <a:lnTo>
                  <a:pt x="0" y="72389"/>
                </a:lnTo>
                <a:lnTo>
                  <a:pt x="144780" y="144779"/>
                </a:lnTo>
                <a:lnTo>
                  <a:pt x="144780" y="86867"/>
                </a:lnTo>
                <a:lnTo>
                  <a:pt x="130302" y="86867"/>
                </a:lnTo>
                <a:lnTo>
                  <a:pt x="130302" y="57911"/>
                </a:lnTo>
                <a:lnTo>
                  <a:pt x="144780" y="57911"/>
                </a:lnTo>
                <a:lnTo>
                  <a:pt x="144780" y="0"/>
                </a:lnTo>
                <a:close/>
              </a:path>
              <a:path w="2636520" h="144779">
                <a:moveTo>
                  <a:pt x="144780" y="57911"/>
                </a:moveTo>
                <a:lnTo>
                  <a:pt x="130302" y="57911"/>
                </a:lnTo>
                <a:lnTo>
                  <a:pt x="130302" y="86867"/>
                </a:lnTo>
                <a:lnTo>
                  <a:pt x="144780" y="86867"/>
                </a:lnTo>
                <a:lnTo>
                  <a:pt x="144780" y="57911"/>
                </a:lnTo>
                <a:close/>
              </a:path>
              <a:path w="2636520" h="144779">
                <a:moveTo>
                  <a:pt x="246125" y="57911"/>
                </a:moveTo>
                <a:lnTo>
                  <a:pt x="144780" y="57911"/>
                </a:lnTo>
                <a:lnTo>
                  <a:pt x="144780" y="86867"/>
                </a:lnTo>
                <a:lnTo>
                  <a:pt x="246125" y="86867"/>
                </a:lnTo>
                <a:lnTo>
                  <a:pt x="246125" y="57911"/>
                </a:lnTo>
                <a:close/>
              </a:path>
              <a:path w="2636520" h="144779">
                <a:moveTo>
                  <a:pt x="448818" y="57911"/>
                </a:moveTo>
                <a:lnTo>
                  <a:pt x="332994" y="57911"/>
                </a:lnTo>
                <a:lnTo>
                  <a:pt x="332994" y="86867"/>
                </a:lnTo>
                <a:lnTo>
                  <a:pt x="448818" y="86867"/>
                </a:lnTo>
                <a:lnTo>
                  <a:pt x="448818" y="57911"/>
                </a:lnTo>
                <a:close/>
              </a:path>
              <a:path w="2636520" h="144779">
                <a:moveTo>
                  <a:pt x="651510" y="57911"/>
                </a:moveTo>
                <a:lnTo>
                  <a:pt x="535686" y="57911"/>
                </a:lnTo>
                <a:lnTo>
                  <a:pt x="535686" y="86867"/>
                </a:lnTo>
                <a:lnTo>
                  <a:pt x="651510" y="86867"/>
                </a:lnTo>
                <a:lnTo>
                  <a:pt x="651510" y="57911"/>
                </a:lnTo>
                <a:close/>
              </a:path>
              <a:path w="2636520" h="144779">
                <a:moveTo>
                  <a:pt x="854201" y="57911"/>
                </a:moveTo>
                <a:lnTo>
                  <a:pt x="738377" y="57911"/>
                </a:lnTo>
                <a:lnTo>
                  <a:pt x="738377" y="86867"/>
                </a:lnTo>
                <a:lnTo>
                  <a:pt x="854201" y="86867"/>
                </a:lnTo>
                <a:lnTo>
                  <a:pt x="854201" y="57911"/>
                </a:lnTo>
                <a:close/>
              </a:path>
              <a:path w="2636520" h="144779">
                <a:moveTo>
                  <a:pt x="1056894" y="57911"/>
                </a:moveTo>
                <a:lnTo>
                  <a:pt x="941070" y="57911"/>
                </a:lnTo>
                <a:lnTo>
                  <a:pt x="941070" y="86867"/>
                </a:lnTo>
                <a:lnTo>
                  <a:pt x="1056894" y="86867"/>
                </a:lnTo>
                <a:lnTo>
                  <a:pt x="1056894" y="57911"/>
                </a:lnTo>
                <a:close/>
              </a:path>
              <a:path w="2636520" h="144779">
                <a:moveTo>
                  <a:pt x="1259586" y="57911"/>
                </a:moveTo>
                <a:lnTo>
                  <a:pt x="1143762" y="57911"/>
                </a:lnTo>
                <a:lnTo>
                  <a:pt x="1143762" y="86867"/>
                </a:lnTo>
                <a:lnTo>
                  <a:pt x="1259586" y="86867"/>
                </a:lnTo>
                <a:lnTo>
                  <a:pt x="1259586" y="57911"/>
                </a:lnTo>
                <a:close/>
              </a:path>
              <a:path w="2636520" h="144779">
                <a:moveTo>
                  <a:pt x="1462277" y="57911"/>
                </a:moveTo>
                <a:lnTo>
                  <a:pt x="1346453" y="57911"/>
                </a:lnTo>
                <a:lnTo>
                  <a:pt x="1346453" y="86867"/>
                </a:lnTo>
                <a:lnTo>
                  <a:pt x="1462277" y="86867"/>
                </a:lnTo>
                <a:lnTo>
                  <a:pt x="1462277" y="57911"/>
                </a:lnTo>
                <a:close/>
              </a:path>
              <a:path w="2636520" h="144779">
                <a:moveTo>
                  <a:pt x="1664970" y="57911"/>
                </a:moveTo>
                <a:lnTo>
                  <a:pt x="1549146" y="57911"/>
                </a:lnTo>
                <a:lnTo>
                  <a:pt x="1549146" y="86867"/>
                </a:lnTo>
                <a:lnTo>
                  <a:pt x="1664970" y="86867"/>
                </a:lnTo>
                <a:lnTo>
                  <a:pt x="1664970" y="57911"/>
                </a:lnTo>
                <a:close/>
              </a:path>
              <a:path w="2636520" h="144779">
                <a:moveTo>
                  <a:pt x="1867662" y="57911"/>
                </a:moveTo>
                <a:lnTo>
                  <a:pt x="1751838" y="57911"/>
                </a:lnTo>
                <a:lnTo>
                  <a:pt x="1751838" y="86867"/>
                </a:lnTo>
                <a:lnTo>
                  <a:pt x="1867662" y="86867"/>
                </a:lnTo>
                <a:lnTo>
                  <a:pt x="1867662" y="57911"/>
                </a:lnTo>
                <a:close/>
              </a:path>
              <a:path w="2636520" h="144779">
                <a:moveTo>
                  <a:pt x="2070353" y="57911"/>
                </a:moveTo>
                <a:lnTo>
                  <a:pt x="1954530" y="57911"/>
                </a:lnTo>
                <a:lnTo>
                  <a:pt x="1954530" y="86867"/>
                </a:lnTo>
                <a:lnTo>
                  <a:pt x="2070353" y="86867"/>
                </a:lnTo>
                <a:lnTo>
                  <a:pt x="2070353" y="57911"/>
                </a:lnTo>
                <a:close/>
              </a:path>
              <a:path w="2636520" h="144779">
                <a:moveTo>
                  <a:pt x="2273046" y="57911"/>
                </a:moveTo>
                <a:lnTo>
                  <a:pt x="2157222" y="57911"/>
                </a:lnTo>
                <a:lnTo>
                  <a:pt x="2157222" y="86867"/>
                </a:lnTo>
                <a:lnTo>
                  <a:pt x="2273046" y="86867"/>
                </a:lnTo>
                <a:lnTo>
                  <a:pt x="2273046" y="57911"/>
                </a:lnTo>
                <a:close/>
              </a:path>
              <a:path w="2636520" h="144779">
                <a:moveTo>
                  <a:pt x="2475738" y="57911"/>
                </a:moveTo>
                <a:lnTo>
                  <a:pt x="2359914" y="57911"/>
                </a:lnTo>
                <a:lnTo>
                  <a:pt x="2359914" y="86867"/>
                </a:lnTo>
                <a:lnTo>
                  <a:pt x="2475738" y="86867"/>
                </a:lnTo>
                <a:lnTo>
                  <a:pt x="2475738" y="57911"/>
                </a:lnTo>
                <a:close/>
              </a:path>
              <a:path w="2636520" h="144779">
                <a:moveTo>
                  <a:pt x="2491613" y="0"/>
                </a:moveTo>
                <a:lnTo>
                  <a:pt x="2491613" y="144779"/>
                </a:lnTo>
                <a:lnTo>
                  <a:pt x="2636393" y="72389"/>
                </a:lnTo>
                <a:lnTo>
                  <a:pt x="2491613" y="0"/>
                </a:lnTo>
                <a:close/>
              </a:path>
            </a:pathLst>
          </a:custGeom>
          <a:solidFill>
            <a:srgbClr val="539E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18">
            <a:extLst>
              <a:ext uri="{FF2B5EF4-FFF2-40B4-BE49-F238E27FC236}">
                <a16:creationId xmlns:a16="http://schemas.microsoft.com/office/drawing/2014/main" id="{3123D9F5-A7DB-6B67-CCBC-019CC9A7B6FE}"/>
              </a:ext>
            </a:extLst>
          </p:cNvPr>
          <p:cNvSpPr/>
          <p:nvPr/>
        </p:nvSpPr>
        <p:spPr>
          <a:xfrm>
            <a:off x="5084188" y="4850003"/>
            <a:ext cx="1894836" cy="144526"/>
          </a:xfrm>
          <a:custGeom>
            <a:avLst/>
            <a:gdLst/>
            <a:ahLst/>
            <a:cxnLst/>
            <a:rect l="l" t="t" r="r" b="b"/>
            <a:pathLst>
              <a:path w="2636520" h="144779">
                <a:moveTo>
                  <a:pt x="144780" y="0"/>
                </a:moveTo>
                <a:lnTo>
                  <a:pt x="0" y="72389"/>
                </a:lnTo>
                <a:lnTo>
                  <a:pt x="144780" y="144779"/>
                </a:lnTo>
                <a:lnTo>
                  <a:pt x="144780" y="86867"/>
                </a:lnTo>
                <a:lnTo>
                  <a:pt x="130302" y="86867"/>
                </a:lnTo>
                <a:lnTo>
                  <a:pt x="130302" y="57911"/>
                </a:lnTo>
                <a:lnTo>
                  <a:pt x="144780" y="57911"/>
                </a:lnTo>
                <a:lnTo>
                  <a:pt x="144780" y="0"/>
                </a:lnTo>
                <a:close/>
              </a:path>
              <a:path w="2636520" h="144779">
                <a:moveTo>
                  <a:pt x="144780" y="57911"/>
                </a:moveTo>
                <a:lnTo>
                  <a:pt x="130302" y="57911"/>
                </a:lnTo>
                <a:lnTo>
                  <a:pt x="130302" y="86867"/>
                </a:lnTo>
                <a:lnTo>
                  <a:pt x="144780" y="86867"/>
                </a:lnTo>
                <a:lnTo>
                  <a:pt x="144780" y="57911"/>
                </a:lnTo>
                <a:close/>
              </a:path>
              <a:path w="2636520" h="144779">
                <a:moveTo>
                  <a:pt x="246125" y="57911"/>
                </a:moveTo>
                <a:lnTo>
                  <a:pt x="144780" y="57911"/>
                </a:lnTo>
                <a:lnTo>
                  <a:pt x="144780" y="86867"/>
                </a:lnTo>
                <a:lnTo>
                  <a:pt x="246125" y="86867"/>
                </a:lnTo>
                <a:lnTo>
                  <a:pt x="246125" y="57911"/>
                </a:lnTo>
                <a:close/>
              </a:path>
              <a:path w="2636520" h="144779">
                <a:moveTo>
                  <a:pt x="448818" y="57911"/>
                </a:moveTo>
                <a:lnTo>
                  <a:pt x="332994" y="57911"/>
                </a:lnTo>
                <a:lnTo>
                  <a:pt x="332994" y="86867"/>
                </a:lnTo>
                <a:lnTo>
                  <a:pt x="448818" y="86867"/>
                </a:lnTo>
                <a:lnTo>
                  <a:pt x="448818" y="57911"/>
                </a:lnTo>
                <a:close/>
              </a:path>
              <a:path w="2636520" h="144779">
                <a:moveTo>
                  <a:pt x="651510" y="57911"/>
                </a:moveTo>
                <a:lnTo>
                  <a:pt x="535686" y="57911"/>
                </a:lnTo>
                <a:lnTo>
                  <a:pt x="535686" y="86867"/>
                </a:lnTo>
                <a:lnTo>
                  <a:pt x="651510" y="86867"/>
                </a:lnTo>
                <a:lnTo>
                  <a:pt x="651510" y="57911"/>
                </a:lnTo>
                <a:close/>
              </a:path>
              <a:path w="2636520" h="144779">
                <a:moveTo>
                  <a:pt x="854201" y="57911"/>
                </a:moveTo>
                <a:lnTo>
                  <a:pt x="738377" y="57911"/>
                </a:lnTo>
                <a:lnTo>
                  <a:pt x="738377" y="86867"/>
                </a:lnTo>
                <a:lnTo>
                  <a:pt x="854201" y="86867"/>
                </a:lnTo>
                <a:lnTo>
                  <a:pt x="854201" y="57911"/>
                </a:lnTo>
                <a:close/>
              </a:path>
              <a:path w="2636520" h="144779">
                <a:moveTo>
                  <a:pt x="1056894" y="57911"/>
                </a:moveTo>
                <a:lnTo>
                  <a:pt x="941070" y="57911"/>
                </a:lnTo>
                <a:lnTo>
                  <a:pt x="941070" y="86867"/>
                </a:lnTo>
                <a:lnTo>
                  <a:pt x="1056894" y="86867"/>
                </a:lnTo>
                <a:lnTo>
                  <a:pt x="1056894" y="57911"/>
                </a:lnTo>
                <a:close/>
              </a:path>
              <a:path w="2636520" h="144779">
                <a:moveTo>
                  <a:pt x="1259586" y="57911"/>
                </a:moveTo>
                <a:lnTo>
                  <a:pt x="1143762" y="57911"/>
                </a:lnTo>
                <a:lnTo>
                  <a:pt x="1143762" y="86867"/>
                </a:lnTo>
                <a:lnTo>
                  <a:pt x="1259586" y="86867"/>
                </a:lnTo>
                <a:lnTo>
                  <a:pt x="1259586" y="57911"/>
                </a:lnTo>
                <a:close/>
              </a:path>
              <a:path w="2636520" h="144779">
                <a:moveTo>
                  <a:pt x="1462277" y="57911"/>
                </a:moveTo>
                <a:lnTo>
                  <a:pt x="1346453" y="57911"/>
                </a:lnTo>
                <a:lnTo>
                  <a:pt x="1346453" y="86867"/>
                </a:lnTo>
                <a:lnTo>
                  <a:pt x="1462277" y="86867"/>
                </a:lnTo>
                <a:lnTo>
                  <a:pt x="1462277" y="57911"/>
                </a:lnTo>
                <a:close/>
              </a:path>
              <a:path w="2636520" h="144779">
                <a:moveTo>
                  <a:pt x="1664970" y="57911"/>
                </a:moveTo>
                <a:lnTo>
                  <a:pt x="1549146" y="57911"/>
                </a:lnTo>
                <a:lnTo>
                  <a:pt x="1549146" y="86867"/>
                </a:lnTo>
                <a:lnTo>
                  <a:pt x="1664970" y="86867"/>
                </a:lnTo>
                <a:lnTo>
                  <a:pt x="1664970" y="57911"/>
                </a:lnTo>
                <a:close/>
              </a:path>
              <a:path w="2636520" h="144779">
                <a:moveTo>
                  <a:pt x="1867662" y="57911"/>
                </a:moveTo>
                <a:lnTo>
                  <a:pt x="1751838" y="57911"/>
                </a:lnTo>
                <a:lnTo>
                  <a:pt x="1751838" y="86867"/>
                </a:lnTo>
                <a:lnTo>
                  <a:pt x="1867662" y="86867"/>
                </a:lnTo>
                <a:lnTo>
                  <a:pt x="1867662" y="57911"/>
                </a:lnTo>
                <a:close/>
              </a:path>
              <a:path w="2636520" h="144779">
                <a:moveTo>
                  <a:pt x="2070353" y="57911"/>
                </a:moveTo>
                <a:lnTo>
                  <a:pt x="1954530" y="57911"/>
                </a:lnTo>
                <a:lnTo>
                  <a:pt x="1954530" y="86867"/>
                </a:lnTo>
                <a:lnTo>
                  <a:pt x="2070353" y="86867"/>
                </a:lnTo>
                <a:lnTo>
                  <a:pt x="2070353" y="57911"/>
                </a:lnTo>
                <a:close/>
              </a:path>
              <a:path w="2636520" h="144779">
                <a:moveTo>
                  <a:pt x="2273046" y="57911"/>
                </a:moveTo>
                <a:lnTo>
                  <a:pt x="2157222" y="57911"/>
                </a:lnTo>
                <a:lnTo>
                  <a:pt x="2157222" y="86867"/>
                </a:lnTo>
                <a:lnTo>
                  <a:pt x="2273046" y="86867"/>
                </a:lnTo>
                <a:lnTo>
                  <a:pt x="2273046" y="57911"/>
                </a:lnTo>
                <a:close/>
              </a:path>
              <a:path w="2636520" h="144779">
                <a:moveTo>
                  <a:pt x="2475738" y="57911"/>
                </a:moveTo>
                <a:lnTo>
                  <a:pt x="2359914" y="57911"/>
                </a:lnTo>
                <a:lnTo>
                  <a:pt x="2359914" y="86867"/>
                </a:lnTo>
                <a:lnTo>
                  <a:pt x="2475738" y="86867"/>
                </a:lnTo>
                <a:lnTo>
                  <a:pt x="2475738" y="57911"/>
                </a:lnTo>
                <a:close/>
              </a:path>
              <a:path w="2636520" h="144779">
                <a:moveTo>
                  <a:pt x="2491613" y="0"/>
                </a:moveTo>
                <a:lnTo>
                  <a:pt x="2491613" y="144779"/>
                </a:lnTo>
                <a:lnTo>
                  <a:pt x="2636393" y="72389"/>
                </a:lnTo>
                <a:lnTo>
                  <a:pt x="2491613" y="0"/>
                </a:lnTo>
                <a:close/>
              </a:path>
            </a:pathLst>
          </a:custGeom>
          <a:solidFill>
            <a:srgbClr val="539E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18">
            <a:extLst>
              <a:ext uri="{FF2B5EF4-FFF2-40B4-BE49-F238E27FC236}">
                <a16:creationId xmlns:a16="http://schemas.microsoft.com/office/drawing/2014/main" id="{9B22DA2B-4331-C304-8E8B-8603B70045F4}"/>
              </a:ext>
            </a:extLst>
          </p:cNvPr>
          <p:cNvSpPr/>
          <p:nvPr/>
        </p:nvSpPr>
        <p:spPr>
          <a:xfrm>
            <a:off x="5115940" y="2697734"/>
            <a:ext cx="1894836" cy="144526"/>
          </a:xfrm>
          <a:custGeom>
            <a:avLst/>
            <a:gdLst/>
            <a:ahLst/>
            <a:cxnLst/>
            <a:rect l="l" t="t" r="r" b="b"/>
            <a:pathLst>
              <a:path w="2636520" h="144779">
                <a:moveTo>
                  <a:pt x="144780" y="0"/>
                </a:moveTo>
                <a:lnTo>
                  <a:pt x="0" y="72389"/>
                </a:lnTo>
                <a:lnTo>
                  <a:pt x="144780" y="144779"/>
                </a:lnTo>
                <a:lnTo>
                  <a:pt x="144780" y="86867"/>
                </a:lnTo>
                <a:lnTo>
                  <a:pt x="130302" y="86867"/>
                </a:lnTo>
                <a:lnTo>
                  <a:pt x="130302" y="57911"/>
                </a:lnTo>
                <a:lnTo>
                  <a:pt x="144780" y="57911"/>
                </a:lnTo>
                <a:lnTo>
                  <a:pt x="144780" y="0"/>
                </a:lnTo>
                <a:close/>
              </a:path>
              <a:path w="2636520" h="144779">
                <a:moveTo>
                  <a:pt x="144780" y="57911"/>
                </a:moveTo>
                <a:lnTo>
                  <a:pt x="130302" y="57911"/>
                </a:lnTo>
                <a:lnTo>
                  <a:pt x="130302" y="86867"/>
                </a:lnTo>
                <a:lnTo>
                  <a:pt x="144780" y="86867"/>
                </a:lnTo>
                <a:lnTo>
                  <a:pt x="144780" y="57911"/>
                </a:lnTo>
                <a:close/>
              </a:path>
              <a:path w="2636520" h="144779">
                <a:moveTo>
                  <a:pt x="246125" y="57911"/>
                </a:moveTo>
                <a:lnTo>
                  <a:pt x="144780" y="57911"/>
                </a:lnTo>
                <a:lnTo>
                  <a:pt x="144780" y="86867"/>
                </a:lnTo>
                <a:lnTo>
                  <a:pt x="246125" y="86867"/>
                </a:lnTo>
                <a:lnTo>
                  <a:pt x="246125" y="57911"/>
                </a:lnTo>
                <a:close/>
              </a:path>
              <a:path w="2636520" h="144779">
                <a:moveTo>
                  <a:pt x="448818" y="57911"/>
                </a:moveTo>
                <a:lnTo>
                  <a:pt x="332994" y="57911"/>
                </a:lnTo>
                <a:lnTo>
                  <a:pt x="332994" y="86867"/>
                </a:lnTo>
                <a:lnTo>
                  <a:pt x="448818" y="86867"/>
                </a:lnTo>
                <a:lnTo>
                  <a:pt x="448818" y="57911"/>
                </a:lnTo>
                <a:close/>
              </a:path>
              <a:path w="2636520" h="144779">
                <a:moveTo>
                  <a:pt x="651510" y="57911"/>
                </a:moveTo>
                <a:lnTo>
                  <a:pt x="535686" y="57911"/>
                </a:lnTo>
                <a:lnTo>
                  <a:pt x="535686" y="86867"/>
                </a:lnTo>
                <a:lnTo>
                  <a:pt x="651510" y="86867"/>
                </a:lnTo>
                <a:lnTo>
                  <a:pt x="651510" y="57911"/>
                </a:lnTo>
                <a:close/>
              </a:path>
              <a:path w="2636520" h="144779">
                <a:moveTo>
                  <a:pt x="854201" y="57911"/>
                </a:moveTo>
                <a:lnTo>
                  <a:pt x="738377" y="57911"/>
                </a:lnTo>
                <a:lnTo>
                  <a:pt x="738377" y="86867"/>
                </a:lnTo>
                <a:lnTo>
                  <a:pt x="854201" y="86867"/>
                </a:lnTo>
                <a:lnTo>
                  <a:pt x="854201" y="57911"/>
                </a:lnTo>
                <a:close/>
              </a:path>
              <a:path w="2636520" h="144779">
                <a:moveTo>
                  <a:pt x="1056894" y="57911"/>
                </a:moveTo>
                <a:lnTo>
                  <a:pt x="941070" y="57911"/>
                </a:lnTo>
                <a:lnTo>
                  <a:pt x="941070" y="86867"/>
                </a:lnTo>
                <a:lnTo>
                  <a:pt x="1056894" y="86867"/>
                </a:lnTo>
                <a:lnTo>
                  <a:pt x="1056894" y="57911"/>
                </a:lnTo>
                <a:close/>
              </a:path>
              <a:path w="2636520" h="144779">
                <a:moveTo>
                  <a:pt x="1259586" y="57911"/>
                </a:moveTo>
                <a:lnTo>
                  <a:pt x="1143762" y="57911"/>
                </a:lnTo>
                <a:lnTo>
                  <a:pt x="1143762" y="86867"/>
                </a:lnTo>
                <a:lnTo>
                  <a:pt x="1259586" y="86867"/>
                </a:lnTo>
                <a:lnTo>
                  <a:pt x="1259586" y="57911"/>
                </a:lnTo>
                <a:close/>
              </a:path>
              <a:path w="2636520" h="144779">
                <a:moveTo>
                  <a:pt x="1462277" y="57911"/>
                </a:moveTo>
                <a:lnTo>
                  <a:pt x="1346453" y="57911"/>
                </a:lnTo>
                <a:lnTo>
                  <a:pt x="1346453" y="86867"/>
                </a:lnTo>
                <a:lnTo>
                  <a:pt x="1462277" y="86867"/>
                </a:lnTo>
                <a:lnTo>
                  <a:pt x="1462277" y="57911"/>
                </a:lnTo>
                <a:close/>
              </a:path>
              <a:path w="2636520" h="144779">
                <a:moveTo>
                  <a:pt x="1664970" y="57911"/>
                </a:moveTo>
                <a:lnTo>
                  <a:pt x="1549146" y="57911"/>
                </a:lnTo>
                <a:lnTo>
                  <a:pt x="1549146" y="86867"/>
                </a:lnTo>
                <a:lnTo>
                  <a:pt x="1664970" y="86867"/>
                </a:lnTo>
                <a:lnTo>
                  <a:pt x="1664970" y="57911"/>
                </a:lnTo>
                <a:close/>
              </a:path>
              <a:path w="2636520" h="144779">
                <a:moveTo>
                  <a:pt x="1867662" y="57911"/>
                </a:moveTo>
                <a:lnTo>
                  <a:pt x="1751838" y="57911"/>
                </a:lnTo>
                <a:lnTo>
                  <a:pt x="1751838" y="86867"/>
                </a:lnTo>
                <a:lnTo>
                  <a:pt x="1867662" y="86867"/>
                </a:lnTo>
                <a:lnTo>
                  <a:pt x="1867662" y="57911"/>
                </a:lnTo>
                <a:close/>
              </a:path>
              <a:path w="2636520" h="144779">
                <a:moveTo>
                  <a:pt x="2070353" y="57911"/>
                </a:moveTo>
                <a:lnTo>
                  <a:pt x="1954530" y="57911"/>
                </a:lnTo>
                <a:lnTo>
                  <a:pt x="1954530" y="86867"/>
                </a:lnTo>
                <a:lnTo>
                  <a:pt x="2070353" y="86867"/>
                </a:lnTo>
                <a:lnTo>
                  <a:pt x="2070353" y="57911"/>
                </a:lnTo>
                <a:close/>
              </a:path>
              <a:path w="2636520" h="144779">
                <a:moveTo>
                  <a:pt x="2273046" y="57911"/>
                </a:moveTo>
                <a:lnTo>
                  <a:pt x="2157222" y="57911"/>
                </a:lnTo>
                <a:lnTo>
                  <a:pt x="2157222" y="86867"/>
                </a:lnTo>
                <a:lnTo>
                  <a:pt x="2273046" y="86867"/>
                </a:lnTo>
                <a:lnTo>
                  <a:pt x="2273046" y="57911"/>
                </a:lnTo>
                <a:close/>
              </a:path>
              <a:path w="2636520" h="144779">
                <a:moveTo>
                  <a:pt x="2475738" y="57911"/>
                </a:moveTo>
                <a:lnTo>
                  <a:pt x="2359914" y="57911"/>
                </a:lnTo>
                <a:lnTo>
                  <a:pt x="2359914" y="86867"/>
                </a:lnTo>
                <a:lnTo>
                  <a:pt x="2475738" y="86867"/>
                </a:lnTo>
                <a:lnTo>
                  <a:pt x="2475738" y="57911"/>
                </a:lnTo>
                <a:close/>
              </a:path>
              <a:path w="2636520" h="144779">
                <a:moveTo>
                  <a:pt x="2491613" y="0"/>
                </a:moveTo>
                <a:lnTo>
                  <a:pt x="2491613" y="144779"/>
                </a:lnTo>
                <a:lnTo>
                  <a:pt x="2636393" y="72389"/>
                </a:lnTo>
                <a:lnTo>
                  <a:pt x="2491613" y="0"/>
                </a:lnTo>
                <a:close/>
              </a:path>
            </a:pathLst>
          </a:custGeom>
          <a:solidFill>
            <a:srgbClr val="539E39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207895" y="2089405"/>
            <a:ext cx="2859405" cy="917323"/>
          </a:xfrm>
          <a:prstGeom prst="rect">
            <a:avLst/>
          </a:prstGeom>
          <a:solidFill>
            <a:srgbClr val="539E39"/>
          </a:solidFill>
          <a:ln w="12191">
            <a:solidFill>
              <a:srgbClr val="3A7327"/>
            </a:solidFill>
          </a:ln>
        </p:spPr>
        <p:txBody>
          <a:bodyPr vert="horz" wrap="square" lIns="0" tIns="179705" rIns="0" bIns="0" rtlCol="0">
            <a:noAutofit/>
          </a:bodyPr>
          <a:lstStyle/>
          <a:p>
            <a:pPr marL="719455" marR="654685" indent="-56515" algn="ctr">
              <a:spcBef>
                <a:spcPts val="1415"/>
              </a:spcBef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АНАЛИЗ</a:t>
            </a:r>
            <a:r>
              <a:rPr lang="ru-RU" sz="20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2000" spc="-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ЫНК</a:t>
            </a:r>
            <a:r>
              <a:rPr lang="ru-RU" sz="2000" spc="-5" dirty="0">
                <a:solidFill>
                  <a:srgbClr val="FFFFFF"/>
                </a:solidFill>
                <a:latin typeface="Calibri"/>
                <a:cs typeface="Calibri"/>
              </a:rPr>
              <a:t>ОВ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12306" y="2089405"/>
            <a:ext cx="3047110" cy="937260"/>
          </a:xfrm>
          <a:prstGeom prst="rect">
            <a:avLst/>
          </a:prstGeom>
          <a:solidFill>
            <a:srgbClr val="539E39"/>
          </a:solidFill>
          <a:ln w="12192">
            <a:solidFill>
              <a:srgbClr val="3A7327"/>
            </a:solidFill>
          </a:ln>
        </p:spPr>
        <p:txBody>
          <a:bodyPr vert="horz" wrap="square" lIns="0" tIns="179705" rIns="0" bIns="0" rtlCol="0">
            <a:noAutofit/>
          </a:bodyPr>
          <a:lstStyle/>
          <a:p>
            <a:pPr marL="354330" marR="122555" indent="-222885" algn="ctr">
              <a:spcBef>
                <a:spcPts val="1415"/>
              </a:spcBef>
            </a:pP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ИСЛЕДОВАНИЯ</a:t>
            </a:r>
            <a:r>
              <a:rPr sz="20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И </a:t>
            </a:r>
            <a:r>
              <a:rPr sz="2000" spc="-3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РАЗРАБОТКИ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09038" y="3315465"/>
            <a:ext cx="2859405" cy="714119"/>
          </a:xfrm>
          <a:prstGeom prst="rect">
            <a:avLst/>
          </a:prstGeom>
          <a:solidFill>
            <a:srgbClr val="EBEBEB"/>
          </a:solidFill>
          <a:ln w="19811">
            <a:solidFill>
              <a:srgbClr val="539E39"/>
            </a:solidFill>
          </a:ln>
        </p:spPr>
        <p:txBody>
          <a:bodyPr vert="horz" wrap="square" lIns="0" tIns="28575" rIns="0" bIns="0" rtlCol="0">
            <a:noAutofit/>
          </a:bodyPr>
          <a:lstStyle/>
          <a:p>
            <a:pPr algn="ctr">
              <a:spcBef>
                <a:spcPts val="225"/>
              </a:spcBef>
            </a:pPr>
            <a:r>
              <a:rPr lang="ru-RU" sz="2000" spc="-5" dirty="0">
                <a:latin typeface="Calibri"/>
                <a:cs typeface="Calibri"/>
              </a:rPr>
              <a:t>Неудовлетворенные потребности</a:t>
            </a:r>
            <a:r>
              <a:rPr lang="ru-RU" sz="2000" spc="-65" dirty="0">
                <a:latin typeface="Calibri"/>
                <a:cs typeface="Calibri"/>
              </a:rPr>
              <a:t> </a:t>
            </a:r>
            <a:r>
              <a:rPr lang="ru-RU" sz="2000" dirty="0">
                <a:latin typeface="Calibri"/>
                <a:cs typeface="Calibri"/>
              </a:rPr>
              <a:t>и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желания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43725" y="3315464"/>
            <a:ext cx="3138170" cy="707390"/>
          </a:xfrm>
          <a:prstGeom prst="rect">
            <a:avLst/>
          </a:prstGeom>
          <a:solidFill>
            <a:srgbClr val="EBEBEB"/>
          </a:solidFill>
          <a:ln w="19811">
            <a:solidFill>
              <a:srgbClr val="539E39"/>
            </a:solidFill>
          </a:ln>
        </p:spPr>
        <p:txBody>
          <a:bodyPr vert="horz" wrap="square" lIns="0" tIns="28575" rIns="0" bIns="0" rtlCol="0">
            <a:noAutofit/>
          </a:bodyPr>
          <a:lstStyle/>
          <a:p>
            <a:pPr marL="702945" marR="318135" indent="-377190">
              <a:spcBef>
                <a:spcPts val="225"/>
              </a:spcBef>
            </a:pPr>
            <a:r>
              <a:rPr sz="2000" spc="-10" dirty="0">
                <a:latin typeface="Calibri"/>
                <a:cs typeface="Calibri"/>
              </a:rPr>
              <a:t>Идеи </a:t>
            </a:r>
            <a:r>
              <a:rPr sz="2000" spc="-5" dirty="0">
                <a:latin typeface="Calibri"/>
                <a:cs typeface="Calibri"/>
              </a:rPr>
              <a:t>принципиально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новых</a:t>
            </a:r>
            <a:r>
              <a:rPr sz="2000" spc="-10" dirty="0">
                <a:latin typeface="Calibri"/>
                <a:cs typeface="Calibri"/>
              </a:rPr>
              <a:t> товаров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09038" y="4245104"/>
            <a:ext cx="2859405" cy="1016635"/>
          </a:xfrm>
          <a:prstGeom prst="rect">
            <a:avLst/>
          </a:prstGeom>
          <a:solidFill>
            <a:srgbClr val="EBEBEB"/>
          </a:solidFill>
          <a:ln w="19811">
            <a:solidFill>
              <a:srgbClr val="539E39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algn="ctr">
              <a:spcBef>
                <a:spcPts val="235"/>
              </a:spcBef>
            </a:pPr>
            <a:r>
              <a:rPr sz="2000" dirty="0">
                <a:latin typeface="Calibri"/>
                <a:cs typeface="Calibri"/>
              </a:rPr>
              <a:t>Осуществимо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ли?</a:t>
            </a:r>
            <a:endParaRPr sz="20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000" b="1" spc="-5" dirty="0" err="1">
                <a:latin typeface="Calibri"/>
                <a:cs typeface="Calibri"/>
              </a:rPr>
              <a:t>Маркетинг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spc="-5" dirty="0" err="1">
                <a:latin typeface="Calibri"/>
                <a:cs typeface="Calibri"/>
              </a:rPr>
              <a:t>отклика</a:t>
            </a:r>
            <a:r>
              <a:rPr lang="ru-RU" sz="2000" b="1" spc="-5" dirty="0">
                <a:latin typeface="Calibri"/>
                <a:cs typeface="Calibri"/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ru-RU" sz="2000" b="1" spc="-5" dirty="0">
                <a:latin typeface="Calibri"/>
                <a:cs typeface="Calibri"/>
              </a:rPr>
              <a:t>(</a:t>
            </a:r>
            <a:r>
              <a:rPr sz="2000" b="1" spc="-10" dirty="0" err="1">
                <a:latin typeface="Calibri"/>
                <a:cs typeface="Calibri"/>
              </a:rPr>
              <a:t>маркетинг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5" dirty="0" err="1">
                <a:latin typeface="Calibri"/>
                <a:cs typeface="Calibri"/>
              </a:rPr>
              <a:t>спроса</a:t>
            </a:r>
            <a:r>
              <a:rPr lang="ru-RU" sz="2000" b="1" spc="-5" dirty="0">
                <a:latin typeface="Calibri"/>
                <a:cs typeface="Calibri"/>
              </a:rPr>
              <a:t>)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921246" y="4245104"/>
            <a:ext cx="3138170" cy="1016635"/>
          </a:xfrm>
          <a:prstGeom prst="rect">
            <a:avLst/>
          </a:prstGeom>
          <a:solidFill>
            <a:srgbClr val="EBEBEB"/>
          </a:solidFill>
          <a:ln w="19811">
            <a:solidFill>
              <a:srgbClr val="539E39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1270" algn="ctr">
              <a:spcBef>
                <a:spcPts val="235"/>
              </a:spcBef>
            </a:pPr>
            <a:r>
              <a:rPr sz="2000" spc="-5" dirty="0">
                <a:latin typeface="Calibri"/>
                <a:cs typeface="Calibri"/>
              </a:rPr>
              <a:t>Нужно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ли?</a:t>
            </a:r>
            <a:endParaRPr sz="2000" dirty="0">
              <a:latin typeface="Calibri"/>
              <a:cs typeface="Calibri"/>
            </a:endParaRPr>
          </a:p>
          <a:p>
            <a:pPr marR="46990" algn="ctr"/>
            <a:r>
              <a:rPr sz="2000" b="1" spc="-5" dirty="0" err="1">
                <a:latin typeface="Calibri"/>
                <a:cs typeface="Calibri"/>
              </a:rPr>
              <a:t>Маркетинг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spc="-10" dirty="0" err="1">
                <a:latin typeface="Calibri"/>
                <a:cs typeface="Calibri"/>
              </a:rPr>
              <a:t>предложения</a:t>
            </a:r>
            <a:r>
              <a:rPr lang="ru-RU" sz="2000" b="1" spc="-10" dirty="0">
                <a:latin typeface="Calibri"/>
                <a:cs typeface="Calibri"/>
              </a:rPr>
              <a:t> (</a:t>
            </a:r>
            <a:r>
              <a:rPr sz="2000" b="1" spc="-5" dirty="0" err="1">
                <a:latin typeface="Calibri"/>
                <a:cs typeface="Calibri"/>
              </a:rPr>
              <a:t>проактивный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spc="-10" dirty="0" err="1">
                <a:latin typeface="Calibri"/>
                <a:cs typeface="Calibri"/>
              </a:rPr>
              <a:t>маркетинг</a:t>
            </a:r>
            <a:r>
              <a:rPr lang="ru-RU" sz="2000" b="1" spc="-10" dirty="0">
                <a:latin typeface="Calibri"/>
                <a:cs typeface="Calibri"/>
              </a:rPr>
              <a:t>)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67301" y="1153669"/>
            <a:ext cx="1945005" cy="707390"/>
          </a:xfrm>
          <a:prstGeom prst="rect">
            <a:avLst/>
          </a:prstGeom>
          <a:solidFill>
            <a:srgbClr val="539E39"/>
          </a:solidFill>
          <a:ln w="12192">
            <a:solidFill>
              <a:srgbClr val="3A7327"/>
            </a:solidFill>
          </a:ln>
        </p:spPr>
        <p:txBody>
          <a:bodyPr vert="horz" wrap="square" lIns="0" tIns="179070" rIns="0" bIns="0" rtlCol="0">
            <a:noAutofit/>
          </a:bodyPr>
          <a:lstStyle/>
          <a:p>
            <a:pPr marL="384810" marR="118110" indent="-260985" algn="ctr">
              <a:spcBef>
                <a:spcPts val="1410"/>
              </a:spcBef>
            </a:pP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МАРКЕТИНГ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589021" y="1607822"/>
            <a:ext cx="1478915" cy="482600"/>
          </a:xfrm>
          <a:custGeom>
            <a:avLst/>
            <a:gdLst/>
            <a:ahLst/>
            <a:cxnLst/>
            <a:rect l="l" t="t" r="r" b="b"/>
            <a:pathLst>
              <a:path w="1478914" h="482600">
                <a:moveTo>
                  <a:pt x="28956" y="395604"/>
                </a:moveTo>
                <a:lnTo>
                  <a:pt x="0" y="395604"/>
                </a:lnTo>
                <a:lnTo>
                  <a:pt x="43434" y="482473"/>
                </a:lnTo>
                <a:lnTo>
                  <a:pt x="79629" y="410082"/>
                </a:lnTo>
                <a:lnTo>
                  <a:pt x="28956" y="410082"/>
                </a:lnTo>
                <a:lnTo>
                  <a:pt x="28956" y="395604"/>
                </a:lnTo>
                <a:close/>
              </a:path>
              <a:path w="1478914" h="482600">
                <a:moveTo>
                  <a:pt x="1478660" y="0"/>
                </a:moveTo>
                <a:lnTo>
                  <a:pt x="28956" y="0"/>
                </a:lnTo>
                <a:lnTo>
                  <a:pt x="28956" y="410082"/>
                </a:lnTo>
                <a:lnTo>
                  <a:pt x="57912" y="410082"/>
                </a:lnTo>
                <a:lnTo>
                  <a:pt x="57912" y="28955"/>
                </a:lnTo>
                <a:lnTo>
                  <a:pt x="43434" y="28955"/>
                </a:lnTo>
                <a:lnTo>
                  <a:pt x="57912" y="14477"/>
                </a:lnTo>
                <a:lnTo>
                  <a:pt x="1478660" y="14477"/>
                </a:lnTo>
                <a:lnTo>
                  <a:pt x="1478660" y="0"/>
                </a:lnTo>
                <a:close/>
              </a:path>
              <a:path w="1478914" h="482600">
                <a:moveTo>
                  <a:pt x="86868" y="395604"/>
                </a:moveTo>
                <a:lnTo>
                  <a:pt x="57912" y="395604"/>
                </a:lnTo>
                <a:lnTo>
                  <a:pt x="57912" y="410082"/>
                </a:lnTo>
                <a:lnTo>
                  <a:pt x="79629" y="410082"/>
                </a:lnTo>
                <a:lnTo>
                  <a:pt x="86868" y="395604"/>
                </a:lnTo>
                <a:close/>
              </a:path>
              <a:path w="1478914" h="482600">
                <a:moveTo>
                  <a:pt x="57912" y="14477"/>
                </a:moveTo>
                <a:lnTo>
                  <a:pt x="43434" y="28955"/>
                </a:lnTo>
                <a:lnTo>
                  <a:pt x="57912" y="28955"/>
                </a:lnTo>
                <a:lnTo>
                  <a:pt x="57912" y="14477"/>
                </a:lnTo>
                <a:close/>
              </a:path>
              <a:path w="1478914" h="482600">
                <a:moveTo>
                  <a:pt x="1478660" y="14477"/>
                </a:moveTo>
                <a:lnTo>
                  <a:pt x="57912" y="14477"/>
                </a:lnTo>
                <a:lnTo>
                  <a:pt x="57912" y="28955"/>
                </a:lnTo>
                <a:lnTo>
                  <a:pt x="1478660" y="28955"/>
                </a:lnTo>
                <a:lnTo>
                  <a:pt x="1478660" y="14477"/>
                </a:lnTo>
                <a:close/>
              </a:path>
            </a:pathLst>
          </a:custGeom>
          <a:solidFill>
            <a:srgbClr val="539E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012685" y="1607822"/>
            <a:ext cx="1526540" cy="482600"/>
          </a:xfrm>
          <a:custGeom>
            <a:avLst/>
            <a:gdLst/>
            <a:ahLst/>
            <a:cxnLst/>
            <a:rect l="l" t="t" r="r" b="b"/>
            <a:pathLst>
              <a:path w="1526540" h="482600">
                <a:moveTo>
                  <a:pt x="1468373" y="395604"/>
                </a:moveTo>
                <a:lnTo>
                  <a:pt x="1439417" y="395604"/>
                </a:lnTo>
                <a:lnTo>
                  <a:pt x="1482852" y="482473"/>
                </a:lnTo>
                <a:lnTo>
                  <a:pt x="1519047" y="410082"/>
                </a:lnTo>
                <a:lnTo>
                  <a:pt x="1468373" y="410082"/>
                </a:lnTo>
                <a:lnTo>
                  <a:pt x="1468373" y="395604"/>
                </a:lnTo>
                <a:close/>
              </a:path>
              <a:path w="1526540" h="482600">
                <a:moveTo>
                  <a:pt x="1468373" y="14477"/>
                </a:moveTo>
                <a:lnTo>
                  <a:pt x="1468373" y="410082"/>
                </a:lnTo>
                <a:lnTo>
                  <a:pt x="1497330" y="410082"/>
                </a:lnTo>
                <a:lnTo>
                  <a:pt x="1497330" y="28955"/>
                </a:lnTo>
                <a:lnTo>
                  <a:pt x="1482852" y="28955"/>
                </a:lnTo>
                <a:lnTo>
                  <a:pt x="1468373" y="14477"/>
                </a:lnTo>
                <a:close/>
              </a:path>
              <a:path w="1526540" h="482600">
                <a:moveTo>
                  <a:pt x="1526286" y="395604"/>
                </a:moveTo>
                <a:lnTo>
                  <a:pt x="1497330" y="395604"/>
                </a:lnTo>
                <a:lnTo>
                  <a:pt x="1497330" y="410082"/>
                </a:lnTo>
                <a:lnTo>
                  <a:pt x="1519047" y="410082"/>
                </a:lnTo>
                <a:lnTo>
                  <a:pt x="1526286" y="395604"/>
                </a:lnTo>
                <a:close/>
              </a:path>
              <a:path w="1526540" h="482600">
                <a:moveTo>
                  <a:pt x="1497330" y="0"/>
                </a:moveTo>
                <a:lnTo>
                  <a:pt x="0" y="0"/>
                </a:lnTo>
                <a:lnTo>
                  <a:pt x="0" y="28955"/>
                </a:lnTo>
                <a:lnTo>
                  <a:pt x="1468373" y="28955"/>
                </a:lnTo>
                <a:lnTo>
                  <a:pt x="1468373" y="14477"/>
                </a:lnTo>
                <a:lnTo>
                  <a:pt x="1497330" y="14477"/>
                </a:lnTo>
                <a:lnTo>
                  <a:pt x="1497330" y="0"/>
                </a:lnTo>
                <a:close/>
              </a:path>
              <a:path w="1526540" h="482600">
                <a:moveTo>
                  <a:pt x="1497330" y="14477"/>
                </a:moveTo>
                <a:lnTo>
                  <a:pt x="1468373" y="14477"/>
                </a:lnTo>
                <a:lnTo>
                  <a:pt x="1482852" y="28955"/>
                </a:lnTo>
                <a:lnTo>
                  <a:pt x="1497330" y="28955"/>
                </a:lnTo>
                <a:lnTo>
                  <a:pt x="1497330" y="14477"/>
                </a:lnTo>
                <a:close/>
              </a:path>
            </a:pathLst>
          </a:custGeom>
          <a:solidFill>
            <a:srgbClr val="539E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92703" y="3027173"/>
            <a:ext cx="86995" cy="288290"/>
          </a:xfrm>
          <a:custGeom>
            <a:avLst/>
            <a:gdLst/>
            <a:ahLst/>
            <a:cxnLst/>
            <a:rect l="l" t="t" r="r" b="b"/>
            <a:pathLst>
              <a:path w="86994" h="288289">
                <a:moveTo>
                  <a:pt x="28945" y="201676"/>
                </a:moveTo>
                <a:lnTo>
                  <a:pt x="0" y="202184"/>
                </a:lnTo>
                <a:lnTo>
                  <a:pt x="45085" y="288289"/>
                </a:lnTo>
                <a:lnTo>
                  <a:pt x="79480" y="216153"/>
                </a:lnTo>
                <a:lnTo>
                  <a:pt x="29210" y="216153"/>
                </a:lnTo>
                <a:lnTo>
                  <a:pt x="28945" y="201676"/>
                </a:lnTo>
                <a:close/>
              </a:path>
              <a:path w="86994" h="288289">
                <a:moveTo>
                  <a:pt x="57901" y="201168"/>
                </a:moveTo>
                <a:lnTo>
                  <a:pt x="28945" y="201676"/>
                </a:lnTo>
                <a:lnTo>
                  <a:pt x="29210" y="216153"/>
                </a:lnTo>
                <a:lnTo>
                  <a:pt x="58166" y="215646"/>
                </a:lnTo>
                <a:lnTo>
                  <a:pt x="57901" y="201168"/>
                </a:lnTo>
                <a:close/>
              </a:path>
              <a:path w="86994" h="288289">
                <a:moveTo>
                  <a:pt x="86868" y="200660"/>
                </a:moveTo>
                <a:lnTo>
                  <a:pt x="57901" y="201168"/>
                </a:lnTo>
                <a:lnTo>
                  <a:pt x="58166" y="215646"/>
                </a:lnTo>
                <a:lnTo>
                  <a:pt x="29210" y="216153"/>
                </a:lnTo>
                <a:lnTo>
                  <a:pt x="79480" y="216153"/>
                </a:lnTo>
                <a:lnTo>
                  <a:pt x="86868" y="200660"/>
                </a:lnTo>
                <a:close/>
              </a:path>
              <a:path w="86994" h="288289">
                <a:moveTo>
                  <a:pt x="54229" y="0"/>
                </a:moveTo>
                <a:lnTo>
                  <a:pt x="25273" y="508"/>
                </a:lnTo>
                <a:lnTo>
                  <a:pt x="28945" y="201676"/>
                </a:lnTo>
                <a:lnTo>
                  <a:pt x="57901" y="201168"/>
                </a:lnTo>
                <a:lnTo>
                  <a:pt x="54229" y="0"/>
                </a:lnTo>
                <a:close/>
              </a:path>
            </a:pathLst>
          </a:custGeom>
          <a:solidFill>
            <a:srgbClr val="539E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447532" y="3027173"/>
            <a:ext cx="86995" cy="288290"/>
          </a:xfrm>
          <a:custGeom>
            <a:avLst/>
            <a:gdLst/>
            <a:ahLst/>
            <a:cxnLst/>
            <a:rect l="l" t="t" r="r" b="b"/>
            <a:pathLst>
              <a:path w="86995" h="288289">
                <a:moveTo>
                  <a:pt x="0" y="200660"/>
                </a:moveTo>
                <a:lnTo>
                  <a:pt x="41910" y="288289"/>
                </a:lnTo>
                <a:lnTo>
                  <a:pt x="79573" y="216153"/>
                </a:lnTo>
                <a:lnTo>
                  <a:pt x="57658" y="216153"/>
                </a:lnTo>
                <a:lnTo>
                  <a:pt x="28701" y="215646"/>
                </a:lnTo>
                <a:lnTo>
                  <a:pt x="28957" y="201168"/>
                </a:lnTo>
                <a:lnTo>
                  <a:pt x="0" y="200660"/>
                </a:lnTo>
                <a:close/>
              </a:path>
              <a:path w="86995" h="288289">
                <a:moveTo>
                  <a:pt x="28957" y="201168"/>
                </a:moveTo>
                <a:lnTo>
                  <a:pt x="28701" y="215646"/>
                </a:lnTo>
                <a:lnTo>
                  <a:pt x="57658" y="216153"/>
                </a:lnTo>
                <a:lnTo>
                  <a:pt x="57913" y="201676"/>
                </a:lnTo>
                <a:lnTo>
                  <a:pt x="28957" y="201168"/>
                </a:lnTo>
                <a:close/>
              </a:path>
              <a:path w="86995" h="288289">
                <a:moveTo>
                  <a:pt x="57913" y="201676"/>
                </a:moveTo>
                <a:lnTo>
                  <a:pt x="57658" y="216153"/>
                </a:lnTo>
                <a:lnTo>
                  <a:pt x="79573" y="216153"/>
                </a:lnTo>
                <a:lnTo>
                  <a:pt x="86868" y="202184"/>
                </a:lnTo>
                <a:lnTo>
                  <a:pt x="57913" y="201676"/>
                </a:lnTo>
                <a:close/>
              </a:path>
              <a:path w="86995" h="288289">
                <a:moveTo>
                  <a:pt x="32512" y="0"/>
                </a:moveTo>
                <a:lnTo>
                  <a:pt x="28957" y="201168"/>
                </a:lnTo>
                <a:lnTo>
                  <a:pt x="57913" y="201676"/>
                </a:lnTo>
                <a:lnTo>
                  <a:pt x="61468" y="508"/>
                </a:lnTo>
                <a:lnTo>
                  <a:pt x="32512" y="0"/>
                </a:lnTo>
                <a:close/>
              </a:path>
            </a:pathLst>
          </a:custGeom>
          <a:solidFill>
            <a:srgbClr val="539E3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95117" y="4022600"/>
            <a:ext cx="86867" cy="223266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446007" y="4022600"/>
            <a:ext cx="86868" cy="223266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10256" y="5477259"/>
            <a:ext cx="1761745" cy="1003873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723632" y="5398010"/>
            <a:ext cx="1694688" cy="1155191"/>
          </a:xfrm>
          <a:prstGeom prst="rect">
            <a:avLst/>
          </a:prstGeom>
        </p:spPr>
      </p:pic>
      <p:sp>
        <p:nvSpPr>
          <p:cNvPr id="19" name="object 2">
            <a:extLst>
              <a:ext uri="{FF2B5EF4-FFF2-40B4-BE49-F238E27FC236}">
                <a16:creationId xmlns:a16="http://schemas.microsoft.com/office/drawing/2014/main" id="{78DBFDC7-0C78-2BF9-2D4A-498449EBA00E}"/>
              </a:ext>
            </a:extLst>
          </p:cNvPr>
          <p:cNvSpPr txBox="1"/>
          <p:nvPr/>
        </p:nvSpPr>
        <p:spPr>
          <a:xfrm>
            <a:off x="1981200" y="376870"/>
            <a:ext cx="7886700" cy="3089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105"/>
              </a:spcBef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Маркетинг спроса и маркетинг предложения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Объект 2">
            <a:extLst>
              <a:ext uri="{FF2B5EF4-FFF2-40B4-BE49-F238E27FC236}">
                <a16:creationId xmlns:a16="http://schemas.microsoft.com/office/drawing/2014/main" id="{7681BD69-D532-3BCB-D8C9-40FF02B1D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990600"/>
            <a:ext cx="9320784" cy="5490531"/>
          </a:xfrm>
        </p:spPr>
        <p:txBody>
          <a:bodyPr>
            <a:normAutofit fontScale="92500"/>
          </a:bodyPr>
          <a:lstStyle/>
          <a:p>
            <a:r>
              <a:rPr lang="ru-RU" sz="2400" b="1" dirty="0"/>
              <a:t>Комплекс маркетинга (маркетинг-микс, </a:t>
            </a:r>
            <a:r>
              <a:rPr lang="en-US" sz="2400" b="1" dirty="0"/>
              <a:t>marketing mix)</a:t>
            </a:r>
            <a:r>
              <a:rPr lang="ru-RU" sz="2400" b="1" dirty="0"/>
              <a:t> </a:t>
            </a:r>
            <a:r>
              <a:rPr lang="ru-RU" sz="2400" dirty="0"/>
              <a:t>– это набор поддающихся контролю переменных факторов маркетинга, совокупность которых предприятие использует в стремлении вызвать желательную ответную реакцию со стороны целевого рынка.</a:t>
            </a:r>
          </a:p>
          <a:p>
            <a:r>
              <a:rPr lang="ru-RU" sz="2400" dirty="0"/>
              <a:t>Комплекс маркетинга –</a:t>
            </a:r>
            <a:r>
              <a:rPr lang="ru-RU" sz="2400" b="1" dirty="0"/>
              <a:t> </a:t>
            </a:r>
            <a:r>
              <a:rPr lang="ru-RU" sz="2400" dirty="0"/>
              <a:t>детализированное маркетинговое предложение,  представляющее собой набор взаимосвязанных предложений со стороны предприятия потребителям и рекламных воздействий на последних. </a:t>
            </a:r>
          </a:p>
          <a:p>
            <a:r>
              <a:rPr lang="ru-RU" sz="2400" dirty="0"/>
              <a:t>Элементы комплекса маркетинга включают в себя базовые строительные блоки предложения, направляемого предприятием рынку.</a:t>
            </a:r>
          </a:p>
          <a:p>
            <a:r>
              <a:rPr lang="ru-RU" sz="2400" dirty="0"/>
              <a:t>Существует множество моделей комплекса маркетинга</a:t>
            </a:r>
            <a:r>
              <a:rPr lang="en-US" sz="2400" dirty="0"/>
              <a:t>: </a:t>
            </a:r>
            <a:r>
              <a:rPr lang="en-US" sz="2400" b="1" dirty="0"/>
              <a:t>4P</a:t>
            </a:r>
            <a:r>
              <a:rPr lang="ru-RU" sz="2400" b="1" dirty="0"/>
              <a:t>, </a:t>
            </a:r>
            <a:r>
              <a:rPr lang="en-US" sz="2400" b="1" dirty="0"/>
              <a:t>4P+S</a:t>
            </a:r>
            <a:r>
              <a:rPr lang="ru-RU" sz="2400" b="1" dirty="0"/>
              <a:t>, 5</a:t>
            </a:r>
            <a:r>
              <a:rPr lang="en-US" sz="2400" b="1" dirty="0"/>
              <a:t>P, 7P </a:t>
            </a:r>
            <a:r>
              <a:rPr lang="ru-RU" sz="2400" dirty="0"/>
              <a:t>и др.</a:t>
            </a:r>
          </a:p>
          <a:p>
            <a:endParaRPr lang="ru-RU" sz="2400" dirty="0"/>
          </a:p>
          <a:p>
            <a:endParaRPr lang="ru-RU" sz="2400" dirty="0"/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6EFB5944-70C7-E034-A74E-C174E78AB845}"/>
              </a:ext>
            </a:extLst>
          </p:cNvPr>
          <p:cNvSpPr txBox="1"/>
          <p:nvPr/>
        </p:nvSpPr>
        <p:spPr>
          <a:xfrm>
            <a:off x="1981200" y="376870"/>
            <a:ext cx="7886700" cy="3089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105"/>
              </a:spcBef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Комплекс маркетинга</a:t>
            </a:r>
            <a:endParaRPr sz="2400" b="1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8059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2992883" y="1156461"/>
            <a:ext cx="3001645" cy="2442210"/>
            <a:chOff x="1468882" y="1156461"/>
            <a:chExt cx="3001645" cy="2442210"/>
          </a:xfrm>
        </p:grpSpPr>
        <p:sp>
          <p:nvSpPr>
            <p:cNvPr id="4" name="object 4"/>
            <p:cNvSpPr/>
            <p:nvPr/>
          </p:nvSpPr>
          <p:spPr>
            <a:xfrm>
              <a:off x="1475232" y="1162811"/>
              <a:ext cx="2988945" cy="2429510"/>
            </a:xfrm>
            <a:custGeom>
              <a:avLst/>
              <a:gdLst/>
              <a:ahLst/>
              <a:cxnLst/>
              <a:rect l="l" t="t" r="r" b="b"/>
              <a:pathLst>
                <a:path w="2988945" h="2429510">
                  <a:moveTo>
                    <a:pt x="2988564" y="0"/>
                  </a:moveTo>
                  <a:lnTo>
                    <a:pt x="404875" y="0"/>
                  </a:lnTo>
                  <a:lnTo>
                    <a:pt x="357651" y="2723"/>
                  </a:lnTo>
                  <a:lnTo>
                    <a:pt x="312029" y="10690"/>
                  </a:lnTo>
                  <a:lnTo>
                    <a:pt x="268312" y="23599"/>
                  </a:lnTo>
                  <a:lnTo>
                    <a:pt x="226804" y="41145"/>
                  </a:lnTo>
                  <a:lnTo>
                    <a:pt x="187808" y="63024"/>
                  </a:lnTo>
                  <a:lnTo>
                    <a:pt x="151629" y="88934"/>
                  </a:lnTo>
                  <a:lnTo>
                    <a:pt x="118570" y="118570"/>
                  </a:lnTo>
                  <a:lnTo>
                    <a:pt x="88934" y="151629"/>
                  </a:lnTo>
                  <a:lnTo>
                    <a:pt x="63024" y="187808"/>
                  </a:lnTo>
                  <a:lnTo>
                    <a:pt x="41145" y="226804"/>
                  </a:lnTo>
                  <a:lnTo>
                    <a:pt x="23599" y="268312"/>
                  </a:lnTo>
                  <a:lnTo>
                    <a:pt x="10690" y="312029"/>
                  </a:lnTo>
                  <a:lnTo>
                    <a:pt x="2723" y="357651"/>
                  </a:lnTo>
                  <a:lnTo>
                    <a:pt x="0" y="404875"/>
                  </a:lnTo>
                  <a:lnTo>
                    <a:pt x="0" y="2429255"/>
                  </a:lnTo>
                  <a:lnTo>
                    <a:pt x="2988564" y="2429255"/>
                  </a:lnTo>
                  <a:lnTo>
                    <a:pt x="2988564" y="0"/>
                  </a:lnTo>
                  <a:close/>
                </a:path>
              </a:pathLst>
            </a:custGeom>
            <a:solidFill>
              <a:srgbClr val="539E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75232" y="1162811"/>
              <a:ext cx="2988945" cy="2429510"/>
            </a:xfrm>
            <a:custGeom>
              <a:avLst/>
              <a:gdLst/>
              <a:ahLst/>
              <a:cxnLst/>
              <a:rect l="l" t="t" r="r" b="b"/>
              <a:pathLst>
                <a:path w="2988945" h="2429510">
                  <a:moveTo>
                    <a:pt x="0" y="2429255"/>
                  </a:moveTo>
                  <a:lnTo>
                    <a:pt x="0" y="404875"/>
                  </a:lnTo>
                  <a:lnTo>
                    <a:pt x="2723" y="357651"/>
                  </a:lnTo>
                  <a:lnTo>
                    <a:pt x="10690" y="312029"/>
                  </a:lnTo>
                  <a:lnTo>
                    <a:pt x="23599" y="268312"/>
                  </a:lnTo>
                  <a:lnTo>
                    <a:pt x="41145" y="226804"/>
                  </a:lnTo>
                  <a:lnTo>
                    <a:pt x="63024" y="187808"/>
                  </a:lnTo>
                  <a:lnTo>
                    <a:pt x="88934" y="151629"/>
                  </a:lnTo>
                  <a:lnTo>
                    <a:pt x="118570" y="118570"/>
                  </a:lnTo>
                  <a:lnTo>
                    <a:pt x="151629" y="88934"/>
                  </a:lnTo>
                  <a:lnTo>
                    <a:pt x="187808" y="63024"/>
                  </a:lnTo>
                  <a:lnTo>
                    <a:pt x="226804" y="41145"/>
                  </a:lnTo>
                  <a:lnTo>
                    <a:pt x="268312" y="23599"/>
                  </a:lnTo>
                  <a:lnTo>
                    <a:pt x="312029" y="10690"/>
                  </a:lnTo>
                  <a:lnTo>
                    <a:pt x="357651" y="2723"/>
                  </a:lnTo>
                  <a:lnTo>
                    <a:pt x="404875" y="0"/>
                  </a:lnTo>
                  <a:lnTo>
                    <a:pt x="2988564" y="0"/>
                  </a:lnTo>
                  <a:lnTo>
                    <a:pt x="2988564" y="2429255"/>
                  </a:lnTo>
                  <a:lnTo>
                    <a:pt x="0" y="2429255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808222" y="1611580"/>
            <a:ext cx="1370330" cy="1349087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 marR="5080" indent="51435" algn="ctr">
              <a:spcBef>
                <a:spcPts val="440"/>
              </a:spcBef>
            </a:pPr>
            <a:r>
              <a:rPr lang="ru-RU" sz="2800" b="1" spc="-20" dirty="0">
                <a:solidFill>
                  <a:srgbClr val="FFFFFF"/>
                </a:solidFill>
                <a:cs typeface="Calibri"/>
              </a:rPr>
              <a:t>Товар</a:t>
            </a:r>
            <a:r>
              <a:rPr lang="ru-RU" sz="2800" spc="-20" dirty="0">
                <a:solidFill>
                  <a:srgbClr val="FFFFFF"/>
                </a:solidFill>
                <a:cs typeface="Calibri"/>
              </a:rPr>
              <a:t> </a:t>
            </a:r>
            <a:r>
              <a:rPr sz="2800" spc="-5" dirty="0">
                <a:solidFill>
                  <a:srgbClr val="FFFFFF"/>
                </a:solidFill>
                <a:cs typeface="Calibri"/>
              </a:rPr>
              <a:t>(P</a:t>
            </a:r>
            <a:r>
              <a:rPr sz="2800" spc="-65" dirty="0">
                <a:solidFill>
                  <a:srgbClr val="FFFFFF"/>
                </a:solidFill>
                <a:cs typeface="Calibri"/>
              </a:rPr>
              <a:t>r</a:t>
            </a:r>
            <a:r>
              <a:rPr sz="2800" spc="-10" dirty="0">
                <a:solidFill>
                  <a:srgbClr val="FFFFFF"/>
                </a:solidFill>
                <a:cs typeface="Calibri"/>
              </a:rPr>
              <a:t>oduct)</a:t>
            </a:r>
            <a:endParaRPr sz="2800" dirty="0"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981447" y="1156461"/>
            <a:ext cx="3001645" cy="2442210"/>
            <a:chOff x="4457446" y="1156461"/>
            <a:chExt cx="3001645" cy="2442210"/>
          </a:xfrm>
        </p:grpSpPr>
        <p:sp>
          <p:nvSpPr>
            <p:cNvPr id="8" name="object 8"/>
            <p:cNvSpPr/>
            <p:nvPr/>
          </p:nvSpPr>
          <p:spPr>
            <a:xfrm>
              <a:off x="4463796" y="1162811"/>
              <a:ext cx="2988945" cy="2429510"/>
            </a:xfrm>
            <a:custGeom>
              <a:avLst/>
              <a:gdLst/>
              <a:ahLst/>
              <a:cxnLst/>
              <a:rect l="l" t="t" r="r" b="b"/>
              <a:pathLst>
                <a:path w="2988945" h="2429510">
                  <a:moveTo>
                    <a:pt x="2583687" y="0"/>
                  </a:moveTo>
                  <a:lnTo>
                    <a:pt x="0" y="0"/>
                  </a:lnTo>
                  <a:lnTo>
                    <a:pt x="0" y="2429255"/>
                  </a:lnTo>
                  <a:lnTo>
                    <a:pt x="2988563" y="2429255"/>
                  </a:lnTo>
                  <a:lnTo>
                    <a:pt x="2988563" y="404875"/>
                  </a:lnTo>
                  <a:lnTo>
                    <a:pt x="2985840" y="357651"/>
                  </a:lnTo>
                  <a:lnTo>
                    <a:pt x="2977873" y="312029"/>
                  </a:lnTo>
                  <a:lnTo>
                    <a:pt x="2964964" y="268312"/>
                  </a:lnTo>
                  <a:lnTo>
                    <a:pt x="2947418" y="226804"/>
                  </a:lnTo>
                  <a:lnTo>
                    <a:pt x="2925539" y="187808"/>
                  </a:lnTo>
                  <a:lnTo>
                    <a:pt x="2899629" y="151629"/>
                  </a:lnTo>
                  <a:lnTo>
                    <a:pt x="2869993" y="118570"/>
                  </a:lnTo>
                  <a:lnTo>
                    <a:pt x="2836934" y="88934"/>
                  </a:lnTo>
                  <a:lnTo>
                    <a:pt x="2800755" y="63024"/>
                  </a:lnTo>
                  <a:lnTo>
                    <a:pt x="2761759" y="41145"/>
                  </a:lnTo>
                  <a:lnTo>
                    <a:pt x="2720251" y="23599"/>
                  </a:lnTo>
                  <a:lnTo>
                    <a:pt x="2676534" y="10690"/>
                  </a:lnTo>
                  <a:lnTo>
                    <a:pt x="2630912" y="2723"/>
                  </a:lnTo>
                  <a:lnTo>
                    <a:pt x="2583687" y="0"/>
                  </a:lnTo>
                  <a:close/>
                </a:path>
              </a:pathLst>
            </a:custGeom>
            <a:solidFill>
              <a:srgbClr val="539E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463796" y="1162811"/>
              <a:ext cx="2988945" cy="2429510"/>
            </a:xfrm>
            <a:custGeom>
              <a:avLst/>
              <a:gdLst/>
              <a:ahLst/>
              <a:cxnLst/>
              <a:rect l="l" t="t" r="r" b="b"/>
              <a:pathLst>
                <a:path w="2988945" h="2429510">
                  <a:moveTo>
                    <a:pt x="0" y="0"/>
                  </a:moveTo>
                  <a:lnTo>
                    <a:pt x="2583687" y="0"/>
                  </a:lnTo>
                  <a:lnTo>
                    <a:pt x="2630912" y="2723"/>
                  </a:lnTo>
                  <a:lnTo>
                    <a:pt x="2676534" y="10690"/>
                  </a:lnTo>
                  <a:lnTo>
                    <a:pt x="2720251" y="23599"/>
                  </a:lnTo>
                  <a:lnTo>
                    <a:pt x="2761759" y="41145"/>
                  </a:lnTo>
                  <a:lnTo>
                    <a:pt x="2800755" y="63024"/>
                  </a:lnTo>
                  <a:lnTo>
                    <a:pt x="2836934" y="88934"/>
                  </a:lnTo>
                  <a:lnTo>
                    <a:pt x="2869993" y="118570"/>
                  </a:lnTo>
                  <a:lnTo>
                    <a:pt x="2899629" y="151629"/>
                  </a:lnTo>
                  <a:lnTo>
                    <a:pt x="2925539" y="187808"/>
                  </a:lnTo>
                  <a:lnTo>
                    <a:pt x="2947418" y="226804"/>
                  </a:lnTo>
                  <a:lnTo>
                    <a:pt x="2964964" y="268312"/>
                  </a:lnTo>
                  <a:lnTo>
                    <a:pt x="2977873" y="312029"/>
                  </a:lnTo>
                  <a:lnTo>
                    <a:pt x="2985840" y="357651"/>
                  </a:lnTo>
                  <a:lnTo>
                    <a:pt x="2988563" y="404875"/>
                  </a:lnTo>
                  <a:lnTo>
                    <a:pt x="2988563" y="2429255"/>
                  </a:lnTo>
                  <a:lnTo>
                    <a:pt x="0" y="2429255"/>
                  </a:lnTo>
                  <a:lnTo>
                    <a:pt x="0" y="0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6602331" y="1636824"/>
            <a:ext cx="1584958" cy="87459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 indent="85090" algn="ctr">
              <a:spcBef>
                <a:spcPts val="100"/>
              </a:spcBef>
            </a:pPr>
            <a:r>
              <a:rPr lang="ru-RU" sz="2800" b="1" spc="-10" dirty="0">
                <a:solidFill>
                  <a:srgbClr val="FFFFFF"/>
                </a:solidFill>
                <a:latin typeface="+mn-lt"/>
              </a:rPr>
              <a:t>Цена</a:t>
            </a:r>
            <a:br>
              <a:rPr lang="ru-RU" sz="2800" spc="-10" dirty="0">
                <a:solidFill>
                  <a:srgbClr val="FFFFFF"/>
                </a:solidFill>
                <a:latin typeface="+mn-lt"/>
              </a:rPr>
            </a:br>
            <a:r>
              <a:rPr sz="2800" spc="-10" dirty="0">
                <a:solidFill>
                  <a:srgbClr val="FFFFFF"/>
                </a:solidFill>
                <a:latin typeface="+mn-lt"/>
              </a:rPr>
              <a:t>(Pr</a:t>
            </a:r>
            <a:r>
              <a:rPr sz="2800" spc="-20" dirty="0">
                <a:solidFill>
                  <a:srgbClr val="FFFFFF"/>
                </a:solidFill>
                <a:latin typeface="+mn-lt"/>
              </a:rPr>
              <a:t>i</a:t>
            </a:r>
            <a:r>
              <a:rPr sz="2800" spc="-5" dirty="0">
                <a:solidFill>
                  <a:srgbClr val="FFFFFF"/>
                </a:solidFill>
                <a:latin typeface="+mn-lt"/>
              </a:rPr>
              <a:t>ce)</a:t>
            </a:r>
          </a:p>
        </p:txBody>
      </p:sp>
      <p:grpSp>
        <p:nvGrpSpPr>
          <p:cNvPr id="11" name="object 11"/>
          <p:cNvGrpSpPr/>
          <p:nvPr/>
        </p:nvGrpSpPr>
        <p:grpSpPr>
          <a:xfrm>
            <a:off x="2992883" y="3585717"/>
            <a:ext cx="3001645" cy="2442210"/>
            <a:chOff x="1468882" y="3585717"/>
            <a:chExt cx="3001645" cy="2442210"/>
          </a:xfrm>
        </p:grpSpPr>
        <p:sp>
          <p:nvSpPr>
            <p:cNvPr id="12" name="object 12"/>
            <p:cNvSpPr/>
            <p:nvPr/>
          </p:nvSpPr>
          <p:spPr>
            <a:xfrm>
              <a:off x="1475232" y="3592067"/>
              <a:ext cx="2988945" cy="2429510"/>
            </a:xfrm>
            <a:custGeom>
              <a:avLst/>
              <a:gdLst/>
              <a:ahLst/>
              <a:cxnLst/>
              <a:rect l="l" t="t" r="r" b="b"/>
              <a:pathLst>
                <a:path w="2988945" h="2429510">
                  <a:moveTo>
                    <a:pt x="2988564" y="0"/>
                  </a:moveTo>
                  <a:lnTo>
                    <a:pt x="0" y="0"/>
                  </a:lnTo>
                  <a:lnTo>
                    <a:pt x="0" y="2024367"/>
                  </a:lnTo>
                  <a:lnTo>
                    <a:pt x="2723" y="2071584"/>
                  </a:lnTo>
                  <a:lnTo>
                    <a:pt x="10690" y="2117203"/>
                  </a:lnTo>
                  <a:lnTo>
                    <a:pt x="23599" y="2160917"/>
                  </a:lnTo>
                  <a:lnTo>
                    <a:pt x="41145" y="2202424"/>
                  </a:lnTo>
                  <a:lnTo>
                    <a:pt x="63024" y="2241421"/>
                  </a:lnTo>
                  <a:lnTo>
                    <a:pt x="88934" y="2277602"/>
                  </a:lnTo>
                  <a:lnTo>
                    <a:pt x="118570" y="2310664"/>
                  </a:lnTo>
                  <a:lnTo>
                    <a:pt x="151629" y="2340304"/>
                  </a:lnTo>
                  <a:lnTo>
                    <a:pt x="187808" y="2366218"/>
                  </a:lnTo>
                  <a:lnTo>
                    <a:pt x="226804" y="2388101"/>
                  </a:lnTo>
                  <a:lnTo>
                    <a:pt x="268312" y="2405651"/>
                  </a:lnTo>
                  <a:lnTo>
                    <a:pt x="312029" y="2418562"/>
                  </a:lnTo>
                  <a:lnTo>
                    <a:pt x="357651" y="2426531"/>
                  </a:lnTo>
                  <a:lnTo>
                    <a:pt x="404875" y="2429256"/>
                  </a:lnTo>
                  <a:lnTo>
                    <a:pt x="2988564" y="2429256"/>
                  </a:lnTo>
                  <a:lnTo>
                    <a:pt x="2988564" y="0"/>
                  </a:lnTo>
                  <a:close/>
                </a:path>
              </a:pathLst>
            </a:custGeom>
            <a:solidFill>
              <a:srgbClr val="539E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475232" y="3592067"/>
              <a:ext cx="2988945" cy="2429510"/>
            </a:xfrm>
            <a:custGeom>
              <a:avLst/>
              <a:gdLst/>
              <a:ahLst/>
              <a:cxnLst/>
              <a:rect l="l" t="t" r="r" b="b"/>
              <a:pathLst>
                <a:path w="2988945" h="2429510">
                  <a:moveTo>
                    <a:pt x="2988564" y="2429256"/>
                  </a:moveTo>
                  <a:lnTo>
                    <a:pt x="404875" y="2429256"/>
                  </a:lnTo>
                  <a:lnTo>
                    <a:pt x="357651" y="2426531"/>
                  </a:lnTo>
                  <a:lnTo>
                    <a:pt x="312029" y="2418562"/>
                  </a:lnTo>
                  <a:lnTo>
                    <a:pt x="268312" y="2405651"/>
                  </a:lnTo>
                  <a:lnTo>
                    <a:pt x="226804" y="2388101"/>
                  </a:lnTo>
                  <a:lnTo>
                    <a:pt x="187808" y="2366218"/>
                  </a:lnTo>
                  <a:lnTo>
                    <a:pt x="151629" y="2340304"/>
                  </a:lnTo>
                  <a:lnTo>
                    <a:pt x="118570" y="2310664"/>
                  </a:lnTo>
                  <a:lnTo>
                    <a:pt x="88934" y="2277602"/>
                  </a:lnTo>
                  <a:lnTo>
                    <a:pt x="63024" y="2241421"/>
                  </a:lnTo>
                  <a:lnTo>
                    <a:pt x="41145" y="2202424"/>
                  </a:lnTo>
                  <a:lnTo>
                    <a:pt x="23599" y="2160917"/>
                  </a:lnTo>
                  <a:lnTo>
                    <a:pt x="10690" y="2117203"/>
                  </a:lnTo>
                  <a:lnTo>
                    <a:pt x="2723" y="2071584"/>
                  </a:lnTo>
                  <a:lnTo>
                    <a:pt x="0" y="2024367"/>
                  </a:lnTo>
                  <a:lnTo>
                    <a:pt x="0" y="0"/>
                  </a:lnTo>
                  <a:lnTo>
                    <a:pt x="2988564" y="0"/>
                  </a:lnTo>
                  <a:lnTo>
                    <a:pt x="2988564" y="2429256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3419602" y="4648277"/>
            <a:ext cx="2371599" cy="1349087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200025" marR="5080" indent="-187960" algn="ctr">
              <a:spcBef>
                <a:spcPts val="440"/>
              </a:spcBef>
            </a:pPr>
            <a:r>
              <a:rPr sz="2800" b="1" spc="-5" dirty="0">
                <a:solidFill>
                  <a:srgbClr val="FFFFFF"/>
                </a:solidFill>
                <a:cs typeface="Calibri"/>
              </a:rPr>
              <a:t>Пр</a:t>
            </a:r>
            <a:r>
              <a:rPr sz="2800" b="1" spc="-80" dirty="0">
                <a:solidFill>
                  <a:srgbClr val="FFFFFF"/>
                </a:solidFill>
                <a:cs typeface="Calibri"/>
              </a:rPr>
              <a:t>о</a:t>
            </a:r>
            <a:r>
              <a:rPr sz="2800" b="1" spc="-10" dirty="0">
                <a:solidFill>
                  <a:srgbClr val="FFFFFF"/>
                </a:solidFill>
                <a:cs typeface="Calibri"/>
              </a:rPr>
              <a:t>дви</a:t>
            </a:r>
            <a:r>
              <a:rPr sz="2800" b="1" spc="-40" dirty="0">
                <a:solidFill>
                  <a:srgbClr val="FFFFFF"/>
                </a:solidFill>
                <a:cs typeface="Calibri"/>
              </a:rPr>
              <a:t>ж</a:t>
            </a:r>
            <a:r>
              <a:rPr sz="2800" b="1" spc="-5" dirty="0">
                <a:solidFill>
                  <a:srgbClr val="FFFFFF"/>
                </a:solidFill>
                <a:cs typeface="Calibri"/>
              </a:rPr>
              <a:t>ение</a:t>
            </a:r>
            <a:r>
              <a:rPr sz="2800" spc="-5" dirty="0">
                <a:solidFill>
                  <a:srgbClr val="FFFFFF"/>
                </a:solidFill>
                <a:cs typeface="Calibri"/>
              </a:rPr>
              <a:t>  </a:t>
            </a:r>
            <a:r>
              <a:rPr sz="2800" spc="-15" dirty="0">
                <a:solidFill>
                  <a:srgbClr val="FFFFFF"/>
                </a:solidFill>
                <a:cs typeface="Calibri"/>
              </a:rPr>
              <a:t>(Promotion)</a:t>
            </a:r>
            <a:endParaRPr sz="2800" dirty="0"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5981447" y="3585717"/>
            <a:ext cx="3001645" cy="2442210"/>
            <a:chOff x="4457446" y="3585717"/>
            <a:chExt cx="3001645" cy="2442210"/>
          </a:xfrm>
        </p:grpSpPr>
        <p:sp>
          <p:nvSpPr>
            <p:cNvPr id="16" name="object 16"/>
            <p:cNvSpPr/>
            <p:nvPr/>
          </p:nvSpPr>
          <p:spPr>
            <a:xfrm>
              <a:off x="4463796" y="3592067"/>
              <a:ext cx="2988945" cy="2429510"/>
            </a:xfrm>
            <a:custGeom>
              <a:avLst/>
              <a:gdLst/>
              <a:ahLst/>
              <a:cxnLst/>
              <a:rect l="l" t="t" r="r" b="b"/>
              <a:pathLst>
                <a:path w="2988945" h="2429510">
                  <a:moveTo>
                    <a:pt x="2988563" y="0"/>
                  </a:moveTo>
                  <a:lnTo>
                    <a:pt x="0" y="0"/>
                  </a:lnTo>
                  <a:lnTo>
                    <a:pt x="0" y="2429256"/>
                  </a:lnTo>
                  <a:lnTo>
                    <a:pt x="2583687" y="2429256"/>
                  </a:lnTo>
                  <a:lnTo>
                    <a:pt x="2630912" y="2426531"/>
                  </a:lnTo>
                  <a:lnTo>
                    <a:pt x="2676534" y="2418562"/>
                  </a:lnTo>
                  <a:lnTo>
                    <a:pt x="2720251" y="2405651"/>
                  </a:lnTo>
                  <a:lnTo>
                    <a:pt x="2761759" y="2388101"/>
                  </a:lnTo>
                  <a:lnTo>
                    <a:pt x="2800755" y="2366218"/>
                  </a:lnTo>
                  <a:lnTo>
                    <a:pt x="2836934" y="2340304"/>
                  </a:lnTo>
                  <a:lnTo>
                    <a:pt x="2869993" y="2310664"/>
                  </a:lnTo>
                  <a:lnTo>
                    <a:pt x="2899629" y="2277602"/>
                  </a:lnTo>
                  <a:lnTo>
                    <a:pt x="2925539" y="2241421"/>
                  </a:lnTo>
                  <a:lnTo>
                    <a:pt x="2947418" y="2202424"/>
                  </a:lnTo>
                  <a:lnTo>
                    <a:pt x="2964964" y="2160917"/>
                  </a:lnTo>
                  <a:lnTo>
                    <a:pt x="2977873" y="2117203"/>
                  </a:lnTo>
                  <a:lnTo>
                    <a:pt x="2985840" y="2071584"/>
                  </a:lnTo>
                  <a:lnTo>
                    <a:pt x="2988563" y="2024367"/>
                  </a:lnTo>
                  <a:lnTo>
                    <a:pt x="2988563" y="0"/>
                  </a:lnTo>
                  <a:close/>
                </a:path>
              </a:pathLst>
            </a:custGeom>
            <a:solidFill>
              <a:srgbClr val="539E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463796" y="3592067"/>
              <a:ext cx="2988945" cy="2429510"/>
            </a:xfrm>
            <a:custGeom>
              <a:avLst/>
              <a:gdLst/>
              <a:ahLst/>
              <a:cxnLst/>
              <a:rect l="l" t="t" r="r" b="b"/>
              <a:pathLst>
                <a:path w="2988945" h="2429510">
                  <a:moveTo>
                    <a:pt x="2988563" y="0"/>
                  </a:moveTo>
                  <a:lnTo>
                    <a:pt x="2988563" y="2024367"/>
                  </a:lnTo>
                  <a:lnTo>
                    <a:pt x="2985840" y="2071584"/>
                  </a:lnTo>
                  <a:lnTo>
                    <a:pt x="2977873" y="2117203"/>
                  </a:lnTo>
                  <a:lnTo>
                    <a:pt x="2964964" y="2160917"/>
                  </a:lnTo>
                  <a:lnTo>
                    <a:pt x="2947418" y="2202424"/>
                  </a:lnTo>
                  <a:lnTo>
                    <a:pt x="2925539" y="2241421"/>
                  </a:lnTo>
                  <a:lnTo>
                    <a:pt x="2899629" y="2277602"/>
                  </a:lnTo>
                  <a:lnTo>
                    <a:pt x="2869993" y="2310664"/>
                  </a:lnTo>
                  <a:lnTo>
                    <a:pt x="2836934" y="2340304"/>
                  </a:lnTo>
                  <a:lnTo>
                    <a:pt x="2800755" y="2366218"/>
                  </a:lnTo>
                  <a:lnTo>
                    <a:pt x="2761759" y="2388101"/>
                  </a:lnTo>
                  <a:lnTo>
                    <a:pt x="2720251" y="2405651"/>
                  </a:lnTo>
                  <a:lnTo>
                    <a:pt x="2676534" y="2418562"/>
                  </a:lnTo>
                  <a:lnTo>
                    <a:pt x="2630912" y="2426531"/>
                  </a:lnTo>
                  <a:lnTo>
                    <a:pt x="2583687" y="2429256"/>
                  </a:lnTo>
                  <a:lnTo>
                    <a:pt x="0" y="2429256"/>
                  </a:lnTo>
                  <a:lnTo>
                    <a:pt x="0" y="0"/>
                  </a:lnTo>
                  <a:lnTo>
                    <a:pt x="2988563" y="0"/>
                  </a:lnTo>
                  <a:close/>
                </a:path>
              </a:pathLst>
            </a:custGeom>
            <a:ln w="1219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6324600" y="4648276"/>
            <a:ext cx="2455164" cy="918200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35560" marR="5080" indent="-22860" algn="ctr">
              <a:spcBef>
                <a:spcPts val="440"/>
              </a:spcBef>
            </a:pPr>
            <a:r>
              <a:rPr lang="ru-RU" sz="2800" b="1" spc="-10" dirty="0">
                <a:solidFill>
                  <a:srgbClr val="FFFFFF"/>
                </a:solidFill>
                <a:cs typeface="Calibri"/>
              </a:rPr>
              <a:t>Распределение</a:t>
            </a:r>
            <a:r>
              <a:rPr sz="2800" spc="-5" dirty="0">
                <a:solidFill>
                  <a:srgbClr val="FFFFFF"/>
                </a:solidFill>
                <a:cs typeface="Calibri"/>
              </a:rPr>
              <a:t> </a:t>
            </a:r>
            <a:r>
              <a:rPr sz="2800" spc="-10" dirty="0">
                <a:solidFill>
                  <a:srgbClr val="FFFFFF"/>
                </a:solidFill>
                <a:cs typeface="Calibri"/>
              </a:rPr>
              <a:t>(Place)</a:t>
            </a:r>
            <a:endParaRPr sz="2800" dirty="0"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572001" y="2787622"/>
            <a:ext cx="2828798" cy="1525881"/>
            <a:chOff x="3054095" y="2596895"/>
            <a:chExt cx="2819400" cy="1990725"/>
          </a:xfrm>
        </p:grpSpPr>
        <p:sp>
          <p:nvSpPr>
            <p:cNvPr id="20" name="object 20"/>
            <p:cNvSpPr/>
            <p:nvPr/>
          </p:nvSpPr>
          <p:spPr>
            <a:xfrm>
              <a:off x="3060191" y="2602991"/>
              <a:ext cx="2807335" cy="1978660"/>
            </a:xfrm>
            <a:custGeom>
              <a:avLst/>
              <a:gdLst/>
              <a:ahLst/>
              <a:cxnLst/>
              <a:rect l="l" t="t" r="r" b="b"/>
              <a:pathLst>
                <a:path w="2807335" h="1978660">
                  <a:moveTo>
                    <a:pt x="2477516" y="0"/>
                  </a:moveTo>
                  <a:lnTo>
                    <a:pt x="329692" y="0"/>
                  </a:lnTo>
                  <a:lnTo>
                    <a:pt x="280964" y="3573"/>
                  </a:lnTo>
                  <a:lnTo>
                    <a:pt x="234460" y="13956"/>
                  </a:lnTo>
                  <a:lnTo>
                    <a:pt x="190687" y="30636"/>
                  </a:lnTo>
                  <a:lnTo>
                    <a:pt x="150156" y="53106"/>
                  </a:lnTo>
                  <a:lnTo>
                    <a:pt x="113375" y="80856"/>
                  </a:lnTo>
                  <a:lnTo>
                    <a:pt x="80856" y="113375"/>
                  </a:lnTo>
                  <a:lnTo>
                    <a:pt x="53106" y="150156"/>
                  </a:lnTo>
                  <a:lnTo>
                    <a:pt x="30636" y="190687"/>
                  </a:lnTo>
                  <a:lnTo>
                    <a:pt x="13956" y="234460"/>
                  </a:lnTo>
                  <a:lnTo>
                    <a:pt x="3573" y="280964"/>
                  </a:lnTo>
                  <a:lnTo>
                    <a:pt x="0" y="329692"/>
                  </a:lnTo>
                  <a:lnTo>
                    <a:pt x="0" y="1648460"/>
                  </a:lnTo>
                  <a:lnTo>
                    <a:pt x="3573" y="1697187"/>
                  </a:lnTo>
                  <a:lnTo>
                    <a:pt x="13956" y="1743691"/>
                  </a:lnTo>
                  <a:lnTo>
                    <a:pt x="30636" y="1787464"/>
                  </a:lnTo>
                  <a:lnTo>
                    <a:pt x="53106" y="1827995"/>
                  </a:lnTo>
                  <a:lnTo>
                    <a:pt x="80856" y="1864776"/>
                  </a:lnTo>
                  <a:lnTo>
                    <a:pt x="113375" y="1897295"/>
                  </a:lnTo>
                  <a:lnTo>
                    <a:pt x="150156" y="1925045"/>
                  </a:lnTo>
                  <a:lnTo>
                    <a:pt x="190687" y="1947515"/>
                  </a:lnTo>
                  <a:lnTo>
                    <a:pt x="234460" y="1964195"/>
                  </a:lnTo>
                  <a:lnTo>
                    <a:pt x="280964" y="1974578"/>
                  </a:lnTo>
                  <a:lnTo>
                    <a:pt x="329692" y="1978152"/>
                  </a:lnTo>
                  <a:lnTo>
                    <a:pt x="2477516" y="1978152"/>
                  </a:lnTo>
                  <a:lnTo>
                    <a:pt x="2526243" y="1974578"/>
                  </a:lnTo>
                  <a:lnTo>
                    <a:pt x="2572747" y="1964195"/>
                  </a:lnTo>
                  <a:lnTo>
                    <a:pt x="2616520" y="1947515"/>
                  </a:lnTo>
                  <a:lnTo>
                    <a:pt x="2657051" y="1925045"/>
                  </a:lnTo>
                  <a:lnTo>
                    <a:pt x="2693832" y="1897295"/>
                  </a:lnTo>
                  <a:lnTo>
                    <a:pt x="2726351" y="1864776"/>
                  </a:lnTo>
                  <a:lnTo>
                    <a:pt x="2754101" y="1827995"/>
                  </a:lnTo>
                  <a:lnTo>
                    <a:pt x="2776571" y="1787464"/>
                  </a:lnTo>
                  <a:lnTo>
                    <a:pt x="2793251" y="1743691"/>
                  </a:lnTo>
                  <a:lnTo>
                    <a:pt x="2803634" y="1697187"/>
                  </a:lnTo>
                  <a:lnTo>
                    <a:pt x="2807208" y="1648460"/>
                  </a:lnTo>
                  <a:lnTo>
                    <a:pt x="2807208" y="329692"/>
                  </a:lnTo>
                  <a:lnTo>
                    <a:pt x="2803634" y="280964"/>
                  </a:lnTo>
                  <a:lnTo>
                    <a:pt x="2793251" y="234460"/>
                  </a:lnTo>
                  <a:lnTo>
                    <a:pt x="2776571" y="190687"/>
                  </a:lnTo>
                  <a:lnTo>
                    <a:pt x="2754101" y="150156"/>
                  </a:lnTo>
                  <a:lnTo>
                    <a:pt x="2726351" y="113375"/>
                  </a:lnTo>
                  <a:lnTo>
                    <a:pt x="2693832" y="80856"/>
                  </a:lnTo>
                  <a:lnTo>
                    <a:pt x="2657051" y="53106"/>
                  </a:lnTo>
                  <a:lnTo>
                    <a:pt x="2616520" y="30636"/>
                  </a:lnTo>
                  <a:lnTo>
                    <a:pt x="2572747" y="13956"/>
                  </a:lnTo>
                  <a:lnTo>
                    <a:pt x="2526243" y="3573"/>
                  </a:lnTo>
                  <a:lnTo>
                    <a:pt x="2477516" y="0"/>
                  </a:lnTo>
                  <a:close/>
                </a:path>
              </a:pathLst>
            </a:custGeom>
            <a:solidFill>
              <a:srgbClr val="B3CCA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060191" y="2602991"/>
              <a:ext cx="2807335" cy="1978660"/>
            </a:xfrm>
            <a:custGeom>
              <a:avLst/>
              <a:gdLst/>
              <a:ahLst/>
              <a:cxnLst/>
              <a:rect l="l" t="t" r="r" b="b"/>
              <a:pathLst>
                <a:path w="2807335" h="1978660">
                  <a:moveTo>
                    <a:pt x="0" y="329692"/>
                  </a:moveTo>
                  <a:lnTo>
                    <a:pt x="3573" y="280964"/>
                  </a:lnTo>
                  <a:lnTo>
                    <a:pt x="13956" y="234460"/>
                  </a:lnTo>
                  <a:lnTo>
                    <a:pt x="30636" y="190687"/>
                  </a:lnTo>
                  <a:lnTo>
                    <a:pt x="53106" y="150156"/>
                  </a:lnTo>
                  <a:lnTo>
                    <a:pt x="80856" y="113375"/>
                  </a:lnTo>
                  <a:lnTo>
                    <a:pt x="113375" y="80856"/>
                  </a:lnTo>
                  <a:lnTo>
                    <a:pt x="150156" y="53106"/>
                  </a:lnTo>
                  <a:lnTo>
                    <a:pt x="190687" y="30636"/>
                  </a:lnTo>
                  <a:lnTo>
                    <a:pt x="234460" y="13956"/>
                  </a:lnTo>
                  <a:lnTo>
                    <a:pt x="280964" y="3573"/>
                  </a:lnTo>
                  <a:lnTo>
                    <a:pt x="329692" y="0"/>
                  </a:lnTo>
                  <a:lnTo>
                    <a:pt x="2477516" y="0"/>
                  </a:lnTo>
                  <a:lnTo>
                    <a:pt x="2526243" y="3573"/>
                  </a:lnTo>
                  <a:lnTo>
                    <a:pt x="2572747" y="13956"/>
                  </a:lnTo>
                  <a:lnTo>
                    <a:pt x="2616520" y="30636"/>
                  </a:lnTo>
                  <a:lnTo>
                    <a:pt x="2657051" y="53106"/>
                  </a:lnTo>
                  <a:lnTo>
                    <a:pt x="2693832" y="80856"/>
                  </a:lnTo>
                  <a:lnTo>
                    <a:pt x="2726351" y="113375"/>
                  </a:lnTo>
                  <a:lnTo>
                    <a:pt x="2754101" y="150156"/>
                  </a:lnTo>
                  <a:lnTo>
                    <a:pt x="2776571" y="190687"/>
                  </a:lnTo>
                  <a:lnTo>
                    <a:pt x="2793251" y="234460"/>
                  </a:lnTo>
                  <a:lnTo>
                    <a:pt x="2803634" y="280964"/>
                  </a:lnTo>
                  <a:lnTo>
                    <a:pt x="2807208" y="329692"/>
                  </a:lnTo>
                  <a:lnTo>
                    <a:pt x="2807208" y="1648460"/>
                  </a:lnTo>
                  <a:lnTo>
                    <a:pt x="2803634" y="1697187"/>
                  </a:lnTo>
                  <a:lnTo>
                    <a:pt x="2793251" y="1743691"/>
                  </a:lnTo>
                  <a:lnTo>
                    <a:pt x="2776571" y="1787464"/>
                  </a:lnTo>
                  <a:lnTo>
                    <a:pt x="2754101" y="1827995"/>
                  </a:lnTo>
                  <a:lnTo>
                    <a:pt x="2726351" y="1864776"/>
                  </a:lnTo>
                  <a:lnTo>
                    <a:pt x="2693832" y="1897295"/>
                  </a:lnTo>
                  <a:lnTo>
                    <a:pt x="2657051" y="1925045"/>
                  </a:lnTo>
                  <a:lnTo>
                    <a:pt x="2616520" y="1947515"/>
                  </a:lnTo>
                  <a:lnTo>
                    <a:pt x="2572747" y="1964195"/>
                  </a:lnTo>
                  <a:lnTo>
                    <a:pt x="2526243" y="1974578"/>
                  </a:lnTo>
                  <a:lnTo>
                    <a:pt x="2477516" y="1978152"/>
                  </a:lnTo>
                  <a:lnTo>
                    <a:pt x="329692" y="1978152"/>
                  </a:lnTo>
                  <a:lnTo>
                    <a:pt x="280964" y="1974578"/>
                  </a:lnTo>
                  <a:lnTo>
                    <a:pt x="234460" y="1964195"/>
                  </a:lnTo>
                  <a:lnTo>
                    <a:pt x="190687" y="1947515"/>
                  </a:lnTo>
                  <a:lnTo>
                    <a:pt x="150156" y="1925045"/>
                  </a:lnTo>
                  <a:lnTo>
                    <a:pt x="113375" y="1897295"/>
                  </a:lnTo>
                  <a:lnTo>
                    <a:pt x="80856" y="1864776"/>
                  </a:lnTo>
                  <a:lnTo>
                    <a:pt x="53106" y="1827995"/>
                  </a:lnTo>
                  <a:lnTo>
                    <a:pt x="30636" y="1787464"/>
                  </a:lnTo>
                  <a:lnTo>
                    <a:pt x="13956" y="1743691"/>
                  </a:lnTo>
                  <a:lnTo>
                    <a:pt x="3573" y="1697187"/>
                  </a:lnTo>
                  <a:lnTo>
                    <a:pt x="0" y="1648460"/>
                  </a:lnTo>
                  <a:lnTo>
                    <a:pt x="0" y="329692"/>
                  </a:lnTo>
                  <a:close/>
                </a:path>
              </a:pathLst>
            </a:custGeom>
            <a:ln w="1219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904741" y="2943785"/>
            <a:ext cx="2163445" cy="1113125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295910" marR="285115" indent="-1270" algn="ctr">
              <a:lnSpc>
                <a:spcPts val="2640"/>
              </a:lnSpc>
              <a:spcBef>
                <a:spcPts val="1065"/>
              </a:spcBef>
            </a:pPr>
            <a:r>
              <a:rPr lang="ru-RU" sz="2400" spc="-10" dirty="0">
                <a:latin typeface="Calibri"/>
                <a:cs typeface="Calibri"/>
              </a:rPr>
              <a:t>Комплекс </a:t>
            </a:r>
            <a:r>
              <a:rPr lang="ru-RU" sz="2400" spc="-5" dirty="0">
                <a:latin typeface="Calibri"/>
                <a:cs typeface="Calibri"/>
              </a:rPr>
              <a:t> мар</a:t>
            </a:r>
            <a:r>
              <a:rPr lang="ru-RU" sz="2400" spc="-30" dirty="0">
                <a:latin typeface="Calibri"/>
                <a:cs typeface="Calibri"/>
              </a:rPr>
              <a:t>к</a:t>
            </a:r>
            <a:r>
              <a:rPr lang="ru-RU" sz="2400" spc="-10" dirty="0">
                <a:latin typeface="Calibri"/>
                <a:cs typeface="Calibri"/>
              </a:rPr>
              <a:t>е</a:t>
            </a:r>
            <a:r>
              <a:rPr lang="ru-RU" sz="2400" spc="-5" dirty="0">
                <a:latin typeface="Calibri"/>
                <a:cs typeface="Calibri"/>
              </a:rPr>
              <a:t>т</a:t>
            </a:r>
            <a:r>
              <a:rPr lang="ru-RU" sz="2400" spc="-15" dirty="0">
                <a:latin typeface="Calibri"/>
                <a:cs typeface="Calibri"/>
              </a:rPr>
              <a:t>и</a:t>
            </a:r>
            <a:r>
              <a:rPr lang="ru-RU" sz="2400" dirty="0">
                <a:latin typeface="Calibri"/>
                <a:cs typeface="Calibri"/>
              </a:rPr>
              <a:t>н</a:t>
            </a:r>
            <a:r>
              <a:rPr lang="ru-RU" sz="2400" spc="-20" dirty="0">
                <a:latin typeface="Calibri"/>
                <a:cs typeface="Calibri"/>
              </a:rPr>
              <a:t>г</a:t>
            </a:r>
            <a:r>
              <a:rPr lang="ru-RU" sz="2400" dirty="0">
                <a:latin typeface="Calibri"/>
                <a:cs typeface="Calibri"/>
              </a:rPr>
              <a:t>а </a:t>
            </a:r>
            <a:r>
              <a:rPr lang="ru-RU" sz="2400" b="1" dirty="0">
                <a:latin typeface="Calibri"/>
                <a:cs typeface="Calibri"/>
              </a:rPr>
              <a:t>4</a:t>
            </a:r>
            <a:r>
              <a:rPr lang="en-US" sz="2400" b="1" dirty="0">
                <a:latin typeface="Calibri"/>
                <a:cs typeface="Calibri"/>
              </a:rPr>
              <a:t>P</a:t>
            </a:r>
            <a:endParaRPr sz="2400" b="1" dirty="0">
              <a:latin typeface="Calibri"/>
              <a:cs typeface="Calibri"/>
            </a:endParaRPr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id="{1A7C0C61-2D61-8A15-4DDB-C2D839F702A9}"/>
              </a:ext>
            </a:extLst>
          </p:cNvPr>
          <p:cNvSpPr txBox="1"/>
          <p:nvPr/>
        </p:nvSpPr>
        <p:spPr>
          <a:xfrm>
            <a:off x="1981200" y="376870"/>
            <a:ext cx="7886700" cy="3089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80000"/>
              </a:lnSpc>
              <a:spcBef>
                <a:spcPts val="105"/>
              </a:spcBef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Модель комплекса маркетинга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4P</a:t>
            </a:r>
            <a:endParaRPr sz="2400" b="1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Объект 2">
            <a:extLst>
              <a:ext uri="{FF2B5EF4-FFF2-40B4-BE49-F238E27FC236}">
                <a16:creationId xmlns:a16="http://schemas.microsoft.com/office/drawing/2014/main" id="{7681BD69-D532-3BCB-D8C9-40FF02B1D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990600"/>
            <a:ext cx="7886700" cy="549053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400" b="1" dirty="0"/>
              <a:t>Товар, продукт (</a:t>
            </a:r>
            <a:r>
              <a:rPr lang="ru-RU" sz="2400" b="1" dirty="0" err="1"/>
              <a:t>product</a:t>
            </a:r>
            <a:r>
              <a:rPr lang="ru-RU" sz="2400" b="1" dirty="0"/>
              <a:t>). </a:t>
            </a:r>
            <a:r>
              <a:rPr lang="ru-RU" sz="2400" dirty="0"/>
              <a:t>В общем случае товар воплощает основные выгоды, которые предлагаются для удовлетворения потребностей  потребителей, именно эти выгоды создают ценность для потребителей. Чем выше ценность, предлагаемая предприятием, по сравнению с ценностью, предлагаемой конкурентами, тем выше вероятность того, что потребители приобретут продукт компании. </a:t>
            </a:r>
          </a:p>
          <a:p>
            <a:pPr marL="0" indent="0">
              <a:buNone/>
            </a:pPr>
            <a:r>
              <a:rPr lang="ru-RU" sz="2400" dirty="0"/>
              <a:t>Термином «Товар» нередко обозначают и материальные товары, и услуги. В этот элемент комплекса маркетинга включают и обслуживание (</a:t>
            </a:r>
            <a:r>
              <a:rPr lang="ru-RU" sz="2400" dirty="0" err="1"/>
              <a:t>service</a:t>
            </a:r>
            <a:r>
              <a:rPr lang="ru-RU" sz="2400" dirty="0"/>
              <a:t>), которое может быть ключевой отличительной характеристикой, имеющей огромное значение для убеждения потребителей в необходимости совершения покупки. Существует модель </a:t>
            </a:r>
            <a:r>
              <a:rPr lang="en-US" sz="2400" b="1" dirty="0"/>
              <a:t>4P+S</a:t>
            </a:r>
            <a:r>
              <a:rPr lang="ru-RU" sz="2400" dirty="0"/>
              <a:t>, где сервис (</a:t>
            </a:r>
            <a:r>
              <a:rPr lang="en-US" sz="2400" b="1" dirty="0"/>
              <a:t>Service</a:t>
            </a:r>
            <a:r>
              <a:rPr lang="ru-RU" sz="2400" dirty="0"/>
              <a:t>) рассматривают как отдельный элемент комплекса маркетинга.</a:t>
            </a:r>
            <a:endParaRPr lang="en-US" sz="2400" dirty="0"/>
          </a:p>
          <a:p>
            <a:pPr marL="0" indent="0">
              <a:buNone/>
            </a:pPr>
            <a:endParaRPr lang="ru-RU" sz="2400" dirty="0"/>
          </a:p>
          <a:p>
            <a:endParaRPr lang="ru-RU" sz="2400" dirty="0"/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6EFB5944-70C7-E034-A74E-C174E78AB845}"/>
              </a:ext>
            </a:extLst>
          </p:cNvPr>
          <p:cNvSpPr txBox="1"/>
          <p:nvPr/>
        </p:nvSpPr>
        <p:spPr>
          <a:xfrm>
            <a:off x="1981200" y="376870"/>
            <a:ext cx="7886700" cy="3089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105"/>
              </a:spcBef>
            </a:pP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4P: Product</a:t>
            </a:r>
            <a:endParaRPr sz="2400" b="1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24673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>
            <a:extLst>
              <a:ext uri="{FF2B5EF4-FFF2-40B4-BE49-F238E27FC236}">
                <a16:creationId xmlns:a16="http://schemas.microsoft.com/office/drawing/2014/main" id="{6EFB5944-70C7-E034-A74E-C174E78AB845}"/>
              </a:ext>
            </a:extLst>
          </p:cNvPr>
          <p:cNvSpPr txBox="1"/>
          <p:nvPr/>
        </p:nvSpPr>
        <p:spPr>
          <a:xfrm>
            <a:off x="1981200" y="376870"/>
            <a:ext cx="7886700" cy="3089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105"/>
              </a:spcBef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Товар</a:t>
            </a:r>
          </a:p>
        </p:txBody>
      </p:sp>
      <p:sp>
        <p:nvSpPr>
          <p:cNvPr id="2" name="Объект 2">
            <a:extLst>
              <a:ext uri="{FF2B5EF4-FFF2-40B4-BE49-F238E27FC236}">
                <a16:creationId xmlns:a16="http://schemas.microsoft.com/office/drawing/2014/main" id="{B39BA958-300C-1B9C-3570-020D6C6AF7F2}"/>
              </a:ext>
            </a:extLst>
          </p:cNvPr>
          <p:cNvSpPr txBox="1">
            <a:spLocks/>
          </p:cNvSpPr>
          <p:nvPr/>
        </p:nvSpPr>
        <p:spPr>
          <a:xfrm>
            <a:off x="1981200" y="990600"/>
            <a:ext cx="8153400" cy="54905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spc="-40" dirty="0">
                <a:cs typeface="Calibri"/>
              </a:rPr>
              <a:t>Товар</a:t>
            </a:r>
            <a:r>
              <a:rPr lang="ru-RU" sz="2400" b="1" spc="-20" dirty="0">
                <a:cs typeface="Calibri"/>
              </a:rPr>
              <a:t> </a:t>
            </a:r>
            <a:r>
              <a:rPr lang="ru-RU" sz="2400" dirty="0">
                <a:cs typeface="Calibri"/>
              </a:rPr>
              <a:t>– </a:t>
            </a:r>
            <a:r>
              <a:rPr lang="ru-RU" sz="2400" spc="-5" dirty="0">
                <a:cs typeface="Calibri"/>
              </a:rPr>
              <a:t>объект</a:t>
            </a:r>
            <a:r>
              <a:rPr lang="ru-RU" sz="2400" spc="-25" dirty="0">
                <a:cs typeface="Calibri"/>
              </a:rPr>
              <a:t> </a:t>
            </a:r>
            <a:r>
              <a:rPr lang="ru-RU" sz="2400" spc="-5" dirty="0">
                <a:cs typeface="Calibri"/>
              </a:rPr>
              <a:t>гражданских</a:t>
            </a:r>
            <a:r>
              <a:rPr lang="ru-RU" sz="2400" spc="-25" dirty="0">
                <a:cs typeface="Calibri"/>
              </a:rPr>
              <a:t> </a:t>
            </a:r>
            <a:r>
              <a:rPr lang="ru-RU" sz="2400" dirty="0">
                <a:cs typeface="Calibri"/>
              </a:rPr>
              <a:t>прав </a:t>
            </a:r>
            <a:r>
              <a:rPr lang="ru-RU" sz="2400" spc="-5" dirty="0">
                <a:cs typeface="Calibri"/>
              </a:rPr>
              <a:t>(работа,</a:t>
            </a:r>
            <a:r>
              <a:rPr lang="ru-RU" sz="2400" spc="-35" dirty="0">
                <a:cs typeface="Calibri"/>
              </a:rPr>
              <a:t> </a:t>
            </a:r>
            <a:r>
              <a:rPr lang="ru-RU" sz="2400" spc="-5" dirty="0">
                <a:cs typeface="Calibri"/>
              </a:rPr>
              <a:t>услуга), предназначенный</a:t>
            </a:r>
            <a:r>
              <a:rPr lang="ru-RU" sz="2400" spc="5" dirty="0">
                <a:cs typeface="Calibri"/>
              </a:rPr>
              <a:t> </a:t>
            </a:r>
            <a:r>
              <a:rPr lang="ru-RU" sz="2400" spc="-5" dirty="0">
                <a:cs typeface="Calibri"/>
              </a:rPr>
              <a:t>для</a:t>
            </a:r>
            <a:r>
              <a:rPr lang="ru-RU" sz="2400" spc="-10" dirty="0">
                <a:cs typeface="Calibri"/>
              </a:rPr>
              <a:t> </a:t>
            </a:r>
            <a:r>
              <a:rPr lang="ru-RU" sz="2400" spc="-15" dirty="0">
                <a:cs typeface="Calibri"/>
              </a:rPr>
              <a:t>продажи,</a:t>
            </a:r>
            <a:r>
              <a:rPr lang="ru-RU" sz="2400" spc="-10" dirty="0">
                <a:cs typeface="Calibri"/>
              </a:rPr>
              <a:t> </a:t>
            </a:r>
            <a:r>
              <a:rPr lang="ru-RU" sz="2400" spc="-5" dirty="0">
                <a:cs typeface="Calibri"/>
              </a:rPr>
              <a:t>обмена </a:t>
            </a:r>
            <a:r>
              <a:rPr lang="ru-RU" sz="2400" dirty="0">
                <a:cs typeface="Calibri"/>
              </a:rPr>
              <a:t>или </a:t>
            </a:r>
            <a:r>
              <a:rPr lang="ru-RU" sz="2400" spc="-10" dirty="0">
                <a:cs typeface="Calibri"/>
              </a:rPr>
              <a:t>иного</a:t>
            </a:r>
            <a:r>
              <a:rPr lang="ru-RU" sz="2400" spc="-5" dirty="0">
                <a:cs typeface="Calibri"/>
              </a:rPr>
              <a:t> </a:t>
            </a:r>
            <a:r>
              <a:rPr lang="ru-RU" sz="2400" spc="-10" dirty="0">
                <a:cs typeface="Calibri"/>
              </a:rPr>
              <a:t>введения </a:t>
            </a:r>
            <a:r>
              <a:rPr lang="ru-RU" sz="2400" dirty="0">
                <a:cs typeface="Calibri"/>
              </a:rPr>
              <a:t>в </a:t>
            </a:r>
            <a:r>
              <a:rPr lang="ru-RU" sz="2400" spc="-530" dirty="0">
                <a:cs typeface="Calibri"/>
              </a:rPr>
              <a:t> </a:t>
            </a:r>
            <a:r>
              <a:rPr lang="ru-RU" sz="2400" spc="-10" dirty="0">
                <a:cs typeface="Calibri"/>
              </a:rPr>
              <a:t>оборот</a:t>
            </a:r>
            <a:r>
              <a:rPr lang="ru-RU" sz="2400" spc="-30" dirty="0">
                <a:cs typeface="Calibri"/>
              </a:rPr>
              <a:t> (</a:t>
            </a:r>
            <a:r>
              <a:rPr lang="ru-RU" sz="2400" spc="-20" dirty="0">
                <a:cs typeface="Calibri"/>
              </a:rPr>
              <a:t>ГОСТ</a:t>
            </a:r>
            <a:r>
              <a:rPr lang="ru-RU" sz="2400" spc="-5" dirty="0">
                <a:cs typeface="Calibri"/>
              </a:rPr>
              <a:t> </a:t>
            </a:r>
            <a:r>
              <a:rPr lang="ru-RU" sz="2400" dirty="0">
                <a:cs typeface="Calibri"/>
              </a:rPr>
              <a:t>Р </a:t>
            </a:r>
            <a:r>
              <a:rPr lang="ru-RU" sz="2400" spc="-5" dirty="0">
                <a:cs typeface="Calibri"/>
              </a:rPr>
              <a:t>51303-2013)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dirty="0">
                <a:cs typeface="Calibri"/>
              </a:rPr>
              <a:t> Материальные объекты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dirty="0">
                <a:cs typeface="Calibri"/>
              </a:rPr>
              <a:t> Услуги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dirty="0">
                <a:cs typeface="Calibri"/>
              </a:rPr>
              <a:t> Опыт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dirty="0">
                <a:cs typeface="Calibri"/>
              </a:rPr>
              <a:t> Мероприятия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dirty="0">
                <a:cs typeface="Calibri"/>
              </a:rPr>
              <a:t> Образы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dirty="0">
                <a:cs typeface="Calibri"/>
              </a:rPr>
              <a:t> Индивидуальности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dirty="0">
                <a:cs typeface="Calibri"/>
              </a:rPr>
              <a:t> Места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dirty="0">
                <a:cs typeface="Calibri"/>
              </a:rPr>
              <a:t> Объекты собственности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dirty="0">
                <a:cs typeface="Calibri"/>
              </a:rPr>
              <a:t> Организации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dirty="0">
                <a:cs typeface="Calibri"/>
              </a:rPr>
              <a:t> Информация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dirty="0">
                <a:cs typeface="Calibri"/>
              </a:rPr>
              <a:t> Идеи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632212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Объект 2">
            <a:extLst>
              <a:ext uri="{FF2B5EF4-FFF2-40B4-BE49-F238E27FC236}">
                <a16:creationId xmlns:a16="http://schemas.microsoft.com/office/drawing/2014/main" id="{7681BD69-D532-3BCB-D8C9-40FF02B1D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990600"/>
            <a:ext cx="9698736" cy="5490531"/>
          </a:xfrm>
        </p:spPr>
        <p:txBody>
          <a:bodyPr>
            <a:normAutofit lnSpcReduction="10000"/>
          </a:bodyPr>
          <a:lstStyle/>
          <a:p>
            <a:r>
              <a:rPr lang="ru-RU" sz="2400" b="1" dirty="0"/>
              <a:t>Цена</a:t>
            </a:r>
            <a:r>
              <a:rPr lang="en-US" sz="2400" b="1" dirty="0"/>
              <a:t> (price)</a:t>
            </a:r>
            <a:r>
              <a:rPr lang="ru-RU" sz="2400" b="1" dirty="0"/>
              <a:t> </a:t>
            </a:r>
            <a:r>
              <a:rPr lang="ru-RU" sz="2400" dirty="0"/>
              <a:t>– это то, что платит потребитель.</a:t>
            </a:r>
            <a:r>
              <a:rPr lang="en-US" sz="2400" dirty="0"/>
              <a:t> </a:t>
            </a:r>
            <a:r>
              <a:rPr lang="ru-RU" sz="2400" dirty="0"/>
              <a:t>Предприятие устанавливает свою цену на основе эквивалента количества ценности, которое оно предлагает в виде продукта, продвижения, дистрибуции и обслуживания.</a:t>
            </a:r>
            <a:endParaRPr lang="en-US" sz="2400" dirty="0"/>
          </a:p>
          <a:p>
            <a:r>
              <a:rPr lang="ru-RU" sz="2400" b="1" dirty="0"/>
              <a:t>Продвижение (</a:t>
            </a:r>
            <a:r>
              <a:rPr lang="ru-RU" sz="2400" b="1" dirty="0" err="1"/>
              <a:t>promotion</a:t>
            </a:r>
            <a:r>
              <a:rPr lang="ru-RU" sz="2400" b="1" dirty="0"/>
              <a:t>)</a:t>
            </a:r>
            <a:r>
              <a:rPr lang="en-US" sz="2400" dirty="0"/>
              <a:t> - </a:t>
            </a:r>
            <a:r>
              <a:rPr lang="ru-RU" sz="2400" dirty="0"/>
              <a:t>различные способы</a:t>
            </a:r>
            <a:r>
              <a:rPr lang="en-US" sz="2400" dirty="0"/>
              <a:t> </a:t>
            </a:r>
            <a:r>
              <a:rPr lang="ru-RU" sz="2400" dirty="0"/>
              <a:t>коммуникаций предприятия с потребителями,</a:t>
            </a:r>
            <a:r>
              <a:rPr lang="en-US" sz="2400" dirty="0"/>
              <a:t> </a:t>
            </a:r>
            <a:r>
              <a:rPr lang="ru-RU" sz="2400" dirty="0"/>
              <a:t>информирующих о продукте и убеждающих в необходимости его приобретения. Продвижение включает в себя как неличные коммуникации, такие как реклама и меры по стимулированию сбыта, так и личные коммуникации, осуществляемые торговым персоналом. Помимо информирования и убеждения коммуникации могут непосредственно увеличивать ценность для потребителя за счет предоставления образов, статуса и подтверждения правильности выбора.</a:t>
            </a:r>
          </a:p>
          <a:p>
            <a:endParaRPr lang="ru-RU" sz="2400" dirty="0"/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6EFB5944-70C7-E034-A74E-C174E78AB845}"/>
              </a:ext>
            </a:extLst>
          </p:cNvPr>
          <p:cNvSpPr txBox="1"/>
          <p:nvPr/>
        </p:nvSpPr>
        <p:spPr>
          <a:xfrm>
            <a:off x="1981200" y="376870"/>
            <a:ext cx="7886700" cy="3089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105"/>
              </a:spcBef>
            </a:pP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4P: Price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Promotion</a:t>
            </a:r>
            <a:endParaRPr sz="2400" b="1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202744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Объект 2">
            <a:extLst>
              <a:ext uri="{FF2B5EF4-FFF2-40B4-BE49-F238E27FC236}">
                <a16:creationId xmlns:a16="http://schemas.microsoft.com/office/drawing/2014/main" id="{7681BD69-D532-3BCB-D8C9-40FF02B1D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990600"/>
            <a:ext cx="7886700" cy="5490531"/>
          </a:xfrm>
        </p:spPr>
        <p:txBody>
          <a:bodyPr>
            <a:normAutofit/>
          </a:bodyPr>
          <a:lstStyle/>
          <a:p>
            <a:r>
              <a:rPr lang="ru-RU" sz="2400" b="1" dirty="0"/>
              <a:t>Распределение (</a:t>
            </a:r>
            <a:r>
              <a:rPr lang="en-US" sz="2400" b="1" dirty="0"/>
              <a:t>place</a:t>
            </a:r>
            <a:r>
              <a:rPr lang="ru-RU" sz="2400" b="1" dirty="0"/>
              <a:t>)</a:t>
            </a:r>
            <a:r>
              <a:rPr lang="ru-RU" sz="2400" dirty="0"/>
              <a:t> имеет отношение к тому,  где и как потребитель получает продукт. Сюда относят решения по физическому доведению (дистрибуции) товара от места производства до места</a:t>
            </a:r>
            <a:r>
              <a:rPr lang="en-US" sz="2400" dirty="0"/>
              <a:t> </a:t>
            </a:r>
            <a:r>
              <a:rPr lang="ru-RU" sz="2400" dirty="0"/>
              <a:t>приобретения товара, а также выбор мест открытия собственных точек обслуживания и продаж.</a:t>
            </a:r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6EFB5944-70C7-E034-A74E-C174E78AB845}"/>
              </a:ext>
            </a:extLst>
          </p:cNvPr>
          <p:cNvSpPr txBox="1"/>
          <p:nvPr/>
        </p:nvSpPr>
        <p:spPr>
          <a:xfrm>
            <a:off x="1981200" y="376870"/>
            <a:ext cx="7886700" cy="3089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105"/>
              </a:spcBef>
            </a:pP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4P: Place</a:t>
            </a:r>
            <a:endParaRPr sz="2400" b="1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92765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xfrm>
            <a:off x="2055813" y="874582"/>
            <a:ext cx="779767" cy="19152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38100">
              <a:lnSpc>
                <a:spcPts val="1430"/>
              </a:lnSpc>
            </a:pPr>
            <a:fld id="{81D60167-4931-47E6-BA6A-407CBD079E47}" type="slidenum">
              <a:rPr lang="ru-RU" smtClean="0"/>
              <a:pPr marL="38100">
                <a:lnSpc>
                  <a:spcPts val="1430"/>
                </a:lnSpc>
              </a:pPr>
              <a:t>2</a:t>
            </a:fld>
            <a:endParaRPr lang="ru-RU" dirty="0"/>
          </a:p>
        </p:txBody>
      </p:sp>
      <p:sp>
        <p:nvSpPr>
          <p:cNvPr id="4" name="object 4"/>
          <p:cNvSpPr txBox="1"/>
          <p:nvPr/>
        </p:nvSpPr>
        <p:spPr>
          <a:xfrm>
            <a:off x="1682497" y="830120"/>
            <a:ext cx="10290048" cy="530658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98500">
              <a:spcBef>
                <a:spcPts val="100"/>
              </a:spcBef>
              <a:tabLst>
                <a:tab pos="240665" algn="l"/>
                <a:tab pos="241300" algn="l"/>
              </a:tabLst>
            </a:pPr>
            <a:r>
              <a:rPr lang="ru-RU" sz="2400" b="1" spc="-5" dirty="0">
                <a:cs typeface="Calibri"/>
              </a:rPr>
              <a:t>Маркетинг</a:t>
            </a:r>
            <a:r>
              <a:rPr sz="2400" b="1" spc="-10" dirty="0">
                <a:cs typeface="Calibri"/>
              </a:rPr>
              <a:t> </a:t>
            </a:r>
            <a:r>
              <a:rPr lang="ru-RU" sz="2400" b="1" spc="-10" dirty="0">
                <a:cs typeface="Calibri"/>
              </a:rPr>
              <a:t>(</a:t>
            </a:r>
            <a:r>
              <a:rPr lang="en-US" sz="2400" b="1" spc="-10" dirty="0">
                <a:cs typeface="Calibri"/>
              </a:rPr>
              <a:t>m</a:t>
            </a:r>
            <a:r>
              <a:rPr sz="2400" b="1" spc="-10" dirty="0">
                <a:cs typeface="Calibri"/>
              </a:rPr>
              <a:t>arketing</a:t>
            </a:r>
            <a:r>
              <a:rPr lang="ru-RU" sz="2400" b="1" spc="-10" dirty="0">
                <a:cs typeface="Calibri"/>
              </a:rPr>
              <a:t>)</a:t>
            </a:r>
            <a:r>
              <a:rPr sz="2400" b="1" spc="-25" dirty="0">
                <a:cs typeface="Calibri"/>
              </a:rPr>
              <a:t> </a:t>
            </a:r>
            <a:r>
              <a:rPr sz="2400" b="1" dirty="0">
                <a:cs typeface="Calibri"/>
              </a:rPr>
              <a:t>—</a:t>
            </a:r>
            <a:r>
              <a:rPr sz="2400" b="1" spc="5" dirty="0">
                <a:cs typeface="Calibri"/>
              </a:rPr>
              <a:t> </a:t>
            </a:r>
            <a:r>
              <a:rPr sz="2400" b="1" dirty="0">
                <a:cs typeface="Calibri"/>
              </a:rPr>
              <a:t>в</a:t>
            </a:r>
            <a:r>
              <a:rPr sz="2400" b="1" spc="10" dirty="0">
                <a:cs typeface="Calibri"/>
              </a:rPr>
              <a:t> </a:t>
            </a:r>
            <a:r>
              <a:rPr sz="2400" b="1" spc="-5" dirty="0">
                <a:cs typeface="Calibri"/>
              </a:rPr>
              <a:t>буквальном</a:t>
            </a:r>
            <a:r>
              <a:rPr sz="2400" b="1" dirty="0">
                <a:cs typeface="Calibri"/>
              </a:rPr>
              <a:t> </a:t>
            </a:r>
            <a:r>
              <a:rPr sz="2400" b="1" spc="-10" dirty="0">
                <a:cs typeface="Calibri"/>
              </a:rPr>
              <a:t>переводе</a:t>
            </a:r>
            <a:r>
              <a:rPr sz="2400" b="1" dirty="0">
                <a:cs typeface="Calibri"/>
              </a:rPr>
              <a:t> с</a:t>
            </a:r>
            <a:r>
              <a:rPr sz="2400" b="1" spc="-20" dirty="0">
                <a:cs typeface="Calibri"/>
              </a:rPr>
              <a:t> </a:t>
            </a:r>
            <a:r>
              <a:rPr sz="2400" b="1" spc="-15" dirty="0">
                <a:cs typeface="Calibri"/>
              </a:rPr>
              <a:t>английского </a:t>
            </a:r>
            <a:r>
              <a:rPr sz="2400" b="1" spc="-390" dirty="0">
                <a:cs typeface="Calibri"/>
              </a:rPr>
              <a:t> </a:t>
            </a:r>
            <a:r>
              <a:rPr sz="2400" b="1" dirty="0">
                <a:cs typeface="Calibri"/>
              </a:rPr>
              <a:t>означает</a:t>
            </a:r>
            <a:r>
              <a:rPr sz="2400" b="1" spc="-35" dirty="0">
                <a:cs typeface="Calibri"/>
              </a:rPr>
              <a:t> </a:t>
            </a:r>
            <a:r>
              <a:rPr sz="2400" b="1" spc="-5" dirty="0">
                <a:cs typeface="Calibri"/>
              </a:rPr>
              <a:t>«действие</a:t>
            </a:r>
            <a:r>
              <a:rPr sz="2400" b="1" spc="-20" dirty="0">
                <a:cs typeface="Calibri"/>
              </a:rPr>
              <a:t> </a:t>
            </a:r>
            <a:r>
              <a:rPr sz="2400" b="1" spc="-5" dirty="0">
                <a:cs typeface="Calibri"/>
              </a:rPr>
              <a:t>на</a:t>
            </a:r>
            <a:r>
              <a:rPr sz="2400" b="1" spc="-10" dirty="0">
                <a:cs typeface="Calibri"/>
              </a:rPr>
              <a:t> </a:t>
            </a:r>
            <a:r>
              <a:rPr sz="2400" b="1" spc="-5" dirty="0">
                <a:cs typeface="Calibri"/>
              </a:rPr>
              <a:t>рынке»,</a:t>
            </a:r>
            <a:r>
              <a:rPr sz="2400" b="1" spc="-10" dirty="0">
                <a:cs typeface="Calibri"/>
              </a:rPr>
              <a:t> </a:t>
            </a:r>
            <a:r>
              <a:rPr sz="2400" b="1" dirty="0">
                <a:cs typeface="Calibri"/>
              </a:rPr>
              <a:t>«рыночную</a:t>
            </a:r>
            <a:r>
              <a:rPr sz="2400" b="1" spc="-15" dirty="0">
                <a:cs typeface="Calibri"/>
              </a:rPr>
              <a:t> </a:t>
            </a:r>
            <a:r>
              <a:rPr sz="2400" b="1" spc="-5" dirty="0">
                <a:cs typeface="Calibri"/>
              </a:rPr>
              <a:t>деятельность».</a:t>
            </a:r>
            <a:endParaRPr sz="2400" dirty="0">
              <a:cs typeface="Calibri"/>
            </a:endParaRPr>
          </a:p>
          <a:p>
            <a:pPr marL="12700" marR="311150">
              <a:spcBef>
                <a:spcPts val="1005"/>
              </a:spcBef>
              <a:tabLst>
                <a:tab pos="240665" algn="l"/>
                <a:tab pos="241300" algn="l"/>
              </a:tabLst>
            </a:pPr>
            <a:r>
              <a:rPr sz="1900" b="1" dirty="0">
                <a:cs typeface="Calibri"/>
              </a:rPr>
              <a:t>В</a:t>
            </a:r>
            <a:r>
              <a:rPr sz="1900" b="1" spc="10" dirty="0">
                <a:cs typeface="Calibri"/>
              </a:rPr>
              <a:t> </a:t>
            </a:r>
            <a:r>
              <a:rPr sz="1900" b="1" dirty="0">
                <a:cs typeface="Calibri"/>
              </a:rPr>
              <a:t>1902</a:t>
            </a:r>
            <a:r>
              <a:rPr sz="1900" b="1" spc="-5" dirty="0">
                <a:cs typeface="Calibri"/>
              </a:rPr>
              <a:t> </a:t>
            </a:r>
            <a:r>
              <a:rPr sz="1900" spc="-25" dirty="0">
                <a:cs typeface="Calibri"/>
              </a:rPr>
              <a:t>году</a:t>
            </a:r>
            <a:r>
              <a:rPr sz="1900" spc="5" dirty="0">
                <a:cs typeface="Calibri"/>
              </a:rPr>
              <a:t> </a:t>
            </a:r>
            <a:r>
              <a:rPr sz="1900" dirty="0">
                <a:cs typeface="Calibri"/>
              </a:rPr>
              <a:t>были </a:t>
            </a:r>
            <a:r>
              <a:rPr sz="1900" spc="-5" dirty="0">
                <a:cs typeface="Calibri"/>
              </a:rPr>
              <a:t>прочитаны</a:t>
            </a:r>
            <a:r>
              <a:rPr sz="1900" spc="25" dirty="0">
                <a:cs typeface="Calibri"/>
              </a:rPr>
              <a:t> </a:t>
            </a:r>
            <a:r>
              <a:rPr sz="1900" dirty="0">
                <a:cs typeface="Calibri"/>
              </a:rPr>
              <a:t>первые</a:t>
            </a:r>
            <a:r>
              <a:rPr sz="1900" spc="15" dirty="0">
                <a:cs typeface="Calibri"/>
              </a:rPr>
              <a:t> </a:t>
            </a:r>
            <a:r>
              <a:rPr sz="1900" spc="-5" dirty="0">
                <a:cs typeface="Calibri"/>
              </a:rPr>
              <a:t>курсы</a:t>
            </a:r>
            <a:r>
              <a:rPr sz="1900" dirty="0">
                <a:cs typeface="Calibri"/>
              </a:rPr>
              <a:t> </a:t>
            </a:r>
            <a:r>
              <a:rPr sz="1900" spc="-10" dirty="0">
                <a:cs typeface="Calibri"/>
              </a:rPr>
              <a:t>маркетинга</a:t>
            </a:r>
            <a:r>
              <a:rPr sz="1900" spc="15" dirty="0">
                <a:cs typeface="Calibri"/>
              </a:rPr>
              <a:t> </a:t>
            </a:r>
            <a:r>
              <a:rPr sz="1900" dirty="0">
                <a:cs typeface="Calibri"/>
              </a:rPr>
              <a:t>в</a:t>
            </a:r>
            <a:r>
              <a:rPr sz="1900" spc="15" dirty="0">
                <a:cs typeface="Calibri"/>
              </a:rPr>
              <a:t> </a:t>
            </a:r>
            <a:r>
              <a:rPr sz="1900" spc="-5" dirty="0">
                <a:cs typeface="Calibri"/>
              </a:rPr>
              <a:t>университетах</a:t>
            </a:r>
            <a:r>
              <a:rPr sz="1900" spc="10" dirty="0">
                <a:cs typeface="Calibri"/>
              </a:rPr>
              <a:t> </a:t>
            </a:r>
            <a:r>
              <a:rPr sz="1900" spc="-5" dirty="0">
                <a:cs typeface="Calibri"/>
              </a:rPr>
              <a:t>США </a:t>
            </a:r>
            <a:r>
              <a:rPr sz="1900" spc="-390" dirty="0">
                <a:cs typeface="Calibri"/>
              </a:rPr>
              <a:t> </a:t>
            </a:r>
            <a:r>
              <a:rPr sz="1900" spc="-15" dirty="0">
                <a:cs typeface="Calibri"/>
              </a:rPr>
              <a:t>(Эдвард</a:t>
            </a:r>
            <a:r>
              <a:rPr sz="1900" spc="-10" dirty="0">
                <a:cs typeface="Calibri"/>
              </a:rPr>
              <a:t> Джонс</a:t>
            </a:r>
            <a:r>
              <a:rPr sz="1900" dirty="0">
                <a:cs typeface="Calibri"/>
              </a:rPr>
              <a:t> </a:t>
            </a:r>
            <a:r>
              <a:rPr sz="1900" spc="-15" dirty="0">
                <a:cs typeface="Calibri"/>
              </a:rPr>
              <a:t>(англ.</a:t>
            </a:r>
            <a:r>
              <a:rPr sz="1900" spc="15" dirty="0">
                <a:cs typeface="Calibri"/>
              </a:rPr>
              <a:t> </a:t>
            </a:r>
            <a:r>
              <a:rPr sz="1900" spc="-15" dirty="0">
                <a:cs typeface="Calibri"/>
              </a:rPr>
              <a:t>Edward</a:t>
            </a:r>
            <a:r>
              <a:rPr sz="1900" spc="15" dirty="0">
                <a:cs typeface="Calibri"/>
              </a:rPr>
              <a:t> </a:t>
            </a:r>
            <a:r>
              <a:rPr sz="1900" dirty="0">
                <a:cs typeface="Calibri"/>
              </a:rPr>
              <a:t>Jones)</a:t>
            </a:r>
            <a:r>
              <a:rPr sz="1900" spc="5" dirty="0">
                <a:cs typeface="Calibri"/>
              </a:rPr>
              <a:t> </a:t>
            </a:r>
            <a:r>
              <a:rPr sz="1900" dirty="0">
                <a:cs typeface="Calibri"/>
              </a:rPr>
              <a:t>— </a:t>
            </a:r>
            <a:r>
              <a:rPr sz="1900" spc="-5" dirty="0">
                <a:cs typeface="Calibri"/>
              </a:rPr>
              <a:t>Мичиганский</a:t>
            </a:r>
            <a:r>
              <a:rPr sz="1900" spc="25" dirty="0">
                <a:cs typeface="Calibri"/>
              </a:rPr>
              <a:t> </a:t>
            </a:r>
            <a:r>
              <a:rPr sz="1900" spc="-10" dirty="0">
                <a:cs typeface="Calibri"/>
              </a:rPr>
              <a:t>университет,</a:t>
            </a:r>
            <a:r>
              <a:rPr sz="1900" spc="10" dirty="0">
                <a:cs typeface="Calibri"/>
              </a:rPr>
              <a:t> </a:t>
            </a:r>
            <a:r>
              <a:rPr sz="1900" dirty="0" err="1">
                <a:cs typeface="Calibri"/>
              </a:rPr>
              <a:t>Саймон</a:t>
            </a:r>
            <a:r>
              <a:rPr lang="ru-RU" sz="1900" dirty="0">
                <a:cs typeface="Calibri"/>
              </a:rPr>
              <a:t> </a:t>
            </a:r>
            <a:r>
              <a:rPr sz="1900" spc="-5" dirty="0" err="1">
                <a:cs typeface="Calibri"/>
              </a:rPr>
              <a:t>Литман</a:t>
            </a:r>
            <a:r>
              <a:rPr sz="1900" dirty="0">
                <a:cs typeface="Calibri"/>
              </a:rPr>
              <a:t> </a:t>
            </a:r>
            <a:r>
              <a:rPr sz="1900" spc="-15" dirty="0">
                <a:cs typeface="Calibri"/>
              </a:rPr>
              <a:t>(англ.</a:t>
            </a:r>
            <a:r>
              <a:rPr sz="1900" spc="5" dirty="0">
                <a:cs typeface="Calibri"/>
              </a:rPr>
              <a:t> </a:t>
            </a:r>
            <a:r>
              <a:rPr sz="1900" spc="-5" dirty="0">
                <a:cs typeface="Calibri"/>
              </a:rPr>
              <a:t>Simon</a:t>
            </a:r>
            <a:r>
              <a:rPr sz="1900" spc="10" dirty="0">
                <a:cs typeface="Calibri"/>
              </a:rPr>
              <a:t> </a:t>
            </a:r>
            <a:r>
              <a:rPr sz="1900" spc="-5" dirty="0">
                <a:cs typeface="Calibri"/>
              </a:rPr>
              <a:t>Litman)</a:t>
            </a:r>
            <a:r>
              <a:rPr sz="1900" spc="15" dirty="0">
                <a:cs typeface="Calibri"/>
              </a:rPr>
              <a:t> </a:t>
            </a:r>
            <a:r>
              <a:rPr sz="1900" dirty="0">
                <a:cs typeface="Calibri"/>
              </a:rPr>
              <a:t>—</a:t>
            </a:r>
            <a:r>
              <a:rPr sz="1900" spc="-10" dirty="0">
                <a:cs typeface="Calibri"/>
              </a:rPr>
              <a:t> Университет</a:t>
            </a:r>
            <a:r>
              <a:rPr sz="1900" spc="25" dirty="0">
                <a:cs typeface="Calibri"/>
              </a:rPr>
              <a:t> </a:t>
            </a:r>
            <a:r>
              <a:rPr sz="1900" dirty="0">
                <a:cs typeface="Calibri"/>
              </a:rPr>
              <a:t>Беркли</a:t>
            </a:r>
            <a:r>
              <a:rPr sz="1900" spc="-15" dirty="0">
                <a:cs typeface="Calibri"/>
              </a:rPr>
              <a:t> </a:t>
            </a:r>
            <a:r>
              <a:rPr sz="1900" dirty="0">
                <a:cs typeface="Calibri"/>
              </a:rPr>
              <a:t>в</a:t>
            </a:r>
            <a:r>
              <a:rPr sz="1900" spc="-10" dirty="0">
                <a:cs typeface="Calibri"/>
              </a:rPr>
              <a:t> </a:t>
            </a:r>
            <a:r>
              <a:rPr sz="1900" spc="-5" dirty="0">
                <a:cs typeface="Calibri"/>
              </a:rPr>
              <a:t>Калифорнии,</a:t>
            </a:r>
            <a:r>
              <a:rPr sz="1900" spc="5" dirty="0">
                <a:cs typeface="Calibri"/>
              </a:rPr>
              <a:t> </a:t>
            </a:r>
            <a:r>
              <a:rPr sz="1900" spc="-15" dirty="0">
                <a:cs typeface="Calibri"/>
              </a:rPr>
              <a:t>Джордж</a:t>
            </a:r>
            <a:r>
              <a:rPr sz="1900" spc="10" dirty="0">
                <a:cs typeface="Calibri"/>
              </a:rPr>
              <a:t> </a:t>
            </a:r>
            <a:r>
              <a:rPr sz="1900" dirty="0">
                <a:cs typeface="Calibri"/>
              </a:rPr>
              <a:t>М. </a:t>
            </a:r>
            <a:r>
              <a:rPr sz="1900" spc="-395" dirty="0">
                <a:cs typeface="Calibri"/>
              </a:rPr>
              <a:t> </a:t>
            </a:r>
            <a:r>
              <a:rPr sz="1900" spc="-5" dirty="0">
                <a:cs typeface="Calibri"/>
              </a:rPr>
              <a:t>Фиск </a:t>
            </a:r>
            <a:r>
              <a:rPr sz="1900" spc="-15" dirty="0">
                <a:cs typeface="Calibri"/>
              </a:rPr>
              <a:t>(англ.</a:t>
            </a:r>
            <a:r>
              <a:rPr sz="1900" spc="10" dirty="0">
                <a:cs typeface="Calibri"/>
              </a:rPr>
              <a:t> </a:t>
            </a:r>
            <a:r>
              <a:rPr sz="1900" spc="-10" dirty="0">
                <a:cs typeface="Calibri"/>
              </a:rPr>
              <a:t>George</a:t>
            </a:r>
            <a:r>
              <a:rPr sz="1900" spc="10" dirty="0">
                <a:cs typeface="Calibri"/>
              </a:rPr>
              <a:t> </a:t>
            </a:r>
            <a:r>
              <a:rPr sz="1900" dirty="0">
                <a:cs typeface="Calibri"/>
              </a:rPr>
              <a:t>M.</a:t>
            </a:r>
            <a:r>
              <a:rPr sz="1900" spc="-5" dirty="0">
                <a:cs typeface="Calibri"/>
              </a:rPr>
              <a:t> Fisk) </a:t>
            </a:r>
            <a:r>
              <a:rPr sz="1900" dirty="0">
                <a:cs typeface="Calibri"/>
              </a:rPr>
              <a:t>— </a:t>
            </a:r>
            <a:r>
              <a:rPr sz="1900" spc="-10" dirty="0" err="1">
                <a:cs typeface="Calibri"/>
              </a:rPr>
              <a:t>Университет</a:t>
            </a:r>
            <a:r>
              <a:rPr sz="1900" spc="30" dirty="0">
                <a:cs typeface="Calibri"/>
              </a:rPr>
              <a:t> </a:t>
            </a:r>
            <a:r>
              <a:rPr sz="1900" spc="-5" dirty="0" err="1">
                <a:cs typeface="Calibri"/>
              </a:rPr>
              <a:t>Иллинойса</a:t>
            </a:r>
            <a:r>
              <a:rPr sz="1900" spc="-5" dirty="0">
                <a:cs typeface="Calibri"/>
              </a:rPr>
              <a:t>).</a:t>
            </a:r>
            <a:endParaRPr sz="1900" dirty="0">
              <a:cs typeface="Calibri"/>
            </a:endParaRPr>
          </a:p>
          <a:p>
            <a:pPr marL="12700" marR="23495">
              <a:spcBef>
                <a:spcPts val="994"/>
              </a:spcBef>
              <a:tabLst>
                <a:tab pos="240665" algn="l"/>
                <a:tab pos="241300" algn="l"/>
              </a:tabLst>
            </a:pPr>
            <a:r>
              <a:rPr sz="1900" dirty="0">
                <a:cs typeface="Calibri"/>
              </a:rPr>
              <a:t>В</a:t>
            </a:r>
            <a:r>
              <a:rPr sz="1900" spc="5" dirty="0">
                <a:cs typeface="Calibri"/>
              </a:rPr>
              <a:t> </a:t>
            </a:r>
            <a:r>
              <a:rPr sz="1900" dirty="0">
                <a:cs typeface="Calibri"/>
              </a:rPr>
              <a:t>1926</a:t>
            </a:r>
            <a:r>
              <a:rPr sz="1900" spc="-5" dirty="0">
                <a:cs typeface="Calibri"/>
              </a:rPr>
              <a:t> </a:t>
            </a:r>
            <a:r>
              <a:rPr sz="1900" spc="-25" dirty="0">
                <a:cs typeface="Calibri"/>
              </a:rPr>
              <a:t>году</a:t>
            </a:r>
            <a:r>
              <a:rPr sz="1900" dirty="0">
                <a:cs typeface="Calibri"/>
              </a:rPr>
              <a:t> в</a:t>
            </a:r>
            <a:r>
              <a:rPr sz="1900" spc="-5" dirty="0">
                <a:cs typeface="Calibri"/>
              </a:rPr>
              <a:t> США</a:t>
            </a:r>
            <a:r>
              <a:rPr sz="1900" dirty="0">
                <a:cs typeface="Calibri"/>
              </a:rPr>
              <a:t> </a:t>
            </a:r>
            <a:r>
              <a:rPr sz="1900" spc="-10" dirty="0">
                <a:cs typeface="Calibri"/>
              </a:rPr>
              <a:t>создана</a:t>
            </a:r>
            <a:r>
              <a:rPr sz="1900" spc="15" dirty="0">
                <a:cs typeface="Calibri"/>
              </a:rPr>
              <a:t> </a:t>
            </a:r>
            <a:r>
              <a:rPr sz="1900" spc="-5" dirty="0">
                <a:cs typeface="Calibri"/>
              </a:rPr>
              <a:t>Национальная</a:t>
            </a:r>
            <a:r>
              <a:rPr sz="1900" spc="10" dirty="0">
                <a:cs typeface="Calibri"/>
              </a:rPr>
              <a:t> </a:t>
            </a:r>
            <a:r>
              <a:rPr sz="1900" spc="-5" dirty="0">
                <a:cs typeface="Calibri"/>
              </a:rPr>
              <a:t>ассоциация</a:t>
            </a:r>
            <a:r>
              <a:rPr sz="1900" spc="35" dirty="0">
                <a:cs typeface="Calibri"/>
              </a:rPr>
              <a:t> </a:t>
            </a:r>
            <a:r>
              <a:rPr sz="1900" spc="-10" dirty="0">
                <a:cs typeface="Calibri"/>
              </a:rPr>
              <a:t>маркетинга</a:t>
            </a:r>
            <a:r>
              <a:rPr sz="1900" spc="15" dirty="0">
                <a:cs typeface="Calibri"/>
              </a:rPr>
              <a:t> </a:t>
            </a:r>
            <a:r>
              <a:rPr sz="1900" dirty="0">
                <a:cs typeface="Calibri"/>
              </a:rPr>
              <a:t>и</a:t>
            </a:r>
            <a:r>
              <a:rPr sz="1900" spc="10" dirty="0">
                <a:cs typeface="Calibri"/>
              </a:rPr>
              <a:t> </a:t>
            </a:r>
            <a:r>
              <a:rPr lang="ru-RU" sz="1900" spc="10" dirty="0">
                <a:cs typeface="Calibri"/>
              </a:rPr>
              <a:t>рекламы</a:t>
            </a:r>
            <a:r>
              <a:rPr lang="ru-RU" sz="1900" dirty="0">
                <a:cs typeface="Calibri"/>
              </a:rPr>
              <a:t>, переименованная в</a:t>
            </a:r>
            <a:r>
              <a:rPr sz="1900" dirty="0">
                <a:cs typeface="Calibri"/>
              </a:rPr>
              <a:t> </a:t>
            </a:r>
            <a:r>
              <a:rPr sz="1900" b="1" dirty="0">
                <a:cs typeface="Calibri"/>
              </a:rPr>
              <a:t>1937 </a:t>
            </a:r>
            <a:r>
              <a:rPr lang="ru-RU" sz="1900" b="1" spc="-25" dirty="0">
                <a:cs typeface="Calibri"/>
              </a:rPr>
              <a:t>г.</a:t>
            </a:r>
            <a:r>
              <a:rPr sz="1900" b="1" spc="-25" dirty="0">
                <a:cs typeface="Calibri"/>
              </a:rPr>
              <a:t> </a:t>
            </a:r>
            <a:r>
              <a:rPr sz="1900" b="1" dirty="0">
                <a:cs typeface="Calibri"/>
              </a:rPr>
              <a:t>в </a:t>
            </a:r>
            <a:r>
              <a:rPr sz="1900" b="1" spc="-5" dirty="0">
                <a:cs typeface="Calibri"/>
              </a:rPr>
              <a:t>Американскую ассоциацию </a:t>
            </a:r>
            <a:r>
              <a:rPr sz="1900" b="1" dirty="0">
                <a:cs typeface="Calibri"/>
              </a:rPr>
              <a:t> </a:t>
            </a:r>
            <a:r>
              <a:rPr sz="1900" b="1" spc="-10" dirty="0">
                <a:cs typeface="Calibri"/>
              </a:rPr>
              <a:t>маркетинга</a:t>
            </a:r>
            <a:r>
              <a:rPr sz="1900" b="1" spc="-25" dirty="0">
                <a:cs typeface="Calibri"/>
              </a:rPr>
              <a:t> </a:t>
            </a:r>
            <a:r>
              <a:rPr sz="1900" b="1" dirty="0">
                <a:cs typeface="Calibri"/>
              </a:rPr>
              <a:t>— АМА</a:t>
            </a:r>
            <a:r>
              <a:rPr sz="1900" dirty="0">
                <a:cs typeface="Calibri"/>
              </a:rPr>
              <a:t>.</a:t>
            </a:r>
            <a:r>
              <a:rPr sz="1900" spc="-10" dirty="0">
                <a:cs typeface="Calibri"/>
              </a:rPr>
              <a:t> Позже</a:t>
            </a:r>
            <a:r>
              <a:rPr sz="1900" spc="15" dirty="0">
                <a:cs typeface="Calibri"/>
              </a:rPr>
              <a:t> </a:t>
            </a:r>
            <a:r>
              <a:rPr sz="1900" spc="-5" dirty="0">
                <a:cs typeface="Calibri"/>
              </a:rPr>
              <a:t>аналогичные</a:t>
            </a:r>
            <a:r>
              <a:rPr sz="1900" spc="10" dirty="0">
                <a:cs typeface="Calibri"/>
              </a:rPr>
              <a:t> </a:t>
            </a:r>
            <a:r>
              <a:rPr sz="1900" spc="-5" dirty="0">
                <a:cs typeface="Calibri"/>
              </a:rPr>
              <a:t>ассоциации</a:t>
            </a:r>
            <a:r>
              <a:rPr sz="1900" spc="30" dirty="0">
                <a:cs typeface="Calibri"/>
              </a:rPr>
              <a:t> </a:t>
            </a:r>
            <a:r>
              <a:rPr sz="1900" dirty="0">
                <a:cs typeface="Calibri"/>
              </a:rPr>
              <a:t>и</a:t>
            </a:r>
            <a:r>
              <a:rPr sz="1900" spc="5" dirty="0">
                <a:cs typeface="Calibri"/>
              </a:rPr>
              <a:t> </a:t>
            </a:r>
            <a:r>
              <a:rPr sz="1900" spc="-5" dirty="0">
                <a:cs typeface="Calibri"/>
              </a:rPr>
              <a:t>организации</a:t>
            </a:r>
            <a:r>
              <a:rPr sz="1900" spc="20" dirty="0">
                <a:cs typeface="Calibri"/>
              </a:rPr>
              <a:t> </a:t>
            </a:r>
            <a:r>
              <a:rPr sz="1900" dirty="0">
                <a:cs typeface="Calibri"/>
              </a:rPr>
              <a:t>появились </a:t>
            </a:r>
            <a:r>
              <a:rPr sz="1900" spc="5" dirty="0">
                <a:cs typeface="Calibri"/>
              </a:rPr>
              <a:t> </a:t>
            </a:r>
            <a:r>
              <a:rPr sz="1900" dirty="0">
                <a:cs typeface="Calibri"/>
              </a:rPr>
              <a:t>в</a:t>
            </a:r>
            <a:r>
              <a:rPr sz="1900" spc="-10" dirty="0">
                <a:cs typeface="Calibri"/>
              </a:rPr>
              <a:t> </a:t>
            </a:r>
            <a:r>
              <a:rPr sz="1900" dirty="0">
                <a:cs typeface="Calibri"/>
              </a:rPr>
              <a:t>Западной</a:t>
            </a:r>
            <a:r>
              <a:rPr sz="1900" spc="-5" dirty="0">
                <a:cs typeface="Calibri"/>
              </a:rPr>
              <a:t> Европе,</a:t>
            </a:r>
            <a:r>
              <a:rPr sz="1900" spc="5" dirty="0">
                <a:cs typeface="Calibri"/>
              </a:rPr>
              <a:t> </a:t>
            </a:r>
            <a:r>
              <a:rPr sz="1900" spc="-5" dirty="0">
                <a:cs typeface="Calibri"/>
              </a:rPr>
              <a:t>Канаде,</a:t>
            </a:r>
            <a:r>
              <a:rPr sz="1900" spc="10" dirty="0">
                <a:cs typeface="Calibri"/>
              </a:rPr>
              <a:t> </a:t>
            </a:r>
            <a:r>
              <a:rPr sz="1900" dirty="0" err="1">
                <a:cs typeface="Calibri"/>
              </a:rPr>
              <a:t>Австралии</a:t>
            </a:r>
            <a:r>
              <a:rPr lang="ru-RU" sz="1900" dirty="0">
                <a:cs typeface="Calibri"/>
              </a:rPr>
              <a:t> и</a:t>
            </a:r>
            <a:r>
              <a:rPr lang="ru-RU" sz="1900" spc="-5" dirty="0">
                <a:cs typeface="Calibri"/>
              </a:rPr>
              <a:t> </a:t>
            </a:r>
            <a:r>
              <a:rPr sz="1900" spc="-5" dirty="0" err="1">
                <a:cs typeface="Calibri"/>
              </a:rPr>
              <a:t>Японии</a:t>
            </a:r>
            <a:r>
              <a:rPr sz="1900" spc="-5" dirty="0">
                <a:cs typeface="Calibri"/>
              </a:rPr>
              <a:t>.</a:t>
            </a:r>
            <a:endParaRPr sz="1900" dirty="0">
              <a:cs typeface="Calibri"/>
            </a:endParaRPr>
          </a:p>
          <a:p>
            <a:pPr marL="12700">
              <a:spcBef>
                <a:spcPts val="994"/>
              </a:spcBef>
              <a:tabLst>
                <a:tab pos="240665" algn="l"/>
                <a:tab pos="241300" algn="l"/>
              </a:tabLst>
            </a:pPr>
            <a:r>
              <a:rPr sz="1900" dirty="0">
                <a:cs typeface="Calibri"/>
              </a:rPr>
              <a:t>В </a:t>
            </a:r>
            <a:r>
              <a:rPr sz="1900" spc="-5" dirty="0">
                <a:cs typeface="Calibri"/>
              </a:rPr>
              <a:t>дальнейшем</a:t>
            </a:r>
            <a:r>
              <a:rPr sz="1900" dirty="0">
                <a:cs typeface="Calibri"/>
              </a:rPr>
              <a:t> </a:t>
            </a:r>
            <a:r>
              <a:rPr sz="1900" spc="-10" dirty="0">
                <a:cs typeface="Calibri"/>
              </a:rPr>
              <a:t>маркетинг</a:t>
            </a:r>
            <a:r>
              <a:rPr sz="1900" spc="30" dirty="0">
                <a:cs typeface="Calibri"/>
              </a:rPr>
              <a:t> </a:t>
            </a:r>
            <a:r>
              <a:rPr sz="1900" spc="-5" dirty="0">
                <a:cs typeface="Calibri"/>
              </a:rPr>
              <a:t>стал</a:t>
            </a:r>
            <a:r>
              <a:rPr sz="1900" dirty="0">
                <a:cs typeface="Calibri"/>
              </a:rPr>
              <a:t> </a:t>
            </a:r>
            <a:r>
              <a:rPr sz="1900" spc="-5" dirty="0">
                <a:cs typeface="Calibri"/>
              </a:rPr>
              <a:t>развиваться</a:t>
            </a:r>
            <a:r>
              <a:rPr sz="1900" spc="25" dirty="0">
                <a:cs typeface="Calibri"/>
              </a:rPr>
              <a:t> </a:t>
            </a:r>
            <a:r>
              <a:rPr sz="1900" dirty="0">
                <a:cs typeface="Calibri"/>
              </a:rPr>
              <a:t>в </a:t>
            </a:r>
            <a:r>
              <a:rPr lang="ru-RU" sz="1900" dirty="0">
                <a:cs typeface="Calibri"/>
              </a:rPr>
              <a:t>рамках</a:t>
            </a:r>
            <a:r>
              <a:rPr sz="1900" spc="-10" dirty="0">
                <a:cs typeface="Calibri"/>
              </a:rPr>
              <a:t> </a:t>
            </a:r>
            <a:r>
              <a:rPr lang="ru-RU" sz="1900" spc="-10" dirty="0">
                <a:cs typeface="Calibri"/>
              </a:rPr>
              <a:t>менеджмента </a:t>
            </a:r>
            <a:r>
              <a:rPr lang="ru-RU" sz="1900" spc="15" dirty="0">
                <a:cs typeface="Calibri"/>
              </a:rPr>
              <a:t>как синтез </a:t>
            </a:r>
            <a:r>
              <a:rPr lang="ru-RU" sz="1900" spc="-5" dirty="0">
                <a:cs typeface="Calibri"/>
              </a:rPr>
              <a:t>экономической теории </a:t>
            </a:r>
            <a:r>
              <a:rPr sz="1900" dirty="0">
                <a:cs typeface="Calibri"/>
              </a:rPr>
              <a:t>и</a:t>
            </a:r>
            <a:r>
              <a:rPr sz="1900" spc="15" dirty="0">
                <a:cs typeface="Calibri"/>
              </a:rPr>
              <a:t> </a:t>
            </a:r>
            <a:r>
              <a:rPr sz="1900" spc="-10" dirty="0">
                <a:cs typeface="Calibri"/>
              </a:rPr>
              <a:t>экономики</a:t>
            </a:r>
            <a:r>
              <a:rPr sz="1900" spc="20" dirty="0">
                <a:cs typeface="Calibri"/>
              </a:rPr>
              <a:t> </a:t>
            </a:r>
            <a:r>
              <a:rPr sz="1900" spc="-15" dirty="0">
                <a:cs typeface="Calibri"/>
              </a:rPr>
              <a:t>отдельных</a:t>
            </a:r>
            <a:r>
              <a:rPr sz="1900" spc="-10" dirty="0">
                <a:cs typeface="Calibri"/>
              </a:rPr>
              <a:t> </a:t>
            </a:r>
            <a:r>
              <a:rPr sz="1900" spc="-5" dirty="0">
                <a:cs typeface="Calibri"/>
              </a:rPr>
              <a:t>отраслей</a:t>
            </a:r>
            <a:r>
              <a:rPr sz="1900" spc="15" dirty="0">
                <a:cs typeface="Calibri"/>
              </a:rPr>
              <a:t> </a:t>
            </a:r>
            <a:r>
              <a:rPr sz="1900" spc="-10" dirty="0">
                <a:cs typeface="Calibri"/>
              </a:rPr>
              <a:t>хозяйства,</a:t>
            </a:r>
            <a:r>
              <a:rPr sz="1900" spc="15" dirty="0">
                <a:cs typeface="Calibri"/>
              </a:rPr>
              <a:t> </a:t>
            </a:r>
            <a:r>
              <a:rPr lang="ru-RU" sz="1900" spc="15" dirty="0">
                <a:cs typeface="Calibri"/>
              </a:rPr>
              <a:t>постепенно становясь</a:t>
            </a:r>
            <a:r>
              <a:rPr sz="1900" spc="15" dirty="0">
                <a:cs typeface="Calibri"/>
              </a:rPr>
              <a:t> </a:t>
            </a:r>
            <a:r>
              <a:rPr sz="1900" spc="-10" dirty="0">
                <a:cs typeface="Calibri"/>
              </a:rPr>
              <a:t>его</a:t>
            </a:r>
            <a:r>
              <a:rPr sz="1900" spc="10" dirty="0">
                <a:cs typeface="Calibri"/>
              </a:rPr>
              <a:t> </a:t>
            </a:r>
            <a:r>
              <a:rPr sz="1900" dirty="0">
                <a:cs typeface="Calibri"/>
              </a:rPr>
              <a:t>новой</a:t>
            </a:r>
            <a:r>
              <a:rPr sz="1900" spc="10" dirty="0">
                <a:cs typeface="Calibri"/>
              </a:rPr>
              <a:t> </a:t>
            </a:r>
            <a:r>
              <a:rPr sz="1900" spc="-5" dirty="0">
                <a:cs typeface="Calibri"/>
              </a:rPr>
              <a:t>философией.</a:t>
            </a:r>
            <a:r>
              <a:rPr sz="1900" dirty="0">
                <a:cs typeface="Calibri"/>
              </a:rPr>
              <a:t> В</a:t>
            </a:r>
            <a:r>
              <a:rPr sz="1900" spc="25" dirty="0">
                <a:cs typeface="Calibri"/>
              </a:rPr>
              <a:t> </a:t>
            </a:r>
            <a:r>
              <a:rPr sz="1900" spc="-5" dirty="0">
                <a:cs typeface="Calibri"/>
              </a:rPr>
              <a:t>1940—1950-х</a:t>
            </a:r>
            <a:r>
              <a:rPr sz="1900" dirty="0">
                <a:cs typeface="Calibri"/>
              </a:rPr>
              <a:t> </a:t>
            </a:r>
            <a:r>
              <a:rPr sz="1900" spc="-30" dirty="0">
                <a:cs typeface="Calibri"/>
              </a:rPr>
              <a:t>гг.</a:t>
            </a:r>
            <a:r>
              <a:rPr sz="1900" spc="-5" dirty="0">
                <a:cs typeface="Calibri"/>
              </a:rPr>
              <a:t> </a:t>
            </a:r>
            <a:r>
              <a:rPr lang="ru-RU" sz="1900" spc="-10" dirty="0">
                <a:cs typeface="Calibri"/>
              </a:rPr>
              <a:t>маркетинг</a:t>
            </a:r>
            <a:r>
              <a:rPr sz="1900" spc="30" dirty="0">
                <a:cs typeface="Calibri"/>
              </a:rPr>
              <a:t> </a:t>
            </a:r>
            <a:r>
              <a:rPr lang="ru-RU" sz="1900" spc="30" dirty="0">
                <a:cs typeface="Calibri"/>
              </a:rPr>
              <a:t>сомкнулся </a:t>
            </a:r>
            <a:r>
              <a:rPr sz="1900" dirty="0">
                <a:cs typeface="Calibri"/>
              </a:rPr>
              <a:t>с</a:t>
            </a:r>
            <a:r>
              <a:rPr lang="ru-RU" sz="1900" dirty="0">
                <a:cs typeface="Calibri"/>
              </a:rPr>
              <a:t> теорией </a:t>
            </a:r>
            <a:r>
              <a:rPr lang="ru-RU" sz="1900" spc="-5" dirty="0">
                <a:cs typeface="Calibri"/>
              </a:rPr>
              <a:t>менеджмента</a:t>
            </a:r>
            <a:r>
              <a:rPr sz="1900" spc="-5" dirty="0">
                <a:cs typeface="Calibri"/>
              </a:rPr>
              <a:t>,</a:t>
            </a:r>
            <a:r>
              <a:rPr sz="1900" spc="5" dirty="0">
                <a:cs typeface="Calibri"/>
              </a:rPr>
              <a:t> </a:t>
            </a:r>
            <a:r>
              <a:rPr sz="1900" spc="-5" dirty="0">
                <a:cs typeface="Calibri"/>
              </a:rPr>
              <a:t>образовав</a:t>
            </a:r>
            <a:r>
              <a:rPr sz="1900" spc="25" dirty="0">
                <a:cs typeface="Calibri"/>
              </a:rPr>
              <a:t> </a:t>
            </a:r>
            <a:r>
              <a:rPr sz="1900" spc="-5" dirty="0">
                <a:cs typeface="Calibri"/>
              </a:rPr>
              <a:t>новую</a:t>
            </a:r>
            <a:r>
              <a:rPr sz="1900" spc="35" dirty="0">
                <a:cs typeface="Calibri"/>
              </a:rPr>
              <a:t> </a:t>
            </a:r>
            <a:r>
              <a:rPr sz="1900" dirty="0">
                <a:cs typeface="Calibri"/>
              </a:rPr>
              <a:t>—</a:t>
            </a:r>
            <a:r>
              <a:rPr sz="1900" spc="15" dirty="0">
                <a:cs typeface="Calibri"/>
              </a:rPr>
              <a:t> </a:t>
            </a:r>
            <a:r>
              <a:rPr lang="ru-RU" sz="1900" b="1" spc="-5" dirty="0">
                <a:cs typeface="Calibri"/>
              </a:rPr>
              <a:t>рыночно-ориентированную</a:t>
            </a:r>
            <a:r>
              <a:rPr sz="1900" b="1" spc="-20" dirty="0">
                <a:cs typeface="Calibri"/>
              </a:rPr>
              <a:t> </a:t>
            </a:r>
            <a:r>
              <a:rPr lang="ru-RU" sz="1900" b="1" spc="-20" dirty="0">
                <a:cs typeface="Calibri"/>
              </a:rPr>
              <a:t>теорию управления</a:t>
            </a:r>
            <a:r>
              <a:rPr sz="1900" b="1" spc="-25" dirty="0">
                <a:cs typeface="Calibri"/>
              </a:rPr>
              <a:t> </a:t>
            </a:r>
            <a:r>
              <a:rPr sz="1900" b="1" dirty="0">
                <a:cs typeface="Calibri"/>
              </a:rPr>
              <a:t>(так </a:t>
            </a:r>
            <a:r>
              <a:rPr sz="1900" b="1" spc="-5" dirty="0">
                <a:cs typeface="Calibri"/>
              </a:rPr>
              <a:t>называемый </a:t>
            </a:r>
            <a:r>
              <a:rPr sz="1900" b="1" spc="-10" dirty="0">
                <a:cs typeface="Calibri"/>
              </a:rPr>
              <a:t>маркетинг-менеджмент</a:t>
            </a:r>
            <a:r>
              <a:rPr sz="1900" spc="-10" dirty="0">
                <a:cs typeface="Calibri"/>
              </a:rPr>
              <a:t>).</a:t>
            </a:r>
            <a:endParaRPr sz="1900" dirty="0">
              <a:cs typeface="Calibri"/>
            </a:endParaRPr>
          </a:p>
        </p:txBody>
      </p:sp>
      <p:sp>
        <p:nvSpPr>
          <p:cNvPr id="10" name="object 2">
            <a:extLst>
              <a:ext uri="{FF2B5EF4-FFF2-40B4-BE49-F238E27FC236}">
                <a16:creationId xmlns:a16="http://schemas.microsoft.com/office/drawing/2014/main" id="{61AC30D4-EA99-B96A-DE19-3473502D9A9C}"/>
              </a:ext>
            </a:extLst>
          </p:cNvPr>
          <p:cNvSpPr txBox="1"/>
          <p:nvPr/>
        </p:nvSpPr>
        <p:spPr>
          <a:xfrm>
            <a:off x="1996465" y="304801"/>
            <a:ext cx="7966685" cy="3827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Когда возник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маркетинг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?</a:t>
            </a:r>
            <a:endParaRPr sz="2400" b="1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Объект 2">
            <a:extLst>
              <a:ext uri="{FF2B5EF4-FFF2-40B4-BE49-F238E27FC236}">
                <a16:creationId xmlns:a16="http://schemas.microsoft.com/office/drawing/2014/main" id="{7681BD69-D532-3BCB-D8C9-40FF02B1D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990600"/>
            <a:ext cx="7886700" cy="5490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В модели 5P </a:t>
            </a:r>
            <a:r>
              <a:rPr lang="ru-RU" sz="2400" dirty="0"/>
              <a:t>выносится в качестве важного элемента «</a:t>
            </a:r>
            <a:r>
              <a:rPr lang="ru-RU" sz="2400" b="1" dirty="0"/>
              <a:t>Люди</a:t>
            </a:r>
            <a:r>
              <a:rPr lang="ru-RU" sz="2400" dirty="0"/>
              <a:t> (People, Personal)». К ним относят работников (продавцов, кассиров, курьеров,  консультантов – всех, кто контактирует с потребителями или потенциальными потребителями), «лидеров мнений» (людей, чье мнение о продукте сильно влияет на мнение потребителей). К  элементу «Люди» также часто относят две важные группы потребителей – лояльных и крупных клиентов, которые могут стать бизнес-партнерами или лидерами мнений.</a:t>
            </a:r>
            <a:endParaRPr lang="en-US" sz="2400" dirty="0"/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6EFB5944-70C7-E034-A74E-C174E78AB845}"/>
              </a:ext>
            </a:extLst>
          </p:cNvPr>
          <p:cNvSpPr txBox="1"/>
          <p:nvPr/>
        </p:nvSpPr>
        <p:spPr>
          <a:xfrm>
            <a:off x="1981200" y="376870"/>
            <a:ext cx="7886700" cy="3089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105"/>
              </a:spcBef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Модель комплекса маркетинга 5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P</a:t>
            </a:r>
            <a:endParaRPr sz="2400" b="1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110499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Объект 2">
            <a:extLst>
              <a:ext uri="{FF2B5EF4-FFF2-40B4-BE49-F238E27FC236}">
                <a16:creationId xmlns:a16="http://schemas.microsoft.com/office/drawing/2014/main" id="{7681BD69-D532-3BCB-D8C9-40FF02B1D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990600"/>
            <a:ext cx="9296400" cy="549053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400" b="1" dirty="0"/>
              <a:t>В модели 7P </a:t>
            </a:r>
            <a:r>
              <a:rPr lang="ru-RU" sz="2400" dirty="0"/>
              <a:t>в дополнение к </a:t>
            </a:r>
            <a:r>
              <a:rPr lang="ru-RU" sz="2400" b="1" dirty="0"/>
              <a:t>5P</a:t>
            </a:r>
            <a:r>
              <a:rPr lang="ru-RU" sz="2400" dirty="0"/>
              <a:t> появляются элементы «Процесс  (Process)» и «Вещественные доказательства (</a:t>
            </a:r>
            <a:r>
              <a:rPr lang="ru-RU" sz="2400" dirty="0" err="1"/>
              <a:t>Physical</a:t>
            </a:r>
            <a:r>
              <a:rPr lang="ru-RU" sz="2400" dirty="0"/>
              <a:t> </a:t>
            </a:r>
            <a:r>
              <a:rPr lang="ru-RU" sz="2400" dirty="0" err="1"/>
              <a:t>evidence</a:t>
            </a:r>
            <a:r>
              <a:rPr lang="ru-RU" sz="2400" dirty="0"/>
              <a:t>)», которые в большей степени относятся к рынкам товаров производственного назначения и рынкам услуг.</a:t>
            </a:r>
          </a:p>
          <a:p>
            <a:pPr marL="0" indent="0">
              <a:buNone/>
            </a:pPr>
            <a:r>
              <a:rPr lang="ru-RU" sz="2400" b="1" dirty="0"/>
              <a:t>Процесс (Process)</a:t>
            </a:r>
            <a:r>
              <a:rPr lang="ru-RU" sz="2400" dirty="0"/>
              <a:t> – процесс взаимодействия между потребителем и компанией. Ориентация на то, чтобы сделать приобретение и пользование продуктом максимально комфортными.</a:t>
            </a:r>
          </a:p>
          <a:p>
            <a:pPr marL="0" indent="0">
              <a:buNone/>
            </a:pPr>
            <a:r>
              <a:rPr lang="ru-RU" sz="2400" b="1" dirty="0"/>
              <a:t>Вещественные доказательства (</a:t>
            </a:r>
            <a:r>
              <a:rPr lang="ru-RU" sz="2400" b="1" dirty="0" err="1"/>
              <a:t>Physical</a:t>
            </a:r>
            <a:r>
              <a:rPr lang="ru-RU" sz="2400" b="1" dirty="0"/>
              <a:t> </a:t>
            </a:r>
            <a:r>
              <a:rPr lang="ru-RU" sz="2400" b="1" dirty="0" err="1"/>
              <a:t>evidence</a:t>
            </a:r>
            <a:r>
              <a:rPr lang="ru-RU" sz="2400" b="1" dirty="0"/>
              <a:t>)</a:t>
            </a:r>
            <a:r>
              <a:rPr lang="ru-RU" sz="2400" dirty="0"/>
              <a:t>  – то, что может помочь сформировать правильное решение о покупке (заказе услуги) компании, выделив преимущества продукта и развеять сомнения в будущем получении надлежащей услуги. К вещественных доказательствам можно отнести сертификаты, грамоты, отзывы клиентов, технологию и оборудование, с помощью которых будет оказываться услуга, и др.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6EFB5944-70C7-E034-A74E-C174E78AB845}"/>
              </a:ext>
            </a:extLst>
          </p:cNvPr>
          <p:cNvSpPr txBox="1"/>
          <p:nvPr/>
        </p:nvSpPr>
        <p:spPr>
          <a:xfrm>
            <a:off x="1981200" y="376870"/>
            <a:ext cx="7886700" cy="3089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105"/>
              </a:spcBef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Модель комплекса маркетинга 7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P</a:t>
            </a:r>
            <a:endParaRPr sz="2400" b="1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45833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Объект 2">
            <a:extLst>
              <a:ext uri="{FF2B5EF4-FFF2-40B4-BE49-F238E27FC236}">
                <a16:creationId xmlns:a16="http://schemas.microsoft.com/office/drawing/2014/main" id="{7681BD69-D532-3BCB-D8C9-40FF02B1D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990600"/>
            <a:ext cx="9345168" cy="5490531"/>
          </a:xfrm>
        </p:spPr>
        <p:txBody>
          <a:bodyPr>
            <a:normAutofit/>
          </a:bodyPr>
          <a:lstStyle/>
          <a:p>
            <a:pPr marL="469265" indent="-457200">
              <a:tabLst>
                <a:tab pos="358140" algn="l"/>
                <a:tab pos="358775" algn="l"/>
              </a:tabLst>
            </a:pPr>
            <a:r>
              <a:rPr lang="ru-RU" sz="2400" spc="-10" dirty="0">
                <a:cs typeface="Tahoma"/>
              </a:rPr>
              <a:t>Производственная</a:t>
            </a:r>
            <a:r>
              <a:rPr lang="ru-RU" sz="2400" spc="-5" dirty="0">
                <a:cs typeface="Tahoma"/>
              </a:rPr>
              <a:t> </a:t>
            </a:r>
            <a:r>
              <a:rPr lang="ru-RU" sz="2400" spc="-10" dirty="0">
                <a:cs typeface="Tahoma"/>
              </a:rPr>
              <a:t>концепция</a:t>
            </a:r>
            <a:endParaRPr lang="ru-RU" sz="2400" dirty="0">
              <a:cs typeface="Tahoma"/>
            </a:endParaRPr>
          </a:p>
          <a:p>
            <a:pPr marL="469265" indent="-457200">
              <a:spcBef>
                <a:spcPts val="170"/>
              </a:spcBef>
              <a:tabLst>
                <a:tab pos="358140" algn="l"/>
                <a:tab pos="358775" algn="l"/>
              </a:tabLst>
            </a:pPr>
            <a:r>
              <a:rPr lang="ru-RU" sz="2400" spc="-5" dirty="0">
                <a:cs typeface="Tahoma"/>
              </a:rPr>
              <a:t>Товарная</a:t>
            </a:r>
            <a:r>
              <a:rPr lang="ru-RU" sz="2400" spc="-15" dirty="0">
                <a:cs typeface="Tahoma"/>
              </a:rPr>
              <a:t> </a:t>
            </a:r>
            <a:r>
              <a:rPr lang="ru-RU" sz="2400" spc="-10" dirty="0">
                <a:cs typeface="Tahoma"/>
              </a:rPr>
              <a:t>концепция</a:t>
            </a:r>
            <a:endParaRPr lang="ru-RU" sz="2400" dirty="0">
              <a:cs typeface="Tahoma"/>
            </a:endParaRPr>
          </a:p>
          <a:p>
            <a:pPr marL="469265" indent="-457200">
              <a:spcBef>
                <a:spcPts val="155"/>
              </a:spcBef>
              <a:tabLst>
                <a:tab pos="358140" algn="l"/>
                <a:tab pos="358775" algn="l"/>
              </a:tabLst>
            </a:pPr>
            <a:r>
              <a:rPr lang="ru-RU" sz="2400" spc="-5" dirty="0">
                <a:cs typeface="Tahoma"/>
              </a:rPr>
              <a:t>Сбытовая</a:t>
            </a:r>
            <a:r>
              <a:rPr lang="ru-RU" sz="2400" spc="20" dirty="0">
                <a:cs typeface="Tahoma"/>
              </a:rPr>
              <a:t> </a:t>
            </a:r>
            <a:r>
              <a:rPr lang="ru-RU" sz="2400" spc="-10" dirty="0">
                <a:cs typeface="Tahoma"/>
              </a:rPr>
              <a:t>концепция</a:t>
            </a:r>
            <a:r>
              <a:rPr lang="ru-RU" sz="2400" spc="20" dirty="0">
                <a:cs typeface="Tahoma"/>
              </a:rPr>
              <a:t> </a:t>
            </a:r>
            <a:r>
              <a:rPr lang="ru-RU" sz="2400" spc="-5" dirty="0">
                <a:cs typeface="Tahoma"/>
              </a:rPr>
              <a:t>(ориентация</a:t>
            </a:r>
            <a:r>
              <a:rPr lang="ru-RU" sz="2400" spc="35" dirty="0">
                <a:cs typeface="Tahoma"/>
              </a:rPr>
              <a:t> </a:t>
            </a:r>
            <a:r>
              <a:rPr lang="ru-RU" sz="2400" spc="-5" dirty="0">
                <a:cs typeface="Tahoma"/>
              </a:rPr>
              <a:t>на</a:t>
            </a:r>
            <a:r>
              <a:rPr lang="ru-RU" sz="2400" spc="5" dirty="0">
                <a:cs typeface="Tahoma"/>
              </a:rPr>
              <a:t> </a:t>
            </a:r>
            <a:r>
              <a:rPr lang="ru-RU" sz="2400" spc="-10" dirty="0">
                <a:cs typeface="Tahoma"/>
              </a:rPr>
              <a:t>продажи)</a:t>
            </a:r>
            <a:endParaRPr lang="ru-RU" sz="2400" dirty="0">
              <a:cs typeface="Tahoma"/>
            </a:endParaRPr>
          </a:p>
          <a:p>
            <a:pPr marL="469265" indent="-457200">
              <a:spcBef>
                <a:spcPts val="170"/>
              </a:spcBef>
              <a:tabLst>
                <a:tab pos="358140" algn="l"/>
                <a:tab pos="358775" algn="l"/>
              </a:tabLst>
            </a:pPr>
            <a:r>
              <a:rPr lang="ru-RU" sz="2400" spc="-5" dirty="0">
                <a:cs typeface="Tahoma"/>
              </a:rPr>
              <a:t>Маркетинговая </a:t>
            </a:r>
            <a:r>
              <a:rPr lang="ru-RU" sz="2400" spc="-10" dirty="0">
                <a:cs typeface="Tahoma"/>
              </a:rPr>
              <a:t>концепция</a:t>
            </a:r>
            <a:endParaRPr lang="ru-RU" sz="2400" dirty="0">
              <a:cs typeface="Tahoma"/>
            </a:endParaRPr>
          </a:p>
          <a:p>
            <a:pPr marL="469265" indent="-457200">
              <a:spcBef>
                <a:spcPts val="170"/>
              </a:spcBef>
              <a:buSzPct val="85714"/>
              <a:tabLst>
                <a:tab pos="372110" algn="l"/>
                <a:tab pos="372745" algn="l"/>
              </a:tabLst>
            </a:pPr>
            <a:r>
              <a:rPr lang="ru-RU" sz="2400" spc="-5" dirty="0">
                <a:cs typeface="Tahoma"/>
              </a:rPr>
              <a:t>Концепция</a:t>
            </a:r>
            <a:r>
              <a:rPr lang="ru-RU" sz="2400" dirty="0">
                <a:cs typeface="Tahoma"/>
              </a:rPr>
              <a:t> </a:t>
            </a:r>
            <a:r>
              <a:rPr lang="ru-RU" sz="2400" spc="-5" dirty="0">
                <a:cs typeface="Tahoma"/>
              </a:rPr>
              <a:t>холистического</a:t>
            </a:r>
            <a:r>
              <a:rPr lang="ru-RU" sz="2400" spc="-10" dirty="0">
                <a:cs typeface="Tahoma"/>
              </a:rPr>
              <a:t> </a:t>
            </a:r>
            <a:r>
              <a:rPr lang="ru-RU" sz="2400" spc="-5" dirty="0">
                <a:cs typeface="Tahoma"/>
              </a:rPr>
              <a:t>маркетинга:</a:t>
            </a:r>
            <a:endParaRPr lang="ru-RU" sz="2400" dirty="0">
              <a:cs typeface="Tahoma"/>
            </a:endParaRPr>
          </a:p>
          <a:p>
            <a:pPr marL="1025525" lvl="1" indent="-457200">
              <a:spcBef>
                <a:spcPts val="155"/>
              </a:spcBef>
              <a:buFont typeface="Courier New" panose="02070309020205020404" pitchFamily="49" charset="0"/>
              <a:buChar char="o"/>
              <a:tabLst>
                <a:tab pos="808355" algn="l"/>
              </a:tabLst>
            </a:pPr>
            <a:r>
              <a:rPr lang="ru-RU" sz="2400" spc="-5" dirty="0">
                <a:cs typeface="Tahoma"/>
              </a:rPr>
              <a:t>Интегрированный</a:t>
            </a:r>
            <a:r>
              <a:rPr lang="ru-RU" sz="2400" spc="10" dirty="0">
                <a:cs typeface="Tahoma"/>
              </a:rPr>
              <a:t> </a:t>
            </a:r>
            <a:r>
              <a:rPr lang="ru-RU" sz="2400" spc="-5" dirty="0">
                <a:cs typeface="Tahoma"/>
              </a:rPr>
              <a:t>маркетинг</a:t>
            </a:r>
            <a:endParaRPr lang="ru-RU" sz="2400" dirty="0">
              <a:cs typeface="Tahoma"/>
            </a:endParaRPr>
          </a:p>
          <a:p>
            <a:pPr marL="1025525" lvl="1" indent="-457200">
              <a:spcBef>
                <a:spcPts val="155"/>
              </a:spcBef>
              <a:buFont typeface="Courier New" panose="02070309020205020404" pitchFamily="49" charset="0"/>
              <a:buChar char="o"/>
              <a:tabLst>
                <a:tab pos="808355" algn="l"/>
              </a:tabLst>
            </a:pPr>
            <a:r>
              <a:rPr lang="ru-RU" sz="2400" spc="-5" dirty="0">
                <a:cs typeface="Tahoma"/>
              </a:rPr>
              <a:t>Маркетинг</a:t>
            </a:r>
            <a:r>
              <a:rPr lang="ru-RU" sz="2400" spc="-20" dirty="0">
                <a:cs typeface="Tahoma"/>
              </a:rPr>
              <a:t> </a:t>
            </a:r>
            <a:r>
              <a:rPr lang="ru-RU" sz="2400" spc="-5" dirty="0">
                <a:cs typeface="Tahoma"/>
              </a:rPr>
              <a:t>взаимоотношений (взаимодействия)</a:t>
            </a:r>
            <a:endParaRPr lang="ru-RU" sz="2400" dirty="0">
              <a:cs typeface="Tahoma"/>
            </a:endParaRPr>
          </a:p>
          <a:p>
            <a:pPr marL="1025525" lvl="1" indent="-457200">
              <a:spcBef>
                <a:spcPts val="170"/>
              </a:spcBef>
              <a:buFont typeface="Courier New" panose="02070309020205020404" pitchFamily="49" charset="0"/>
              <a:buChar char="o"/>
              <a:tabLst>
                <a:tab pos="808355" algn="l"/>
              </a:tabLst>
            </a:pPr>
            <a:r>
              <a:rPr lang="ru-RU" sz="2400" spc="-10" dirty="0">
                <a:cs typeface="Tahoma"/>
              </a:rPr>
              <a:t>Внутренний</a:t>
            </a:r>
            <a:r>
              <a:rPr lang="ru-RU" sz="2400" spc="5" dirty="0">
                <a:cs typeface="Tahoma"/>
              </a:rPr>
              <a:t> </a:t>
            </a:r>
            <a:r>
              <a:rPr lang="ru-RU" sz="2400" spc="-5" dirty="0">
                <a:cs typeface="Tahoma"/>
              </a:rPr>
              <a:t>маркетинг</a:t>
            </a:r>
            <a:endParaRPr lang="ru-RU" sz="2400" dirty="0">
              <a:cs typeface="Tahoma"/>
            </a:endParaRPr>
          </a:p>
          <a:p>
            <a:pPr marL="1025525" lvl="1" indent="-457200">
              <a:spcBef>
                <a:spcPts val="200"/>
              </a:spcBef>
              <a:buFont typeface="Courier New" panose="02070309020205020404" pitchFamily="49" charset="0"/>
              <a:buChar char="o"/>
              <a:tabLst>
                <a:tab pos="808355" algn="l"/>
              </a:tabLst>
            </a:pPr>
            <a:r>
              <a:rPr lang="ru-RU" sz="2400" spc="-5" dirty="0">
                <a:cs typeface="Tahoma"/>
              </a:rPr>
              <a:t>Маркетинг</a:t>
            </a:r>
            <a:r>
              <a:rPr lang="ru-RU" sz="2400" dirty="0">
                <a:cs typeface="Tahoma"/>
              </a:rPr>
              <a:t> </a:t>
            </a:r>
            <a:r>
              <a:rPr lang="ru-RU" sz="2400" spc="-10" dirty="0">
                <a:cs typeface="Tahoma"/>
              </a:rPr>
              <a:t>результатов</a:t>
            </a:r>
            <a:endParaRPr lang="ru-RU" sz="2400" dirty="0"/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6EFB5944-70C7-E034-A74E-C174E78AB845}"/>
              </a:ext>
            </a:extLst>
          </p:cNvPr>
          <p:cNvSpPr txBox="1"/>
          <p:nvPr/>
        </p:nvSpPr>
        <p:spPr>
          <a:xfrm>
            <a:off x="1981200" y="376870"/>
            <a:ext cx="7886700" cy="3089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105"/>
              </a:spcBef>
            </a:pPr>
            <a:r>
              <a:rPr lang="ru-RU" sz="2400" b="1" spc="-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Концепции</a:t>
            </a:r>
            <a:r>
              <a:rPr lang="ru-RU" sz="2400" b="1" spc="-3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2400" b="1" spc="-1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маркетинга</a:t>
            </a:r>
            <a:endParaRPr sz="2400" b="1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208184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09800" y="303260"/>
            <a:ext cx="4598670" cy="391795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b="1" spc="-1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Производственная</a:t>
            </a:r>
            <a:r>
              <a:rPr sz="2400" b="1" spc="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концепция</a:t>
            </a:r>
            <a:endParaRPr sz="24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09800" y="850392"/>
            <a:ext cx="7924800" cy="2282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68605">
              <a:lnSpc>
                <a:spcPts val="2690"/>
              </a:lnSpc>
              <a:spcBef>
                <a:spcPts val="310"/>
              </a:spcBef>
            </a:pPr>
            <a:r>
              <a:rPr lang="ru-RU" sz="2800" b="1" spc="-10" dirty="0">
                <a:latin typeface="Calibri"/>
                <a:cs typeface="Calibri"/>
              </a:rPr>
              <a:t>Производственная</a:t>
            </a:r>
            <a:r>
              <a:rPr lang="ru-RU" sz="2800" b="1" spc="25" dirty="0">
                <a:latin typeface="Calibri"/>
                <a:cs typeface="Calibri"/>
              </a:rPr>
              <a:t> </a:t>
            </a:r>
            <a:r>
              <a:rPr lang="ru-RU" sz="2800" b="1" spc="-15" dirty="0">
                <a:latin typeface="Calibri"/>
                <a:cs typeface="Calibri"/>
              </a:rPr>
              <a:t>концепция.</a:t>
            </a:r>
            <a:r>
              <a:rPr lang="ru-RU" sz="2800" b="1" spc="40" dirty="0">
                <a:latin typeface="Calibri"/>
                <a:cs typeface="Calibri"/>
              </a:rPr>
              <a:t> </a:t>
            </a:r>
            <a:r>
              <a:rPr lang="ru-RU" sz="2800" spc="-10" dirty="0">
                <a:latin typeface="Calibri"/>
                <a:cs typeface="Calibri"/>
              </a:rPr>
              <a:t>«</a:t>
            </a:r>
            <a:r>
              <a:rPr lang="ru-RU" sz="2800" spc="40" dirty="0">
                <a:latin typeface="Calibri"/>
                <a:cs typeface="Calibri"/>
              </a:rPr>
              <a:t>Произвожу то, что могу».</a:t>
            </a:r>
            <a:r>
              <a:rPr lang="ru-RU" sz="2800" spc="-10" dirty="0">
                <a:latin typeface="Calibri"/>
                <a:cs typeface="Calibri"/>
              </a:rPr>
              <a:t> Ориентирована на снижение </a:t>
            </a:r>
            <a:r>
              <a:rPr lang="ru-RU" sz="2800" spc="-15" dirty="0">
                <a:latin typeface="Calibri"/>
                <a:cs typeface="Calibri"/>
              </a:rPr>
              <a:t>издержек,</a:t>
            </a:r>
            <a:r>
              <a:rPr lang="ru-RU" sz="2800" dirty="0">
                <a:latin typeface="Calibri"/>
                <a:cs typeface="Calibri"/>
              </a:rPr>
              <a:t> </a:t>
            </a:r>
            <a:r>
              <a:rPr lang="ru-RU" sz="2800" spc="-5" dirty="0">
                <a:latin typeface="Calibri"/>
                <a:cs typeface="Calibri"/>
              </a:rPr>
              <a:t>низкие</a:t>
            </a:r>
            <a:r>
              <a:rPr lang="ru-RU" sz="2800" spc="-10" dirty="0">
                <a:latin typeface="Calibri"/>
                <a:cs typeface="Calibri"/>
              </a:rPr>
              <a:t> цены и</a:t>
            </a:r>
            <a:r>
              <a:rPr lang="ru-RU" sz="2800" spc="-5" dirty="0">
                <a:latin typeface="Calibri"/>
                <a:cs typeface="Calibri"/>
              </a:rPr>
              <a:t> массовость</a:t>
            </a:r>
            <a:r>
              <a:rPr lang="ru-RU" sz="2800" spc="-30" dirty="0">
                <a:latin typeface="Calibri"/>
                <a:cs typeface="Calibri"/>
              </a:rPr>
              <a:t> </a:t>
            </a:r>
            <a:r>
              <a:rPr lang="ru-RU" sz="2800" spc="-15" dirty="0">
                <a:latin typeface="Calibri"/>
                <a:cs typeface="Calibri"/>
              </a:rPr>
              <a:t>продукции.</a:t>
            </a:r>
            <a:endParaRPr lang="ru-RU" sz="2800" dirty="0">
              <a:latin typeface="Calibri"/>
              <a:cs typeface="Calibri"/>
            </a:endParaRPr>
          </a:p>
          <a:p>
            <a:pPr marL="12700">
              <a:lnSpc>
                <a:spcPts val="3025"/>
              </a:lnSpc>
              <a:spcBef>
                <a:spcPts val="600"/>
              </a:spcBef>
            </a:pPr>
            <a:r>
              <a:rPr lang="ru-RU" sz="2800" spc="-60" dirty="0">
                <a:latin typeface="Calibri"/>
                <a:cs typeface="Calibri"/>
              </a:rPr>
              <a:t>Генри</a:t>
            </a:r>
            <a:r>
              <a:rPr lang="ru-RU" sz="2800" spc="-15" dirty="0">
                <a:latin typeface="Calibri"/>
                <a:cs typeface="Calibri"/>
              </a:rPr>
              <a:t> </a:t>
            </a:r>
            <a:r>
              <a:rPr lang="ru-RU" sz="2800" spc="-25" dirty="0">
                <a:latin typeface="Calibri"/>
                <a:cs typeface="Calibri"/>
              </a:rPr>
              <a:t>Форд: </a:t>
            </a:r>
            <a:r>
              <a:rPr sz="2800" spc="-10" dirty="0">
                <a:latin typeface="Calibri"/>
                <a:cs typeface="Calibri"/>
              </a:rPr>
              <a:t>«</a:t>
            </a:r>
            <a:r>
              <a:rPr sz="2800" i="1" spc="-10" dirty="0">
                <a:latin typeface="Calibri"/>
                <a:cs typeface="Calibri"/>
              </a:rPr>
              <a:t>Потребители</a:t>
            </a:r>
            <a:r>
              <a:rPr sz="2800" i="1" spc="20" dirty="0">
                <a:latin typeface="Calibri"/>
                <a:cs typeface="Calibri"/>
              </a:rPr>
              <a:t> </a:t>
            </a:r>
            <a:r>
              <a:rPr sz="2800" i="1" spc="-5" dirty="0">
                <a:latin typeface="Calibri"/>
                <a:cs typeface="Calibri"/>
              </a:rPr>
              <a:t>могут</a:t>
            </a:r>
            <a:r>
              <a:rPr sz="2800" i="1" spc="-20" dirty="0">
                <a:latin typeface="Calibri"/>
                <a:cs typeface="Calibri"/>
              </a:rPr>
              <a:t> </a:t>
            </a:r>
            <a:r>
              <a:rPr sz="2800" i="1" spc="-5" dirty="0">
                <a:latin typeface="Calibri"/>
                <a:cs typeface="Calibri"/>
              </a:rPr>
              <a:t>иметь</a:t>
            </a:r>
            <a:r>
              <a:rPr sz="2800" i="1" spc="-10" dirty="0">
                <a:latin typeface="Calibri"/>
                <a:cs typeface="Calibri"/>
              </a:rPr>
              <a:t> тот</a:t>
            </a:r>
            <a:r>
              <a:rPr sz="2800" i="1" spc="5" dirty="0">
                <a:latin typeface="Calibri"/>
                <a:cs typeface="Calibri"/>
              </a:rPr>
              <a:t> </a:t>
            </a:r>
            <a:r>
              <a:rPr sz="2800" i="1" spc="-5" dirty="0">
                <a:latin typeface="Calibri"/>
                <a:cs typeface="Calibri"/>
              </a:rPr>
              <a:t>цвет </a:t>
            </a:r>
            <a:r>
              <a:rPr sz="2800" i="1" dirty="0">
                <a:latin typeface="Calibri"/>
                <a:cs typeface="Calibri"/>
              </a:rPr>
              <a:t> </a:t>
            </a:r>
            <a:r>
              <a:rPr sz="2800" i="1" spc="-5" dirty="0">
                <a:latin typeface="Calibri"/>
                <a:cs typeface="Calibri"/>
              </a:rPr>
              <a:t>автомобиля,</a:t>
            </a:r>
            <a:r>
              <a:rPr sz="2800" i="1" spc="-15" dirty="0">
                <a:latin typeface="Calibri"/>
                <a:cs typeface="Calibri"/>
              </a:rPr>
              <a:t> который</a:t>
            </a:r>
            <a:r>
              <a:rPr sz="2800" i="1" spc="-5" dirty="0">
                <a:latin typeface="Calibri"/>
                <a:cs typeface="Calibri"/>
              </a:rPr>
              <a:t> они</a:t>
            </a:r>
            <a:r>
              <a:rPr sz="2800" i="1" spc="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хотят,</a:t>
            </a:r>
            <a:r>
              <a:rPr sz="2800" i="1" dirty="0">
                <a:latin typeface="Calibri"/>
                <a:cs typeface="Calibri"/>
              </a:rPr>
              <a:t> </a:t>
            </a:r>
            <a:r>
              <a:rPr sz="2800" i="1" spc="-5" dirty="0">
                <a:latin typeface="Calibri"/>
                <a:cs typeface="Calibri"/>
              </a:rPr>
              <a:t>до</a:t>
            </a:r>
            <a:r>
              <a:rPr sz="2800" i="1" spc="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тех </a:t>
            </a:r>
            <a:r>
              <a:rPr sz="2800" i="1" spc="-10" dirty="0">
                <a:latin typeface="Calibri"/>
                <a:cs typeface="Calibri"/>
              </a:rPr>
              <a:t> </a:t>
            </a:r>
            <a:r>
              <a:rPr sz="2800" i="1" spc="-5" dirty="0">
                <a:latin typeface="Calibri"/>
                <a:cs typeface="Calibri"/>
              </a:rPr>
              <a:t>пор,</a:t>
            </a:r>
            <a:r>
              <a:rPr sz="2800" i="1" spc="10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пока</a:t>
            </a:r>
            <a:r>
              <a:rPr sz="2800" i="1" spc="10" dirty="0">
                <a:latin typeface="Calibri"/>
                <a:cs typeface="Calibri"/>
              </a:rPr>
              <a:t> </a:t>
            </a:r>
            <a:r>
              <a:rPr sz="2800" i="1" spc="-5" dirty="0">
                <a:latin typeface="Calibri"/>
                <a:cs typeface="Calibri"/>
              </a:rPr>
              <a:t>он </a:t>
            </a:r>
            <a:r>
              <a:rPr sz="2800" i="1" spc="-10" dirty="0">
                <a:latin typeface="Calibri"/>
                <a:cs typeface="Calibri"/>
              </a:rPr>
              <a:t>остаётся</a:t>
            </a:r>
            <a:r>
              <a:rPr sz="2800" i="1" dirty="0">
                <a:latin typeface="Calibri"/>
                <a:cs typeface="Calibri"/>
              </a:rPr>
              <a:t> </a:t>
            </a:r>
            <a:r>
              <a:rPr sz="2800" i="1" spc="-5" dirty="0">
                <a:latin typeface="Calibri"/>
                <a:cs typeface="Calibri"/>
              </a:rPr>
              <a:t>чёрным</a:t>
            </a:r>
            <a:r>
              <a:rPr sz="2800" spc="-5" dirty="0">
                <a:latin typeface="Calibri"/>
                <a:cs typeface="Calibri"/>
              </a:rPr>
              <a:t>».</a:t>
            </a:r>
            <a:r>
              <a:rPr sz="2800" spc="20" dirty="0">
                <a:latin typeface="Calibri"/>
                <a:cs typeface="Calibri"/>
              </a:rPr>
              <a:t> </a:t>
            </a:r>
            <a:endParaRPr sz="2800" dirty="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24301" y="3275063"/>
            <a:ext cx="4343399" cy="2945892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19041" y="645033"/>
            <a:ext cx="1854200" cy="1031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6600" spc="-5" dirty="0">
                <a:latin typeface="Tahoma"/>
                <a:cs typeface="Tahoma"/>
              </a:rPr>
              <a:t>1886</a:t>
            </a:r>
            <a:endParaRPr sz="6600">
              <a:latin typeface="Tahoma"/>
              <a:cs typeface="Tahom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23160" y="1717420"/>
            <a:ext cx="7825740" cy="1847214"/>
            <a:chOff x="899160" y="1717420"/>
            <a:chExt cx="7825740" cy="1847214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99160" y="2240279"/>
              <a:ext cx="1720595" cy="131521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58696" y="1717420"/>
              <a:ext cx="2174875" cy="542290"/>
            </a:xfrm>
            <a:custGeom>
              <a:avLst/>
              <a:gdLst/>
              <a:ahLst/>
              <a:cxnLst/>
              <a:rect l="l" t="t" r="r" b="b"/>
              <a:pathLst>
                <a:path w="2174875" h="542289">
                  <a:moveTo>
                    <a:pt x="65278" y="467994"/>
                  </a:moveTo>
                  <a:lnTo>
                    <a:pt x="0" y="522604"/>
                  </a:lnTo>
                  <a:lnTo>
                    <a:pt x="82931" y="542036"/>
                  </a:lnTo>
                  <a:lnTo>
                    <a:pt x="76269" y="514095"/>
                  </a:lnTo>
                  <a:lnTo>
                    <a:pt x="63246" y="514095"/>
                  </a:lnTo>
                  <a:lnTo>
                    <a:pt x="60325" y="501776"/>
                  </a:lnTo>
                  <a:lnTo>
                    <a:pt x="72634" y="498851"/>
                  </a:lnTo>
                  <a:lnTo>
                    <a:pt x="65278" y="467994"/>
                  </a:lnTo>
                  <a:close/>
                </a:path>
                <a:path w="2174875" h="542289">
                  <a:moveTo>
                    <a:pt x="72634" y="498851"/>
                  </a:moveTo>
                  <a:lnTo>
                    <a:pt x="60325" y="501776"/>
                  </a:lnTo>
                  <a:lnTo>
                    <a:pt x="63246" y="514095"/>
                  </a:lnTo>
                  <a:lnTo>
                    <a:pt x="75571" y="511167"/>
                  </a:lnTo>
                  <a:lnTo>
                    <a:pt x="72634" y="498851"/>
                  </a:lnTo>
                  <a:close/>
                </a:path>
                <a:path w="2174875" h="542289">
                  <a:moveTo>
                    <a:pt x="75571" y="511167"/>
                  </a:moveTo>
                  <a:lnTo>
                    <a:pt x="63246" y="514095"/>
                  </a:lnTo>
                  <a:lnTo>
                    <a:pt x="76269" y="514095"/>
                  </a:lnTo>
                  <a:lnTo>
                    <a:pt x="75571" y="511167"/>
                  </a:lnTo>
                  <a:close/>
                </a:path>
                <a:path w="2174875" h="542289">
                  <a:moveTo>
                    <a:pt x="2171446" y="0"/>
                  </a:moveTo>
                  <a:lnTo>
                    <a:pt x="72634" y="498851"/>
                  </a:lnTo>
                  <a:lnTo>
                    <a:pt x="75571" y="511167"/>
                  </a:lnTo>
                  <a:lnTo>
                    <a:pt x="2174367" y="12445"/>
                  </a:lnTo>
                  <a:lnTo>
                    <a:pt x="2171446" y="0"/>
                  </a:lnTo>
                  <a:close/>
                </a:path>
              </a:pathLst>
            </a:custGeom>
            <a:solidFill>
              <a:srgbClr val="539E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93919" y="2240279"/>
              <a:ext cx="4030979" cy="132435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3930777" y="1717420"/>
              <a:ext cx="2778125" cy="546100"/>
            </a:xfrm>
            <a:custGeom>
              <a:avLst/>
              <a:gdLst/>
              <a:ahLst/>
              <a:cxnLst/>
              <a:rect l="l" t="t" r="r" b="b"/>
              <a:pathLst>
                <a:path w="2778125" h="546100">
                  <a:moveTo>
                    <a:pt x="2702017" y="514949"/>
                  </a:moveTo>
                  <a:lnTo>
                    <a:pt x="2696209" y="546100"/>
                  </a:lnTo>
                  <a:lnTo>
                    <a:pt x="2778125" y="522604"/>
                  </a:lnTo>
                  <a:lnTo>
                    <a:pt x="2771078" y="517270"/>
                  </a:lnTo>
                  <a:lnTo>
                    <a:pt x="2714498" y="517270"/>
                  </a:lnTo>
                  <a:lnTo>
                    <a:pt x="2702017" y="514949"/>
                  </a:lnTo>
                  <a:close/>
                </a:path>
                <a:path w="2778125" h="546100">
                  <a:moveTo>
                    <a:pt x="2704336" y="502510"/>
                  </a:moveTo>
                  <a:lnTo>
                    <a:pt x="2702017" y="514949"/>
                  </a:lnTo>
                  <a:lnTo>
                    <a:pt x="2714498" y="517270"/>
                  </a:lnTo>
                  <a:lnTo>
                    <a:pt x="2716783" y="504825"/>
                  </a:lnTo>
                  <a:lnTo>
                    <a:pt x="2704336" y="502510"/>
                  </a:lnTo>
                  <a:close/>
                </a:path>
                <a:path w="2778125" h="546100">
                  <a:moveTo>
                    <a:pt x="2710179" y="471169"/>
                  </a:moveTo>
                  <a:lnTo>
                    <a:pt x="2704336" y="502510"/>
                  </a:lnTo>
                  <a:lnTo>
                    <a:pt x="2716783" y="504825"/>
                  </a:lnTo>
                  <a:lnTo>
                    <a:pt x="2714498" y="517270"/>
                  </a:lnTo>
                  <a:lnTo>
                    <a:pt x="2771078" y="517270"/>
                  </a:lnTo>
                  <a:lnTo>
                    <a:pt x="2710179" y="471169"/>
                  </a:lnTo>
                  <a:close/>
                </a:path>
                <a:path w="2778125" h="546100">
                  <a:moveTo>
                    <a:pt x="2286" y="0"/>
                  </a:moveTo>
                  <a:lnTo>
                    <a:pt x="0" y="12445"/>
                  </a:lnTo>
                  <a:lnTo>
                    <a:pt x="2702017" y="514949"/>
                  </a:lnTo>
                  <a:lnTo>
                    <a:pt x="2704336" y="502510"/>
                  </a:lnTo>
                  <a:lnTo>
                    <a:pt x="2286" y="0"/>
                  </a:lnTo>
                  <a:close/>
                </a:path>
              </a:pathLst>
            </a:custGeom>
            <a:solidFill>
              <a:srgbClr val="539E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941677" y="212092"/>
            <a:ext cx="5265420" cy="391795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b="1" spc="-3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Товарная</a:t>
            </a:r>
            <a:r>
              <a:rPr sz="2400" b="1" spc="-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VS</a:t>
            </a:r>
            <a:r>
              <a:rPr sz="2400" b="1" spc="-1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Cбытовая</a:t>
            </a:r>
            <a:r>
              <a:rPr sz="2400" b="1" spc="2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концепции</a:t>
            </a:r>
            <a:endParaRPr sz="24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273547" y="3773804"/>
            <a:ext cx="3644265" cy="2465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spc="-20" dirty="0">
                <a:latin typeface="Calibri"/>
                <a:cs typeface="Calibri"/>
              </a:rPr>
              <a:t>Товарная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концепция</a:t>
            </a:r>
            <a:endParaRPr sz="2000">
              <a:latin typeface="Calibri"/>
              <a:cs typeface="Calibri"/>
            </a:endParaRPr>
          </a:p>
          <a:p>
            <a:pPr marL="12700" marR="5080"/>
            <a:r>
              <a:rPr sz="2000" spc="-10" dirty="0">
                <a:latin typeface="Calibri"/>
                <a:cs typeface="Calibri"/>
              </a:rPr>
              <a:t>Предполагается, что потребитель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отдаст </a:t>
            </a:r>
            <a:r>
              <a:rPr sz="2000" spc="-5" dirty="0">
                <a:latin typeface="Calibri"/>
                <a:cs typeface="Calibri"/>
              </a:rPr>
              <a:t>предпочтение 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высококачественным товарам, 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обладающим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лучшими</a:t>
            </a:r>
            <a:endParaRPr sz="2000">
              <a:latin typeface="Calibri"/>
              <a:cs typeface="Calibri"/>
            </a:endParaRPr>
          </a:p>
          <a:p>
            <a:pPr marL="12700" marR="1409700"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э</a:t>
            </a:r>
            <a:r>
              <a:rPr sz="2000" spc="-30" dirty="0">
                <a:latin typeface="Calibri"/>
                <a:cs typeface="Calibri"/>
              </a:rPr>
              <a:t>к</a:t>
            </a:r>
            <a:r>
              <a:rPr sz="2000" dirty="0">
                <a:latin typeface="Calibri"/>
                <a:cs typeface="Calibri"/>
              </a:rPr>
              <a:t>сплуатацио</a:t>
            </a:r>
            <a:r>
              <a:rPr sz="2000" spc="-10" dirty="0">
                <a:latin typeface="Calibri"/>
                <a:cs typeface="Calibri"/>
              </a:rPr>
              <a:t>н</a:t>
            </a:r>
            <a:r>
              <a:rPr sz="2000" dirty="0">
                <a:latin typeface="Calibri"/>
                <a:cs typeface="Calibri"/>
              </a:rPr>
              <a:t>н</a:t>
            </a:r>
            <a:r>
              <a:rPr sz="2000" spc="-10" dirty="0">
                <a:latin typeface="Calibri"/>
                <a:cs typeface="Calibri"/>
              </a:rPr>
              <a:t>ы</a:t>
            </a:r>
            <a:r>
              <a:rPr sz="2000" spc="-5" dirty="0">
                <a:latin typeface="Calibri"/>
                <a:cs typeface="Calibri"/>
              </a:rPr>
              <a:t>ми  характеристиками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endParaRPr sz="2000">
              <a:latin typeface="Calibri"/>
              <a:cs typeface="Calibri"/>
            </a:endParaRPr>
          </a:p>
          <a:p>
            <a:pPr marL="12700"/>
            <a:r>
              <a:rPr sz="2000" spc="-5" dirty="0">
                <a:latin typeface="Calibri"/>
                <a:cs typeface="Calibri"/>
              </a:rPr>
              <a:t>инновационными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качествами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41678" y="3754373"/>
            <a:ext cx="3452495" cy="2465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spc="-5" dirty="0">
                <a:latin typeface="Calibri"/>
                <a:cs typeface="Calibri"/>
              </a:rPr>
              <a:t>Сбытовая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концепция</a:t>
            </a:r>
            <a:endParaRPr sz="2000" dirty="0">
              <a:latin typeface="Calibri"/>
              <a:cs typeface="Calibri"/>
            </a:endParaRPr>
          </a:p>
          <a:p>
            <a:pPr marL="12700"/>
            <a:r>
              <a:rPr sz="2000" i="1" spc="-10" dirty="0">
                <a:latin typeface="Calibri"/>
                <a:cs typeface="Calibri"/>
              </a:rPr>
              <a:t>«Цель</a:t>
            </a:r>
            <a:r>
              <a:rPr sz="2000" i="1" spc="-45" dirty="0">
                <a:latin typeface="Calibri"/>
                <a:cs typeface="Calibri"/>
              </a:rPr>
              <a:t> </a:t>
            </a:r>
            <a:r>
              <a:rPr sz="2000" i="1" spc="-5" dirty="0">
                <a:latin typeface="Calibri"/>
                <a:cs typeface="Calibri"/>
              </a:rPr>
              <a:t>маркетинга</a:t>
            </a:r>
            <a:r>
              <a:rPr sz="2000" i="1" spc="-7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–</a:t>
            </a:r>
            <a:endParaRPr sz="2000" dirty="0">
              <a:latin typeface="Calibri"/>
              <a:cs typeface="Calibri"/>
            </a:endParaRPr>
          </a:p>
          <a:p>
            <a:pPr marL="12700" marR="156845"/>
            <a:r>
              <a:rPr sz="2000" i="1" dirty="0">
                <a:latin typeface="Calibri"/>
                <a:cs typeface="Calibri"/>
              </a:rPr>
              <a:t>продавать </a:t>
            </a:r>
            <a:r>
              <a:rPr sz="2000" i="1" spc="-5" dirty="0">
                <a:latin typeface="Calibri"/>
                <a:cs typeface="Calibri"/>
              </a:rPr>
              <a:t>больше </a:t>
            </a:r>
            <a:r>
              <a:rPr sz="2000" i="1" dirty="0">
                <a:latin typeface="Calibri"/>
                <a:cs typeface="Calibri"/>
              </a:rPr>
              <a:t>товаров </a:t>
            </a:r>
            <a:r>
              <a:rPr sz="2000" i="1" spc="5" dirty="0">
                <a:latin typeface="Calibri"/>
                <a:cs typeface="Calibri"/>
              </a:rPr>
              <a:t> </a:t>
            </a:r>
            <a:r>
              <a:rPr sz="2000" i="1" spc="-5" dirty="0">
                <a:latin typeface="Calibri"/>
                <a:cs typeface="Calibri"/>
              </a:rPr>
              <a:t>большему </a:t>
            </a:r>
            <a:r>
              <a:rPr sz="2000" i="1" spc="-10" dirty="0">
                <a:latin typeface="Calibri"/>
                <a:cs typeface="Calibri"/>
              </a:rPr>
              <a:t>количеству </a:t>
            </a:r>
            <a:r>
              <a:rPr sz="2000" i="1" spc="-5" dirty="0">
                <a:latin typeface="Calibri"/>
                <a:cs typeface="Calibri"/>
              </a:rPr>
              <a:t>людей, </a:t>
            </a:r>
            <a:r>
              <a:rPr sz="2000" i="1" spc="-440" dirty="0">
                <a:latin typeface="Calibri"/>
                <a:cs typeface="Calibri"/>
              </a:rPr>
              <a:t> </a:t>
            </a:r>
            <a:r>
              <a:rPr sz="2000" i="1" spc="-5" dirty="0">
                <a:latin typeface="Calibri"/>
                <a:cs typeface="Calibri"/>
              </a:rPr>
              <a:t>чаще</a:t>
            </a:r>
            <a:r>
              <a:rPr sz="2000" i="1" spc="-1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и</a:t>
            </a:r>
            <a:r>
              <a:rPr sz="2000" i="1" spc="-2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по</a:t>
            </a:r>
            <a:r>
              <a:rPr sz="2000" i="1" spc="-5" dirty="0">
                <a:latin typeface="Calibri"/>
                <a:cs typeface="Calibri"/>
              </a:rPr>
              <a:t> </a:t>
            </a:r>
            <a:r>
              <a:rPr sz="2000" i="1" spc="-10" dirty="0">
                <a:latin typeface="Calibri"/>
                <a:cs typeface="Calibri"/>
              </a:rPr>
              <a:t>более</a:t>
            </a:r>
            <a:r>
              <a:rPr sz="2000" i="1" spc="-35" dirty="0">
                <a:latin typeface="Calibri"/>
                <a:cs typeface="Calibri"/>
              </a:rPr>
              <a:t> </a:t>
            </a:r>
            <a:r>
              <a:rPr sz="2000" i="1" spc="-5" dirty="0">
                <a:latin typeface="Calibri"/>
                <a:cs typeface="Calibri"/>
              </a:rPr>
              <a:t>высоким</a:t>
            </a:r>
            <a:endParaRPr sz="2000" dirty="0">
              <a:latin typeface="Calibri"/>
              <a:cs typeface="Calibri"/>
            </a:endParaRPr>
          </a:p>
          <a:p>
            <a:pPr marL="12700" marR="5080">
              <a:spcBef>
                <a:spcPts val="5"/>
              </a:spcBef>
            </a:pPr>
            <a:r>
              <a:rPr sz="2000" i="1" spc="-5" dirty="0">
                <a:latin typeface="Calibri"/>
                <a:cs typeface="Calibri"/>
              </a:rPr>
              <a:t>ценам» (Серджио </a:t>
            </a:r>
            <a:r>
              <a:rPr sz="2000" i="1" dirty="0">
                <a:latin typeface="Calibri"/>
                <a:cs typeface="Calibri"/>
              </a:rPr>
              <a:t>Займан - </a:t>
            </a:r>
            <a:r>
              <a:rPr sz="2000" i="1" spc="5" dirty="0">
                <a:latin typeface="Calibri"/>
                <a:cs typeface="Calibri"/>
              </a:rPr>
              <a:t> </a:t>
            </a:r>
            <a:r>
              <a:rPr sz="2000" i="1" spc="-5" dirty="0">
                <a:latin typeface="Calibri"/>
                <a:cs typeface="Calibri"/>
              </a:rPr>
              <a:t>Coca-Cola).</a:t>
            </a:r>
            <a:r>
              <a:rPr sz="2000" i="1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центре </a:t>
            </a:r>
            <a:r>
              <a:rPr sz="2000" spc="-10" dirty="0">
                <a:latin typeface="Calibri"/>
                <a:cs typeface="Calibri"/>
              </a:rPr>
              <a:t>концепции</a:t>
            </a:r>
            <a:endParaRPr sz="2000" dirty="0">
              <a:latin typeface="Calibri"/>
              <a:cs typeface="Calibri"/>
            </a:endParaRPr>
          </a:p>
          <a:p>
            <a:pPr marL="12700"/>
            <a:r>
              <a:rPr sz="2000" dirty="0">
                <a:latin typeface="Calibri"/>
                <a:cs typeface="Calibri"/>
              </a:rPr>
              <a:t>–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продажи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реклама.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76737" y="278938"/>
            <a:ext cx="4013835" cy="391795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b="1" spc="-15" dirty="0">
                <a:latin typeface="Arial"/>
                <a:cs typeface="Arial"/>
              </a:rPr>
              <a:t>Маркетинговая</a:t>
            </a:r>
            <a:r>
              <a:rPr sz="2400" b="1" spc="-5" dirty="0">
                <a:latin typeface="Arial"/>
                <a:cs typeface="Arial"/>
              </a:rPr>
              <a:t> концепция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25840" y="965118"/>
            <a:ext cx="7980680" cy="198120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41300" marR="5080" indent="-228600" algn="just">
              <a:lnSpc>
                <a:spcPct val="80000"/>
              </a:lnSpc>
              <a:spcBef>
                <a:spcPts val="67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400" spc="-5" dirty="0">
                <a:latin typeface="Calibri"/>
                <a:cs typeface="Calibri"/>
              </a:rPr>
              <a:t>Создание, распространение </a:t>
            </a:r>
            <a:r>
              <a:rPr sz="2400" dirty="0">
                <a:latin typeface="Calibri"/>
                <a:cs typeface="Calibri"/>
              </a:rPr>
              <a:t>и </a:t>
            </a:r>
            <a:r>
              <a:rPr sz="2400" spc="-15" dirty="0">
                <a:latin typeface="Calibri"/>
                <a:cs typeface="Calibri"/>
              </a:rPr>
              <a:t>продвижение </a:t>
            </a:r>
            <a:r>
              <a:rPr sz="2400" spc="-10" dirty="0">
                <a:latin typeface="Calibri"/>
                <a:cs typeface="Calibri"/>
              </a:rPr>
              <a:t>товара </a:t>
            </a:r>
            <a:r>
              <a:rPr sz="2400" dirty="0">
                <a:latin typeface="Calibri"/>
                <a:cs typeface="Calibri"/>
              </a:rPr>
              <a:t>с </a:t>
            </a:r>
            <a:r>
              <a:rPr sz="2400" spc="-15" dirty="0">
                <a:latin typeface="Calibri"/>
                <a:cs typeface="Calibri"/>
              </a:rPr>
              <a:t>более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высокой </a:t>
            </a:r>
            <a:r>
              <a:rPr sz="2400" spc="-5" dirty="0">
                <a:latin typeface="Calibri"/>
                <a:cs typeface="Calibri"/>
              </a:rPr>
              <a:t>ценностью </a:t>
            </a:r>
            <a:r>
              <a:rPr sz="2400" dirty="0">
                <a:latin typeface="Calibri"/>
                <a:cs typeface="Calibri"/>
              </a:rPr>
              <a:t>для выбранных </a:t>
            </a:r>
            <a:r>
              <a:rPr sz="2400" spc="-15" dirty="0">
                <a:latin typeface="Calibri"/>
                <a:cs typeface="Calibri"/>
              </a:rPr>
              <a:t>целевых </a:t>
            </a:r>
            <a:r>
              <a:rPr sz="2400" spc="-10" dirty="0">
                <a:latin typeface="Calibri"/>
                <a:cs typeface="Calibri"/>
              </a:rPr>
              <a:t>рынков </a:t>
            </a:r>
            <a:r>
              <a:rPr sz="2400" spc="-15" dirty="0">
                <a:latin typeface="Calibri"/>
                <a:cs typeface="Calibri"/>
              </a:rPr>
              <a:t>более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эффективными,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чем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у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конкурентов </a:t>
            </a:r>
            <a:r>
              <a:rPr sz="2400" dirty="0">
                <a:latin typeface="Calibri"/>
                <a:cs typeface="Calibri"/>
              </a:rPr>
              <a:t>способами.</a:t>
            </a:r>
          </a:p>
          <a:p>
            <a:pPr marL="241300" indent="-228600" algn="just">
              <a:lnSpc>
                <a:spcPts val="2590"/>
              </a:lnSpc>
              <a:spcBef>
                <a:spcPts val="42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400" dirty="0">
                <a:latin typeface="Calibri"/>
                <a:cs typeface="Calibri"/>
              </a:rPr>
              <a:t>В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центре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системы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-10" dirty="0">
                <a:latin typeface="Calibri"/>
                <a:cs typeface="Calibri"/>
              </a:rPr>
              <a:t> потребитель,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нужды,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запросы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и</a:t>
            </a:r>
          </a:p>
          <a:p>
            <a:pPr marL="241300" marR="137160" algn="just">
              <a:lnSpc>
                <a:spcPts val="2300"/>
              </a:lnSpc>
              <a:spcBef>
                <a:spcPts val="275"/>
              </a:spcBef>
            </a:pPr>
            <a:r>
              <a:rPr sz="2400" spc="-5" dirty="0">
                <a:latin typeface="Calibri"/>
                <a:cs typeface="Calibri"/>
              </a:rPr>
              <a:t>характеристики </a:t>
            </a:r>
            <a:r>
              <a:rPr sz="2400" spc="-20" dirty="0">
                <a:latin typeface="Calibri"/>
                <a:cs typeface="Calibri"/>
              </a:rPr>
              <a:t>которого </a:t>
            </a:r>
            <a:r>
              <a:rPr sz="2400" spc="-25" dirty="0">
                <a:latin typeface="Calibri"/>
                <a:cs typeface="Calibri"/>
              </a:rPr>
              <a:t>определяют, </a:t>
            </a:r>
            <a:r>
              <a:rPr sz="2400" spc="-10" dirty="0">
                <a:latin typeface="Calibri"/>
                <a:cs typeface="Calibri"/>
              </a:rPr>
              <a:t>что компания </a:t>
            </a:r>
            <a:r>
              <a:rPr sz="2400" spc="-25" dirty="0">
                <a:latin typeface="Calibri"/>
                <a:cs typeface="Calibri"/>
              </a:rPr>
              <a:t>будет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производить,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где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распространять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и </a:t>
            </a:r>
            <a:r>
              <a:rPr sz="2400" spc="-15" dirty="0">
                <a:latin typeface="Calibri"/>
                <a:cs typeface="Calibri"/>
              </a:rPr>
              <a:t>как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продвигать</a:t>
            </a:r>
            <a:endParaRPr sz="2400" dirty="0">
              <a:latin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840991" y="2991611"/>
            <a:ext cx="8510270" cy="1308100"/>
            <a:chOff x="316991" y="2991611"/>
            <a:chExt cx="8510270" cy="1308100"/>
          </a:xfrm>
        </p:grpSpPr>
        <p:sp>
          <p:nvSpPr>
            <p:cNvPr id="6" name="object 6"/>
            <p:cNvSpPr/>
            <p:nvPr/>
          </p:nvSpPr>
          <p:spPr>
            <a:xfrm>
              <a:off x="323087" y="2997707"/>
              <a:ext cx="8498205" cy="1295400"/>
            </a:xfrm>
            <a:custGeom>
              <a:avLst/>
              <a:gdLst/>
              <a:ahLst/>
              <a:cxnLst/>
              <a:rect l="l" t="t" r="r" b="b"/>
              <a:pathLst>
                <a:path w="8498205" h="1295400">
                  <a:moveTo>
                    <a:pt x="7850123" y="0"/>
                  </a:moveTo>
                  <a:lnTo>
                    <a:pt x="7850123" y="323850"/>
                  </a:lnTo>
                  <a:lnTo>
                    <a:pt x="0" y="323850"/>
                  </a:lnTo>
                  <a:lnTo>
                    <a:pt x="0" y="971549"/>
                  </a:lnTo>
                  <a:lnTo>
                    <a:pt x="7850123" y="971549"/>
                  </a:lnTo>
                  <a:lnTo>
                    <a:pt x="7850123" y="1295399"/>
                  </a:lnTo>
                  <a:lnTo>
                    <a:pt x="8497823" y="647699"/>
                  </a:lnTo>
                  <a:lnTo>
                    <a:pt x="7850123" y="0"/>
                  </a:lnTo>
                  <a:close/>
                </a:path>
              </a:pathLst>
            </a:custGeom>
            <a:solidFill>
              <a:srgbClr val="539E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23087" y="2997707"/>
              <a:ext cx="8498205" cy="1295400"/>
            </a:xfrm>
            <a:custGeom>
              <a:avLst/>
              <a:gdLst/>
              <a:ahLst/>
              <a:cxnLst/>
              <a:rect l="l" t="t" r="r" b="b"/>
              <a:pathLst>
                <a:path w="8498205" h="1295400">
                  <a:moveTo>
                    <a:pt x="0" y="323850"/>
                  </a:moveTo>
                  <a:lnTo>
                    <a:pt x="7850123" y="323850"/>
                  </a:lnTo>
                  <a:lnTo>
                    <a:pt x="7850123" y="0"/>
                  </a:lnTo>
                  <a:lnTo>
                    <a:pt x="8497823" y="647699"/>
                  </a:lnTo>
                  <a:lnTo>
                    <a:pt x="7850123" y="1295399"/>
                  </a:lnTo>
                  <a:lnTo>
                    <a:pt x="7850123" y="971549"/>
                  </a:lnTo>
                  <a:lnTo>
                    <a:pt x="0" y="971549"/>
                  </a:lnTo>
                  <a:lnTo>
                    <a:pt x="0" y="323850"/>
                  </a:lnTo>
                  <a:close/>
                </a:path>
              </a:pathLst>
            </a:custGeom>
            <a:ln w="12192">
              <a:solidFill>
                <a:srgbClr val="3A732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574664" y="3355594"/>
            <a:ext cx="25673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1940">
              <a:spcBef>
                <a:spcPts val="100"/>
              </a:spcBef>
            </a:pPr>
            <a:r>
              <a:rPr spc="-5" dirty="0">
                <a:latin typeface="Calibri"/>
                <a:cs typeface="Calibri"/>
              </a:rPr>
              <a:t>4.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Прибыль,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как итог</a:t>
            </a:r>
            <a:endParaRPr>
              <a:latin typeface="Calibri"/>
              <a:cs typeface="Calibri"/>
            </a:endParaRPr>
          </a:p>
          <a:p>
            <a:pPr marL="12700"/>
            <a:r>
              <a:rPr spc="-10" dirty="0">
                <a:latin typeface="Calibri"/>
                <a:cs typeface="Calibri"/>
              </a:rPr>
              <a:t>большого</a:t>
            </a:r>
            <a:r>
              <a:rPr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объема</a:t>
            </a:r>
            <a:r>
              <a:rPr spc="-15" dirty="0">
                <a:latin typeface="Calibri"/>
                <a:cs typeface="Calibri"/>
              </a:rPr>
              <a:t> продаж</a:t>
            </a:r>
            <a:endParaRPr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58339" y="3474162"/>
            <a:ext cx="403479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2900045" algn="l"/>
              </a:tabLst>
            </a:pPr>
            <a:r>
              <a:rPr sz="2700" spc="-7" baseline="1543" dirty="0">
                <a:latin typeface="Calibri"/>
                <a:cs typeface="Calibri"/>
              </a:rPr>
              <a:t>1.</a:t>
            </a:r>
            <a:r>
              <a:rPr sz="2700" spc="7" baseline="1543" dirty="0">
                <a:latin typeface="Calibri"/>
                <a:cs typeface="Calibri"/>
              </a:rPr>
              <a:t> </a:t>
            </a:r>
            <a:r>
              <a:rPr sz="2700" spc="-15" baseline="1543" dirty="0">
                <a:latin typeface="Calibri"/>
                <a:cs typeface="Calibri"/>
              </a:rPr>
              <a:t>Производство</a:t>
            </a:r>
            <a:r>
              <a:rPr sz="2700" spc="705" baseline="1543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2.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Продукт	</a:t>
            </a:r>
            <a:r>
              <a:rPr dirty="0">
                <a:latin typeface="Calibri"/>
                <a:cs typeface="Calibri"/>
              </a:rPr>
              <a:t>3.</a:t>
            </a:r>
            <a:r>
              <a:rPr spc="-7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Продажи</a:t>
            </a:r>
            <a:endParaRPr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840991" y="4646676"/>
            <a:ext cx="8510270" cy="1309370"/>
            <a:chOff x="316991" y="4646676"/>
            <a:chExt cx="8510270" cy="1309370"/>
          </a:xfrm>
        </p:grpSpPr>
        <p:sp>
          <p:nvSpPr>
            <p:cNvPr id="11" name="object 11"/>
            <p:cNvSpPr/>
            <p:nvPr/>
          </p:nvSpPr>
          <p:spPr>
            <a:xfrm>
              <a:off x="323087" y="4652772"/>
              <a:ext cx="8498205" cy="1297305"/>
            </a:xfrm>
            <a:custGeom>
              <a:avLst/>
              <a:gdLst/>
              <a:ahLst/>
              <a:cxnLst/>
              <a:rect l="l" t="t" r="r" b="b"/>
              <a:pathLst>
                <a:path w="8498205" h="1297304">
                  <a:moveTo>
                    <a:pt x="7849361" y="0"/>
                  </a:moveTo>
                  <a:lnTo>
                    <a:pt x="7849361" y="324230"/>
                  </a:lnTo>
                  <a:lnTo>
                    <a:pt x="0" y="324230"/>
                  </a:lnTo>
                  <a:lnTo>
                    <a:pt x="0" y="972692"/>
                  </a:lnTo>
                  <a:lnTo>
                    <a:pt x="7849361" y="972692"/>
                  </a:lnTo>
                  <a:lnTo>
                    <a:pt x="7849361" y="1296923"/>
                  </a:lnTo>
                  <a:lnTo>
                    <a:pt x="8497823" y="648461"/>
                  </a:lnTo>
                  <a:lnTo>
                    <a:pt x="7849361" y="0"/>
                  </a:lnTo>
                  <a:close/>
                </a:path>
              </a:pathLst>
            </a:custGeom>
            <a:solidFill>
              <a:srgbClr val="539E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23087" y="4652772"/>
              <a:ext cx="8498205" cy="1297305"/>
            </a:xfrm>
            <a:custGeom>
              <a:avLst/>
              <a:gdLst/>
              <a:ahLst/>
              <a:cxnLst/>
              <a:rect l="l" t="t" r="r" b="b"/>
              <a:pathLst>
                <a:path w="8498205" h="1297304">
                  <a:moveTo>
                    <a:pt x="0" y="324230"/>
                  </a:moveTo>
                  <a:lnTo>
                    <a:pt x="7849361" y="324230"/>
                  </a:lnTo>
                  <a:lnTo>
                    <a:pt x="7849361" y="0"/>
                  </a:lnTo>
                  <a:lnTo>
                    <a:pt x="8497823" y="648461"/>
                  </a:lnTo>
                  <a:lnTo>
                    <a:pt x="7849361" y="1296923"/>
                  </a:lnTo>
                  <a:lnTo>
                    <a:pt x="7849361" y="972692"/>
                  </a:lnTo>
                  <a:lnTo>
                    <a:pt x="0" y="972692"/>
                  </a:lnTo>
                  <a:lnTo>
                    <a:pt x="0" y="324230"/>
                  </a:lnTo>
                  <a:close/>
                </a:path>
              </a:pathLst>
            </a:custGeom>
            <a:ln w="12191">
              <a:solidFill>
                <a:srgbClr val="3A732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2106574" y="5127497"/>
            <a:ext cx="26555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1614805" algn="l"/>
              </a:tabLst>
            </a:pPr>
            <a:r>
              <a:rPr dirty="0">
                <a:latin typeface="Calibri"/>
                <a:cs typeface="Calibri"/>
              </a:rPr>
              <a:t>1. </a:t>
            </a:r>
            <a:r>
              <a:rPr spc="-5" dirty="0">
                <a:latin typeface="Calibri"/>
                <a:cs typeface="Calibri"/>
              </a:rPr>
              <a:t>Потребность	2.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Продукт</a:t>
            </a:r>
            <a:endParaRPr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044691" y="4997958"/>
            <a:ext cx="30206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97840">
              <a:spcBef>
                <a:spcPts val="100"/>
              </a:spcBef>
            </a:pPr>
            <a:r>
              <a:rPr dirty="0">
                <a:latin typeface="Calibri"/>
                <a:cs typeface="Calibri"/>
              </a:rPr>
              <a:t>4.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Прибыль,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как</a:t>
            </a:r>
            <a:r>
              <a:rPr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итог 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-75" dirty="0">
                <a:latin typeface="Calibri"/>
                <a:cs typeface="Calibri"/>
              </a:rPr>
              <a:t>у</a:t>
            </a:r>
            <a:r>
              <a:rPr spc="-10" dirty="0">
                <a:latin typeface="Calibri"/>
                <a:cs typeface="Calibri"/>
              </a:rPr>
              <a:t>д</a:t>
            </a:r>
            <a:r>
              <a:rPr spc="-5" dirty="0">
                <a:latin typeface="Calibri"/>
                <a:cs typeface="Calibri"/>
              </a:rPr>
              <a:t>о</a:t>
            </a:r>
            <a:r>
              <a:rPr spc="-15" dirty="0">
                <a:latin typeface="Calibri"/>
                <a:cs typeface="Calibri"/>
              </a:rPr>
              <a:t>в</a:t>
            </a:r>
            <a:r>
              <a:rPr dirty="0">
                <a:latin typeface="Calibri"/>
                <a:cs typeface="Calibri"/>
              </a:rPr>
              <a:t>л</a:t>
            </a:r>
            <a:r>
              <a:rPr spc="-10" dirty="0">
                <a:latin typeface="Calibri"/>
                <a:cs typeface="Calibri"/>
              </a:rPr>
              <a:t>е</a:t>
            </a:r>
            <a:r>
              <a:rPr spc="-5" dirty="0">
                <a:latin typeface="Calibri"/>
                <a:cs typeface="Calibri"/>
              </a:rPr>
              <a:t>твор</a:t>
            </a:r>
            <a:r>
              <a:rPr spc="5" dirty="0">
                <a:latin typeface="Calibri"/>
                <a:cs typeface="Calibri"/>
              </a:rPr>
              <a:t>е</a:t>
            </a:r>
            <a:r>
              <a:rPr dirty="0">
                <a:latin typeface="Calibri"/>
                <a:cs typeface="Calibri"/>
              </a:rPr>
              <a:t>ния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п</a:t>
            </a:r>
            <a:r>
              <a:rPr spc="-15" dirty="0">
                <a:latin typeface="Calibri"/>
                <a:cs typeface="Calibri"/>
              </a:rPr>
              <a:t>о</a:t>
            </a:r>
            <a:r>
              <a:rPr spc="-5" dirty="0">
                <a:latin typeface="Calibri"/>
                <a:cs typeface="Calibri"/>
              </a:rPr>
              <a:t>тр</a:t>
            </a:r>
            <a:r>
              <a:rPr dirty="0">
                <a:latin typeface="Calibri"/>
                <a:cs typeface="Calibri"/>
              </a:rPr>
              <a:t>еби</a:t>
            </a:r>
            <a:r>
              <a:rPr spc="-15" dirty="0">
                <a:latin typeface="Calibri"/>
                <a:cs typeface="Calibri"/>
              </a:rPr>
              <a:t>т</a:t>
            </a:r>
            <a:r>
              <a:rPr spc="-20" dirty="0">
                <a:latin typeface="Calibri"/>
                <a:cs typeface="Calibri"/>
              </a:rPr>
              <a:t>е</a:t>
            </a:r>
            <a:r>
              <a:rPr dirty="0">
                <a:latin typeface="Calibri"/>
                <a:cs typeface="Calibri"/>
              </a:rPr>
              <a:t>лей</a:t>
            </a:r>
            <a:endParaRPr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057013" y="5011624"/>
            <a:ext cx="179578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dirty="0">
                <a:latin typeface="Calibri"/>
                <a:cs typeface="Calibri"/>
              </a:rPr>
              <a:t>3.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Продвижение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и</a:t>
            </a:r>
            <a:endParaRPr>
              <a:latin typeface="Calibri"/>
              <a:cs typeface="Calibri"/>
            </a:endParaRPr>
          </a:p>
          <a:p>
            <a:pPr algn="ctr">
              <a:spcBef>
                <a:spcPts val="5"/>
              </a:spcBef>
            </a:pPr>
            <a:r>
              <a:rPr spc="-5" dirty="0">
                <a:latin typeface="Calibri"/>
                <a:cs typeface="Calibri"/>
              </a:rPr>
              <a:t>дистрибуция</a:t>
            </a:r>
            <a:endParaRPr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595169" y="4156075"/>
            <a:ext cx="64928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>
                <a:latin typeface="Calibri"/>
                <a:cs typeface="Calibri"/>
              </a:rPr>
              <a:t>Ориентация</a:t>
            </a:r>
            <a:r>
              <a:rPr dirty="0">
                <a:latin typeface="Calibri"/>
                <a:cs typeface="Calibri"/>
              </a:rPr>
              <a:t> на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продажи.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«Что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умеем производить,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то</a:t>
            </a:r>
            <a:r>
              <a:rPr dirty="0">
                <a:latin typeface="Calibri"/>
                <a:cs typeface="Calibri"/>
              </a:rPr>
              <a:t> и </a:t>
            </a:r>
            <a:r>
              <a:rPr spc="-10" dirty="0">
                <a:latin typeface="Calibri"/>
                <a:cs typeface="Calibri"/>
              </a:rPr>
              <a:t>продаем»</a:t>
            </a:r>
            <a:endParaRPr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268424" y="5834279"/>
            <a:ext cx="729551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>
                <a:latin typeface="Calibri"/>
                <a:cs typeface="Calibri"/>
              </a:rPr>
              <a:t>Ориентация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на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потребителя.</a:t>
            </a:r>
            <a:r>
              <a:rPr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«Сначала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потребность,</a:t>
            </a:r>
            <a:r>
              <a:rPr spc="5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потом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производство»</a:t>
            </a:r>
            <a:endParaRPr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>
            <a:extLst>
              <a:ext uri="{FF2B5EF4-FFF2-40B4-BE49-F238E27FC236}">
                <a16:creationId xmlns:a16="http://schemas.microsoft.com/office/drawing/2014/main" id="{94FC429C-24CA-6226-D66C-E465064A949B}"/>
              </a:ext>
            </a:extLst>
          </p:cNvPr>
          <p:cNvGrpSpPr/>
          <p:nvPr/>
        </p:nvGrpSpPr>
        <p:grpSpPr>
          <a:xfrm>
            <a:off x="1863303" y="746344"/>
            <a:ext cx="9060729" cy="6111656"/>
            <a:chOff x="568183" y="415325"/>
            <a:chExt cx="9014467" cy="7321147"/>
          </a:xfrm>
        </p:grpSpPr>
        <p:grpSp>
          <p:nvGrpSpPr>
            <p:cNvPr id="4" name="Shape 179">
              <a:extLst>
                <a:ext uri="{FF2B5EF4-FFF2-40B4-BE49-F238E27FC236}">
                  <a16:creationId xmlns:a16="http://schemas.microsoft.com/office/drawing/2014/main" id="{B2CA498B-6E9C-0637-A5EC-EF599D9826F7}"/>
                </a:ext>
              </a:extLst>
            </p:cNvPr>
            <p:cNvGrpSpPr/>
            <p:nvPr/>
          </p:nvGrpSpPr>
          <p:grpSpPr>
            <a:xfrm>
              <a:off x="914400" y="415325"/>
              <a:ext cx="7063011" cy="6473061"/>
              <a:chOff x="1031450" y="36582"/>
              <a:chExt cx="6845946" cy="6373176"/>
            </a:xfrm>
          </p:grpSpPr>
          <p:sp>
            <p:nvSpPr>
              <p:cNvPr id="5" name="Shape 180">
                <a:extLst>
                  <a:ext uri="{FF2B5EF4-FFF2-40B4-BE49-F238E27FC236}">
                    <a16:creationId xmlns:a16="http://schemas.microsoft.com/office/drawing/2014/main" id="{525C23FE-428E-0B98-E5F0-9851D40BEC77}"/>
                  </a:ext>
                </a:extLst>
              </p:cNvPr>
              <p:cNvSpPr/>
              <p:nvPr/>
            </p:nvSpPr>
            <p:spPr>
              <a:xfrm>
                <a:off x="3595021" y="2386094"/>
                <a:ext cx="1680582" cy="1669013"/>
              </a:xfrm>
              <a:prstGeom prst="ellipse">
                <a:avLst/>
              </a:prstGeom>
              <a:solidFill>
                <a:srgbClr val="599BD5"/>
              </a:solidFill>
              <a:ln w="381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</a:pPr>
                <a:endParaRPr sz="1400">
                  <a:solidFill>
                    <a:srgbClr val="000000"/>
                  </a:solidFill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" name="Shape 181">
                <a:extLst>
                  <a:ext uri="{FF2B5EF4-FFF2-40B4-BE49-F238E27FC236}">
                    <a16:creationId xmlns:a16="http://schemas.microsoft.com/office/drawing/2014/main" id="{D2A3B77D-5077-BD6C-A447-E02275B65874}"/>
                  </a:ext>
                </a:extLst>
              </p:cNvPr>
              <p:cNvSpPr txBox="1"/>
              <p:nvPr/>
            </p:nvSpPr>
            <p:spPr>
              <a:xfrm>
                <a:off x="3715536" y="2614041"/>
                <a:ext cx="1430448" cy="12119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5225" tIns="15225" rIns="15225" bIns="15225" anchor="ctr" anchorCtr="0">
                <a:noAutofit/>
              </a:bodyPr>
              <a:lstStyle/>
              <a:p>
                <a:pPr algn="ctr">
                  <a:lnSpc>
                    <a:spcPct val="90000"/>
                  </a:lnSpc>
                  <a:buClr>
                    <a:schemeClr val="lt1"/>
                  </a:buClr>
                </a:pPr>
                <a:r>
                  <a:rPr lang="ru-RU" sz="1400" b="1" dirty="0">
                    <a:solidFill>
                      <a:schemeClr val="lt1"/>
                    </a:solidFill>
                    <a:ea typeface="Arial"/>
                    <a:cs typeface="Arial"/>
                    <a:sym typeface="Arial"/>
                  </a:rPr>
                  <a:t>Холистический маркетинг</a:t>
                </a:r>
                <a:endParaRPr sz="1400" b="1" dirty="0"/>
              </a:p>
            </p:txBody>
          </p:sp>
          <p:sp>
            <p:nvSpPr>
              <p:cNvPr id="7" name="Shape 182">
                <a:extLst>
                  <a:ext uri="{FF2B5EF4-FFF2-40B4-BE49-F238E27FC236}">
                    <a16:creationId xmlns:a16="http://schemas.microsoft.com/office/drawing/2014/main" id="{329FF642-B801-D248-099E-D27802A9A1EC}"/>
                  </a:ext>
                </a:extLst>
              </p:cNvPr>
              <p:cNvSpPr/>
              <p:nvPr/>
            </p:nvSpPr>
            <p:spPr>
              <a:xfrm rot="16200000">
                <a:off x="4240453" y="1782728"/>
                <a:ext cx="407251" cy="585186"/>
              </a:xfrm>
              <a:prstGeom prst="rightArrow">
                <a:avLst>
                  <a:gd name="adj1" fmla="val 60000"/>
                  <a:gd name="adj2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</a:pPr>
                <a:endParaRPr sz="1400">
                  <a:solidFill>
                    <a:srgbClr val="000000"/>
                  </a:solidFill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" name="Shape 184">
                <a:extLst>
                  <a:ext uri="{FF2B5EF4-FFF2-40B4-BE49-F238E27FC236}">
                    <a16:creationId xmlns:a16="http://schemas.microsoft.com/office/drawing/2014/main" id="{43F60560-75B9-FECD-0789-F9A43FCE7B17}"/>
                  </a:ext>
                </a:extLst>
              </p:cNvPr>
              <p:cNvSpPr/>
              <p:nvPr/>
            </p:nvSpPr>
            <p:spPr>
              <a:xfrm>
                <a:off x="3554463" y="36582"/>
                <a:ext cx="1721139" cy="1721139"/>
              </a:xfrm>
              <a:prstGeom prst="ellipse">
                <a:avLst/>
              </a:prstGeom>
              <a:solidFill>
                <a:schemeClr val="accent2"/>
              </a:solidFill>
              <a:ln w="381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</a:pPr>
                <a:endParaRPr sz="1400">
                  <a:solidFill>
                    <a:srgbClr val="000000"/>
                  </a:solidFill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" name="Shape 185">
                <a:extLst>
                  <a:ext uri="{FF2B5EF4-FFF2-40B4-BE49-F238E27FC236}">
                    <a16:creationId xmlns:a16="http://schemas.microsoft.com/office/drawing/2014/main" id="{C9EDF0B6-9757-991E-AC61-2B080785C1B2}"/>
                  </a:ext>
                </a:extLst>
              </p:cNvPr>
              <p:cNvSpPr txBox="1"/>
              <p:nvPr/>
            </p:nvSpPr>
            <p:spPr>
              <a:xfrm>
                <a:off x="3715536" y="254841"/>
                <a:ext cx="1445969" cy="12170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24125" tIns="24125" rIns="24125" bIns="24125" anchor="ctr" anchorCtr="0">
                <a:noAutofit/>
              </a:bodyPr>
              <a:lstStyle/>
              <a:p>
                <a:pPr algn="ctr">
                  <a:lnSpc>
                    <a:spcPct val="90000"/>
                  </a:lnSpc>
                  <a:buClr>
                    <a:schemeClr val="lt1"/>
                  </a:buClr>
                </a:pPr>
                <a:r>
                  <a:rPr lang="ru-RU" sz="1400" b="1" dirty="0">
                    <a:solidFill>
                      <a:schemeClr val="lt1"/>
                    </a:solidFill>
                    <a:ea typeface="Arial"/>
                    <a:cs typeface="Arial"/>
                    <a:sym typeface="Arial"/>
                  </a:rPr>
                  <a:t>Интегрирован-</a:t>
                </a:r>
                <a:br>
                  <a:rPr lang="ru-RU" sz="1400" b="1" dirty="0">
                    <a:solidFill>
                      <a:schemeClr val="lt1"/>
                    </a:solidFill>
                    <a:ea typeface="Arial"/>
                    <a:cs typeface="Arial"/>
                    <a:sym typeface="Arial"/>
                  </a:rPr>
                </a:br>
                <a:r>
                  <a:rPr lang="ru-RU" sz="1400" b="1" dirty="0" err="1">
                    <a:solidFill>
                      <a:schemeClr val="lt1"/>
                    </a:solidFill>
                    <a:ea typeface="Arial"/>
                    <a:cs typeface="Arial"/>
                    <a:sym typeface="Arial"/>
                  </a:rPr>
                  <a:t>ный</a:t>
                </a:r>
                <a:r>
                  <a:rPr lang="ru-RU" sz="1400" b="1" dirty="0">
                    <a:solidFill>
                      <a:schemeClr val="lt1"/>
                    </a:solidFill>
                    <a:ea typeface="Arial"/>
                    <a:cs typeface="Arial"/>
                    <a:sym typeface="Arial"/>
                  </a:rPr>
                  <a:t> маркетинг</a:t>
                </a:r>
                <a:endParaRPr sz="1400" b="1" dirty="0"/>
              </a:p>
            </p:txBody>
          </p:sp>
          <p:sp>
            <p:nvSpPr>
              <p:cNvPr id="11" name="Shape 186">
                <a:extLst>
                  <a:ext uri="{FF2B5EF4-FFF2-40B4-BE49-F238E27FC236}">
                    <a16:creationId xmlns:a16="http://schemas.microsoft.com/office/drawing/2014/main" id="{5B0B7282-8A26-A659-5904-069195DBE2B9}"/>
                  </a:ext>
                </a:extLst>
              </p:cNvPr>
              <p:cNvSpPr/>
              <p:nvPr/>
            </p:nvSpPr>
            <p:spPr>
              <a:xfrm>
                <a:off x="5365196" y="2980958"/>
                <a:ext cx="337011" cy="585187"/>
              </a:xfrm>
              <a:prstGeom prst="rightArrow">
                <a:avLst>
                  <a:gd name="adj1" fmla="val 60000"/>
                  <a:gd name="adj2" fmla="val 50000"/>
                </a:avLst>
              </a:prstGeom>
              <a:solidFill>
                <a:srgbClr val="D07A5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</a:pPr>
                <a:endParaRPr sz="1400">
                  <a:solidFill>
                    <a:srgbClr val="000000"/>
                  </a:solidFill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" name="Shape 187">
                <a:extLst>
                  <a:ext uri="{FF2B5EF4-FFF2-40B4-BE49-F238E27FC236}">
                    <a16:creationId xmlns:a16="http://schemas.microsoft.com/office/drawing/2014/main" id="{E4195212-77ED-D9AA-D778-C0CBCF20FB28}"/>
                  </a:ext>
                </a:extLst>
              </p:cNvPr>
              <p:cNvSpPr txBox="1"/>
              <p:nvPr/>
            </p:nvSpPr>
            <p:spPr>
              <a:xfrm>
                <a:off x="5365196" y="3097993"/>
                <a:ext cx="235907" cy="3511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algn="ctr">
                  <a:lnSpc>
                    <a:spcPct val="90000"/>
                  </a:lnSpc>
                  <a:buClr>
                    <a:srgbClr val="000000"/>
                  </a:buClr>
                </a:pPr>
                <a:endParaRPr sz="1400">
                  <a:solidFill>
                    <a:schemeClr val="lt1"/>
                  </a:solidFill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" name="Shape 188">
                <a:extLst>
                  <a:ext uri="{FF2B5EF4-FFF2-40B4-BE49-F238E27FC236}">
                    <a16:creationId xmlns:a16="http://schemas.microsoft.com/office/drawing/2014/main" id="{F2E1152E-7BCF-1E0D-1A4B-D954612D07B0}"/>
                  </a:ext>
                </a:extLst>
              </p:cNvPr>
              <p:cNvSpPr/>
              <p:nvPr/>
            </p:nvSpPr>
            <p:spPr>
              <a:xfrm>
                <a:off x="5861174" y="2278947"/>
                <a:ext cx="2016222" cy="1927289"/>
              </a:xfrm>
              <a:prstGeom prst="ellipse">
                <a:avLst/>
              </a:prstGeom>
              <a:solidFill>
                <a:srgbClr val="D07A5B"/>
              </a:solidFill>
              <a:ln w="381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</a:pPr>
                <a:endParaRPr sz="1400">
                  <a:solidFill>
                    <a:srgbClr val="000000"/>
                  </a:solidFill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" name="Shape 189">
                <a:extLst>
                  <a:ext uri="{FF2B5EF4-FFF2-40B4-BE49-F238E27FC236}">
                    <a16:creationId xmlns:a16="http://schemas.microsoft.com/office/drawing/2014/main" id="{2E88A136-2021-C62B-2708-609607E98E84}"/>
                  </a:ext>
                </a:extLst>
              </p:cNvPr>
              <p:cNvSpPr txBox="1"/>
              <p:nvPr/>
            </p:nvSpPr>
            <p:spPr>
              <a:xfrm>
                <a:off x="5876187" y="2582301"/>
                <a:ext cx="1986193" cy="13190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25400" tIns="25400" rIns="25400" bIns="25400" anchor="ctr" anchorCtr="0">
                <a:noAutofit/>
              </a:bodyPr>
              <a:lstStyle/>
              <a:p>
                <a:pPr algn="ctr">
                  <a:lnSpc>
                    <a:spcPct val="90000"/>
                  </a:lnSpc>
                  <a:buClr>
                    <a:schemeClr val="lt1"/>
                  </a:buClr>
                </a:pPr>
                <a:r>
                  <a:rPr lang="ru-RU" sz="1400" b="1" dirty="0">
                    <a:solidFill>
                      <a:schemeClr val="lt1"/>
                    </a:solidFill>
                    <a:ea typeface="Arial"/>
                    <a:cs typeface="Arial"/>
                    <a:sym typeface="Arial"/>
                  </a:rPr>
                  <a:t>Маркетинг взаимоотношений (взаимодействия)</a:t>
                </a:r>
                <a:endParaRPr sz="1400" b="1" dirty="0"/>
              </a:p>
            </p:txBody>
          </p:sp>
          <p:sp>
            <p:nvSpPr>
              <p:cNvPr id="15" name="Shape 190">
                <a:extLst>
                  <a:ext uri="{FF2B5EF4-FFF2-40B4-BE49-F238E27FC236}">
                    <a16:creationId xmlns:a16="http://schemas.microsoft.com/office/drawing/2014/main" id="{9A2C1A10-F254-B52A-B530-17DA8F45B617}"/>
                  </a:ext>
                </a:extLst>
              </p:cNvPr>
              <p:cNvSpPr/>
              <p:nvPr/>
            </p:nvSpPr>
            <p:spPr>
              <a:xfrm rot="5400000">
                <a:off x="4240454" y="4134855"/>
                <a:ext cx="407251" cy="585187"/>
              </a:xfrm>
              <a:prstGeom prst="rightArrow">
                <a:avLst>
                  <a:gd name="adj1" fmla="val 60000"/>
                  <a:gd name="adj2" fmla="val 50000"/>
                </a:avLst>
              </a:prstGeom>
              <a:solidFill>
                <a:srgbClr val="B8888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</a:pPr>
                <a:endParaRPr sz="1400">
                  <a:solidFill>
                    <a:srgbClr val="000000"/>
                  </a:solidFill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" name="Shape 191">
                <a:extLst>
                  <a:ext uri="{FF2B5EF4-FFF2-40B4-BE49-F238E27FC236}">
                    <a16:creationId xmlns:a16="http://schemas.microsoft.com/office/drawing/2014/main" id="{FB47F7ED-DE57-30D4-9D48-4A70BD23E85C}"/>
                  </a:ext>
                </a:extLst>
              </p:cNvPr>
              <p:cNvSpPr txBox="1"/>
              <p:nvPr/>
            </p:nvSpPr>
            <p:spPr>
              <a:xfrm rot="5400000">
                <a:off x="4301541" y="4190806"/>
                <a:ext cx="285075" cy="3511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algn="ctr">
                  <a:lnSpc>
                    <a:spcPct val="90000"/>
                  </a:lnSpc>
                  <a:buClr>
                    <a:srgbClr val="000000"/>
                  </a:buClr>
                </a:pPr>
                <a:endParaRPr sz="1400">
                  <a:solidFill>
                    <a:schemeClr val="lt1"/>
                  </a:solidFill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" name="Shape 192">
                <a:extLst>
                  <a:ext uri="{FF2B5EF4-FFF2-40B4-BE49-F238E27FC236}">
                    <a16:creationId xmlns:a16="http://schemas.microsoft.com/office/drawing/2014/main" id="{69069E4A-3668-9A9C-98AB-CE8B08A57611}"/>
                  </a:ext>
                </a:extLst>
              </p:cNvPr>
              <p:cNvSpPr/>
              <p:nvPr/>
            </p:nvSpPr>
            <p:spPr>
              <a:xfrm>
                <a:off x="3557025" y="4688619"/>
                <a:ext cx="1779634" cy="1721139"/>
              </a:xfrm>
              <a:prstGeom prst="ellipse">
                <a:avLst/>
              </a:prstGeom>
              <a:solidFill>
                <a:srgbClr val="B88881"/>
              </a:solidFill>
              <a:ln w="381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</a:pPr>
                <a:endParaRPr sz="1400">
                  <a:solidFill>
                    <a:srgbClr val="000000"/>
                  </a:solidFill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" name="Shape 193">
                <a:extLst>
                  <a:ext uri="{FF2B5EF4-FFF2-40B4-BE49-F238E27FC236}">
                    <a16:creationId xmlns:a16="http://schemas.microsoft.com/office/drawing/2014/main" id="{8FEFFFE9-CD22-ADBF-C99F-9C0932F25E17}"/>
                  </a:ext>
                </a:extLst>
              </p:cNvPr>
              <p:cNvSpPr txBox="1"/>
              <p:nvPr/>
            </p:nvSpPr>
            <p:spPr>
              <a:xfrm>
                <a:off x="3817623" y="4961321"/>
                <a:ext cx="1258436" cy="12170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20300" tIns="20300" rIns="20300" bIns="20300" anchor="ctr" anchorCtr="0">
                <a:noAutofit/>
              </a:bodyPr>
              <a:lstStyle/>
              <a:p>
                <a:pPr algn="ctr">
                  <a:lnSpc>
                    <a:spcPct val="90000"/>
                  </a:lnSpc>
                  <a:buClr>
                    <a:schemeClr val="lt1"/>
                  </a:buClr>
                </a:pPr>
                <a:r>
                  <a:rPr lang="ru-RU" sz="1400" b="1" dirty="0">
                    <a:solidFill>
                      <a:schemeClr val="lt1"/>
                    </a:solidFill>
                    <a:ea typeface="Arial"/>
                    <a:cs typeface="Arial"/>
                    <a:sym typeface="Arial"/>
                  </a:rPr>
                  <a:t>Маркетинг результатов (перфоманс маркетинг)</a:t>
                </a:r>
                <a:endParaRPr sz="1400" b="1" dirty="0"/>
              </a:p>
            </p:txBody>
          </p:sp>
          <p:sp>
            <p:nvSpPr>
              <p:cNvPr id="19" name="Shape 194">
                <a:extLst>
                  <a:ext uri="{FF2B5EF4-FFF2-40B4-BE49-F238E27FC236}">
                    <a16:creationId xmlns:a16="http://schemas.microsoft.com/office/drawing/2014/main" id="{C7CCCE88-E705-DF54-EDC8-AB879C75430F}"/>
                  </a:ext>
                </a:extLst>
              </p:cNvPr>
              <p:cNvSpPr/>
              <p:nvPr/>
            </p:nvSpPr>
            <p:spPr>
              <a:xfrm rot="10800000">
                <a:off x="3192955" y="2980957"/>
                <a:ext cx="332061" cy="585187"/>
              </a:xfrm>
              <a:prstGeom prst="rightArrow">
                <a:avLst>
                  <a:gd name="adj1" fmla="val 60000"/>
                  <a:gd name="adj2" fmla="val 50000"/>
                </a:avLst>
              </a:prstGeom>
              <a:solidFill>
                <a:srgbClr val="A4A4A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</a:pPr>
                <a:endParaRPr sz="1400">
                  <a:solidFill>
                    <a:srgbClr val="000000"/>
                  </a:solidFill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" name="Shape 195">
                <a:extLst>
                  <a:ext uri="{FF2B5EF4-FFF2-40B4-BE49-F238E27FC236}">
                    <a16:creationId xmlns:a16="http://schemas.microsoft.com/office/drawing/2014/main" id="{9A89BA23-E111-98B0-0170-E147938CFB29}"/>
                  </a:ext>
                </a:extLst>
              </p:cNvPr>
              <p:cNvSpPr txBox="1"/>
              <p:nvPr/>
            </p:nvSpPr>
            <p:spPr>
              <a:xfrm>
                <a:off x="3292573" y="3097993"/>
                <a:ext cx="232443" cy="3511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algn="ctr">
                  <a:lnSpc>
                    <a:spcPct val="90000"/>
                  </a:lnSpc>
                  <a:buClr>
                    <a:srgbClr val="000000"/>
                  </a:buClr>
                </a:pPr>
                <a:endParaRPr sz="1400">
                  <a:solidFill>
                    <a:schemeClr val="lt1"/>
                  </a:solidFill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" name="Shape 196">
                <a:extLst>
                  <a:ext uri="{FF2B5EF4-FFF2-40B4-BE49-F238E27FC236}">
                    <a16:creationId xmlns:a16="http://schemas.microsoft.com/office/drawing/2014/main" id="{50FE7503-1811-7F81-B078-F006C0AD8260}"/>
                  </a:ext>
                </a:extLst>
              </p:cNvPr>
              <p:cNvSpPr/>
              <p:nvPr/>
            </p:nvSpPr>
            <p:spPr>
              <a:xfrm>
                <a:off x="1031450" y="2322577"/>
                <a:ext cx="2004867" cy="1901944"/>
              </a:xfrm>
              <a:prstGeom prst="ellipse">
                <a:avLst/>
              </a:prstGeom>
              <a:solidFill>
                <a:srgbClr val="A4A4A4"/>
              </a:solidFill>
              <a:ln w="381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</a:pPr>
                <a:endParaRPr sz="1400">
                  <a:solidFill>
                    <a:srgbClr val="000000"/>
                  </a:solidFill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" name="Shape 197">
                <a:extLst>
                  <a:ext uri="{FF2B5EF4-FFF2-40B4-BE49-F238E27FC236}">
                    <a16:creationId xmlns:a16="http://schemas.microsoft.com/office/drawing/2014/main" id="{54C51700-31F6-1047-4C81-68B81EF9C022}"/>
                  </a:ext>
                </a:extLst>
              </p:cNvPr>
              <p:cNvSpPr txBox="1"/>
              <p:nvPr/>
            </p:nvSpPr>
            <p:spPr>
              <a:xfrm>
                <a:off x="1325058" y="2601110"/>
                <a:ext cx="1417656" cy="134487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24125" tIns="24125" rIns="24125" bIns="24125" anchor="ctr" anchorCtr="0">
                <a:noAutofit/>
              </a:bodyPr>
              <a:lstStyle/>
              <a:p>
                <a:pPr algn="ctr">
                  <a:lnSpc>
                    <a:spcPct val="90000"/>
                  </a:lnSpc>
                  <a:buClr>
                    <a:schemeClr val="lt1"/>
                  </a:buClr>
                </a:pPr>
                <a:r>
                  <a:rPr lang="ru-RU" sz="1400" b="1" dirty="0">
                    <a:solidFill>
                      <a:schemeClr val="lt1"/>
                    </a:solidFill>
                    <a:ea typeface="Arial"/>
                    <a:cs typeface="Arial"/>
                    <a:sym typeface="Arial"/>
                  </a:rPr>
                  <a:t>Внутренний маркетинг</a:t>
                </a:r>
                <a:endParaRPr sz="1400" b="1" dirty="0"/>
              </a:p>
            </p:txBody>
          </p:sp>
        </p:grpSp>
        <p:sp>
          <p:nvSpPr>
            <p:cNvPr id="23" name="Shape 198">
              <a:extLst>
                <a:ext uri="{FF2B5EF4-FFF2-40B4-BE49-F238E27FC236}">
                  <a16:creationId xmlns:a16="http://schemas.microsoft.com/office/drawing/2014/main" id="{92389CD0-D845-D441-216A-301751DEE339}"/>
                </a:ext>
              </a:extLst>
            </p:cNvPr>
            <p:cNvSpPr txBox="1"/>
            <p:nvPr/>
          </p:nvSpPr>
          <p:spPr>
            <a:xfrm>
              <a:off x="5341588" y="420828"/>
              <a:ext cx="1928733" cy="166845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buClr>
                  <a:srgbClr val="000000"/>
                </a:buClr>
              </a:pPr>
              <a:r>
                <a:rPr lang="ru-RU" sz="1600" dirty="0">
                  <a:solidFill>
                    <a:srgbClr val="000000"/>
                  </a:solidFill>
                  <a:ea typeface="Arial"/>
                  <a:cs typeface="Arial"/>
                  <a:sym typeface="Arial"/>
                </a:rPr>
                <a:t>Коммуникации</a:t>
              </a:r>
              <a:endParaRPr sz="1600" dirty="0"/>
            </a:p>
            <a:p>
              <a:pPr>
                <a:buClr>
                  <a:srgbClr val="000000"/>
                </a:buClr>
              </a:pPr>
              <a:r>
                <a:rPr lang="ru-RU" sz="1600" dirty="0">
                  <a:solidFill>
                    <a:srgbClr val="000000"/>
                  </a:solidFill>
                  <a:ea typeface="Arial"/>
                  <a:cs typeface="Arial"/>
                  <a:sym typeface="Arial"/>
                </a:rPr>
                <a:t>Товары и услуги</a:t>
              </a:r>
            </a:p>
            <a:p>
              <a:pPr>
                <a:buClr>
                  <a:srgbClr val="000000"/>
                </a:buClr>
              </a:pPr>
              <a:r>
                <a:rPr lang="ru-RU" sz="1600" dirty="0">
                  <a:solidFill>
                    <a:srgbClr val="000000"/>
                  </a:solidFill>
                  <a:ea typeface="Arial"/>
                  <a:cs typeface="Arial"/>
                  <a:sym typeface="Arial"/>
                </a:rPr>
                <a:t>Каналы</a:t>
              </a:r>
              <a:r>
                <a:rPr lang="en-US" sz="1600" dirty="0">
                  <a:solidFill>
                    <a:srgbClr val="000000"/>
                  </a:solidFill>
                  <a:ea typeface="Arial"/>
                  <a:cs typeface="Arial"/>
                  <a:sym typeface="Arial"/>
                </a:rPr>
                <a:t> </a:t>
              </a:r>
              <a:r>
                <a:rPr lang="ru-RU" sz="1600" dirty="0">
                  <a:solidFill>
                    <a:srgbClr val="000000"/>
                  </a:solidFill>
                  <a:ea typeface="Arial"/>
                  <a:cs typeface="Arial"/>
                  <a:sym typeface="Arial"/>
                </a:rPr>
                <a:t>сбыта</a:t>
              </a:r>
            </a:p>
            <a:p>
              <a:pPr>
                <a:buClr>
                  <a:srgbClr val="000000"/>
                </a:buClr>
              </a:pPr>
              <a:endParaRPr sz="1600" dirty="0"/>
            </a:p>
          </p:txBody>
        </p:sp>
        <p:sp>
          <p:nvSpPr>
            <p:cNvPr id="24" name="Shape 199">
              <a:extLst>
                <a:ext uri="{FF2B5EF4-FFF2-40B4-BE49-F238E27FC236}">
                  <a16:creationId xmlns:a16="http://schemas.microsoft.com/office/drawing/2014/main" id="{E2AEA76C-C8F7-BCB5-7C7C-F3D89E805418}"/>
                </a:ext>
              </a:extLst>
            </p:cNvPr>
            <p:cNvSpPr txBox="1"/>
            <p:nvPr/>
          </p:nvSpPr>
          <p:spPr>
            <a:xfrm>
              <a:off x="568183" y="1717897"/>
              <a:ext cx="2209260" cy="166845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buClr>
                  <a:srgbClr val="000000"/>
                </a:buClr>
              </a:pPr>
              <a:r>
                <a:rPr lang="ru-RU" sz="1600" dirty="0">
                  <a:solidFill>
                    <a:srgbClr val="000000"/>
                  </a:solidFill>
                  <a:ea typeface="Arial"/>
                  <a:cs typeface="Arial"/>
                  <a:sym typeface="Arial"/>
                </a:rPr>
                <a:t>Отдел маркетинга</a:t>
              </a:r>
              <a:endParaRPr lang="ru-RU" sz="1600" dirty="0"/>
            </a:p>
            <a:p>
              <a:pPr>
                <a:buClr>
                  <a:srgbClr val="000000"/>
                </a:buClr>
              </a:pPr>
              <a:r>
                <a:rPr lang="ru-RU" sz="1600" dirty="0">
                  <a:solidFill>
                    <a:srgbClr val="000000"/>
                  </a:solidFill>
                  <a:ea typeface="Arial"/>
                  <a:cs typeface="Arial"/>
                  <a:sym typeface="Arial"/>
                </a:rPr>
                <a:t>Топ-менеджмент</a:t>
              </a:r>
              <a:endParaRPr sz="1600" dirty="0"/>
            </a:p>
            <a:p>
              <a:pPr>
                <a:buClr>
                  <a:srgbClr val="000000"/>
                </a:buClr>
              </a:pPr>
              <a:r>
                <a:rPr lang="ru-RU" sz="1600" dirty="0">
                  <a:solidFill>
                    <a:srgbClr val="000000"/>
                  </a:solidFill>
                  <a:ea typeface="Arial"/>
                  <a:cs typeface="Arial"/>
                  <a:sym typeface="Arial"/>
                </a:rPr>
                <a:t>Другие отделы</a:t>
              </a:r>
              <a:endParaRPr sz="1600" dirty="0"/>
            </a:p>
          </p:txBody>
        </p:sp>
        <p:sp>
          <p:nvSpPr>
            <p:cNvPr id="25" name="Shape 200">
              <a:extLst>
                <a:ext uri="{FF2B5EF4-FFF2-40B4-BE49-F238E27FC236}">
                  <a16:creationId xmlns:a16="http://schemas.microsoft.com/office/drawing/2014/main" id="{F29A7F4F-0146-5653-1EA6-15F2D0BAD4BF}"/>
                </a:ext>
              </a:extLst>
            </p:cNvPr>
            <p:cNvSpPr txBox="1"/>
            <p:nvPr/>
          </p:nvSpPr>
          <p:spPr>
            <a:xfrm>
              <a:off x="7996961" y="2868795"/>
              <a:ext cx="1585689" cy="166845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buClr>
                  <a:srgbClr val="000000"/>
                </a:buClr>
              </a:pPr>
              <a:r>
                <a:rPr lang="ru-RU" sz="1600" dirty="0">
                  <a:solidFill>
                    <a:srgbClr val="000000"/>
                  </a:solidFill>
                  <a:ea typeface="Arial"/>
                  <a:cs typeface="Arial"/>
                  <a:sym typeface="Arial"/>
                </a:rPr>
                <a:t>Покупатели</a:t>
              </a:r>
              <a:endParaRPr sz="1600" dirty="0"/>
            </a:p>
            <a:p>
              <a:pPr>
                <a:buClr>
                  <a:srgbClr val="000000"/>
                </a:buClr>
              </a:pPr>
              <a:r>
                <a:rPr lang="ru-RU" sz="1600" dirty="0">
                  <a:solidFill>
                    <a:srgbClr val="000000"/>
                  </a:solidFill>
                  <a:ea typeface="Arial"/>
                  <a:cs typeface="Arial"/>
                  <a:sym typeface="Arial"/>
                </a:rPr>
                <a:t>Партнеры</a:t>
              </a:r>
              <a:endParaRPr sz="1600" dirty="0"/>
            </a:p>
            <a:p>
              <a:pPr>
                <a:buClr>
                  <a:srgbClr val="000000"/>
                </a:buClr>
              </a:pPr>
              <a:r>
                <a:rPr lang="ru-RU" sz="1600" dirty="0">
                  <a:solidFill>
                    <a:srgbClr val="000000"/>
                  </a:solidFill>
                  <a:ea typeface="Arial"/>
                  <a:cs typeface="Arial"/>
                  <a:sym typeface="Arial"/>
                </a:rPr>
                <a:t>Конкуренты</a:t>
              </a:r>
              <a:endParaRPr sz="1600" dirty="0"/>
            </a:p>
          </p:txBody>
        </p:sp>
        <p:sp>
          <p:nvSpPr>
            <p:cNvPr id="26" name="Shape 201">
              <a:extLst>
                <a:ext uri="{FF2B5EF4-FFF2-40B4-BE49-F238E27FC236}">
                  <a16:creationId xmlns:a16="http://schemas.microsoft.com/office/drawing/2014/main" id="{9A258182-9F5C-69EE-11B2-F768DE84C11D}"/>
                </a:ext>
              </a:extLst>
            </p:cNvPr>
            <p:cNvSpPr txBox="1"/>
            <p:nvPr/>
          </p:nvSpPr>
          <p:spPr>
            <a:xfrm>
              <a:off x="5385557" y="4864797"/>
              <a:ext cx="2764246" cy="28716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buClr>
                  <a:srgbClr val="000000"/>
                </a:buClr>
              </a:pPr>
              <a:r>
                <a:rPr lang="ru-RU" sz="1600" dirty="0">
                  <a:solidFill>
                    <a:srgbClr val="000000"/>
                  </a:solidFill>
                  <a:ea typeface="Arial"/>
                  <a:cs typeface="Arial"/>
                  <a:sym typeface="Arial"/>
                </a:rPr>
                <a:t>Доходы от продаж</a:t>
              </a:r>
            </a:p>
            <a:p>
              <a:pPr>
                <a:buClr>
                  <a:srgbClr val="000000"/>
                </a:buClr>
              </a:pPr>
              <a:r>
                <a:rPr lang="ru-RU" sz="1600" dirty="0">
                  <a:solidFill>
                    <a:srgbClr val="000000"/>
                  </a:solidFill>
                  <a:cs typeface="Arial"/>
                  <a:sym typeface="Arial"/>
                </a:rPr>
                <a:t>Ценность бренда и покупателей</a:t>
              </a:r>
            </a:p>
            <a:p>
              <a:pPr>
                <a:buClr>
                  <a:srgbClr val="000000"/>
                </a:buClr>
              </a:pPr>
              <a:r>
                <a:rPr lang="ru-RU" sz="1600" dirty="0">
                  <a:solidFill>
                    <a:srgbClr val="000000"/>
                  </a:solidFill>
                  <a:cs typeface="Arial"/>
                  <a:sym typeface="Arial"/>
                </a:rPr>
                <a:t>Этика</a:t>
              </a:r>
            </a:p>
            <a:p>
              <a:pPr>
                <a:buClr>
                  <a:srgbClr val="000000"/>
                </a:buClr>
              </a:pPr>
              <a:r>
                <a:rPr lang="ru-RU" sz="1600" dirty="0"/>
                <a:t>Экология</a:t>
              </a:r>
            </a:p>
            <a:p>
              <a:pPr>
                <a:buClr>
                  <a:srgbClr val="000000"/>
                </a:buClr>
              </a:pPr>
              <a:r>
                <a:rPr lang="ru-RU" sz="1600" dirty="0"/>
                <a:t>Право</a:t>
              </a:r>
            </a:p>
            <a:p>
              <a:pPr>
                <a:buClr>
                  <a:srgbClr val="000000"/>
                </a:buClr>
              </a:pPr>
              <a:r>
                <a:rPr lang="ru-RU" sz="1600" dirty="0">
                  <a:solidFill>
                    <a:srgbClr val="000000"/>
                  </a:solidFill>
                  <a:ea typeface="Arial"/>
                  <a:cs typeface="Arial"/>
                  <a:sym typeface="Arial"/>
                </a:rPr>
                <a:t>Общество</a:t>
              </a:r>
              <a:endParaRPr sz="1600" dirty="0"/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F9FC107F-CA3F-F58B-90B5-F5B337235423}"/>
              </a:ext>
            </a:extLst>
          </p:cNvPr>
          <p:cNvSpPr txBox="1"/>
          <p:nvPr/>
        </p:nvSpPr>
        <p:spPr>
          <a:xfrm>
            <a:off x="2438400" y="6313575"/>
            <a:ext cx="7710824" cy="4413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47625">
              <a:lnSpc>
                <a:spcPct val="80000"/>
              </a:lnSpc>
              <a:spcBef>
                <a:spcPts val="1265"/>
              </a:spcBef>
              <a:tabLst>
                <a:tab pos="241300" algn="l"/>
              </a:tabLst>
            </a:pPr>
            <a:r>
              <a:rPr lang="ru-RU" sz="1400" spc="-25" dirty="0">
                <a:cs typeface="Calibri"/>
              </a:rPr>
              <a:t>Котлер,</a:t>
            </a:r>
            <a:r>
              <a:rPr lang="ru-RU" sz="1400" dirty="0">
                <a:cs typeface="Calibri"/>
              </a:rPr>
              <a:t> Ф.</a:t>
            </a:r>
            <a:r>
              <a:rPr lang="ru-RU" sz="1400" spc="-5" dirty="0">
                <a:cs typeface="Calibri"/>
              </a:rPr>
              <a:t> </a:t>
            </a:r>
            <a:r>
              <a:rPr lang="ru-RU" sz="1400" spc="-10" dirty="0">
                <a:cs typeface="Calibri"/>
              </a:rPr>
              <a:t>Маркетинг</a:t>
            </a:r>
            <a:r>
              <a:rPr lang="ru-RU" sz="1400" spc="15" dirty="0">
                <a:cs typeface="Calibri"/>
              </a:rPr>
              <a:t> </a:t>
            </a:r>
            <a:r>
              <a:rPr lang="ru-RU" sz="1400" spc="-10" dirty="0">
                <a:cs typeface="Calibri"/>
              </a:rPr>
              <a:t>менеджмент</a:t>
            </a:r>
            <a:r>
              <a:rPr lang="ru-RU" sz="1400" spc="-35" dirty="0">
                <a:cs typeface="Calibri"/>
              </a:rPr>
              <a:t> </a:t>
            </a:r>
            <a:r>
              <a:rPr lang="ru-RU" sz="1400" dirty="0">
                <a:cs typeface="Calibri"/>
              </a:rPr>
              <a:t>/</a:t>
            </a:r>
            <a:r>
              <a:rPr lang="ru-RU" sz="1400" spc="-10" dirty="0">
                <a:cs typeface="Calibri"/>
              </a:rPr>
              <a:t> </a:t>
            </a:r>
            <a:r>
              <a:rPr lang="ru-RU" sz="1400" spc="-100" dirty="0">
                <a:cs typeface="Calibri"/>
              </a:rPr>
              <a:t>Ф.</a:t>
            </a:r>
            <a:r>
              <a:rPr lang="ru-RU" sz="1400" spc="10" dirty="0">
                <a:cs typeface="Calibri"/>
              </a:rPr>
              <a:t> </a:t>
            </a:r>
            <a:r>
              <a:rPr lang="ru-RU" sz="1400" spc="-25" dirty="0">
                <a:cs typeface="Calibri"/>
              </a:rPr>
              <a:t>Котлер,</a:t>
            </a:r>
            <a:r>
              <a:rPr lang="ru-RU" sz="1400" spc="-10" dirty="0">
                <a:cs typeface="Calibri"/>
              </a:rPr>
              <a:t> </a:t>
            </a:r>
            <a:r>
              <a:rPr lang="ru-RU" sz="1400" dirty="0">
                <a:cs typeface="Calibri"/>
              </a:rPr>
              <a:t>К. </a:t>
            </a:r>
            <a:r>
              <a:rPr lang="ru-RU" sz="1400" spc="-570" dirty="0">
                <a:cs typeface="Calibri"/>
              </a:rPr>
              <a:t> </a:t>
            </a:r>
            <a:r>
              <a:rPr lang="ru-RU" sz="1400" dirty="0">
                <a:cs typeface="Calibri"/>
              </a:rPr>
              <a:t>Л.</a:t>
            </a:r>
            <a:r>
              <a:rPr lang="ru-RU" sz="1400" spc="-10" dirty="0">
                <a:cs typeface="Calibri"/>
              </a:rPr>
              <a:t> </a:t>
            </a:r>
            <a:r>
              <a:rPr lang="ru-RU" sz="1400" spc="-15" dirty="0">
                <a:cs typeface="Calibri"/>
              </a:rPr>
              <a:t>Келлер</a:t>
            </a:r>
            <a:r>
              <a:rPr lang="ru-RU" sz="1400" dirty="0">
                <a:cs typeface="Calibri"/>
              </a:rPr>
              <a:t>. </a:t>
            </a:r>
            <a:r>
              <a:rPr lang="ru-RU" sz="1400" spc="-5" dirty="0">
                <a:cs typeface="Calibri"/>
              </a:rPr>
              <a:t>15-е</a:t>
            </a:r>
            <a:r>
              <a:rPr lang="ru-RU" sz="1400" spc="-10" dirty="0">
                <a:cs typeface="Calibri"/>
              </a:rPr>
              <a:t> изд.</a:t>
            </a:r>
            <a:r>
              <a:rPr lang="ru-RU" sz="1400" spc="-5" dirty="0">
                <a:cs typeface="Calibri"/>
              </a:rPr>
              <a:t> СПб.</a:t>
            </a:r>
            <a:r>
              <a:rPr lang="ru-RU" sz="1400" dirty="0">
                <a:cs typeface="Calibri"/>
              </a:rPr>
              <a:t>: </a:t>
            </a:r>
            <a:r>
              <a:rPr lang="ru-RU" sz="1400" spc="-5" dirty="0">
                <a:cs typeface="Calibri"/>
              </a:rPr>
              <a:t>Питер,</a:t>
            </a:r>
            <a:r>
              <a:rPr lang="ru-RU" sz="1400" spc="-15" dirty="0">
                <a:cs typeface="Calibri"/>
              </a:rPr>
              <a:t> </a:t>
            </a:r>
            <a:r>
              <a:rPr lang="ru-RU" sz="1400" dirty="0">
                <a:cs typeface="Calibri"/>
              </a:rPr>
              <a:t>2018.—</a:t>
            </a:r>
            <a:r>
              <a:rPr lang="ru-RU" sz="1400" spc="-20" dirty="0">
                <a:cs typeface="Calibri"/>
              </a:rPr>
              <a:t> </a:t>
            </a:r>
            <a:r>
              <a:rPr lang="ru-RU" sz="1400" spc="-5" dirty="0">
                <a:cs typeface="Calibri"/>
              </a:rPr>
              <a:t>848</a:t>
            </a:r>
            <a:r>
              <a:rPr lang="ru-RU" sz="1400" spc="-35" dirty="0">
                <a:cs typeface="Calibri"/>
              </a:rPr>
              <a:t> </a:t>
            </a:r>
            <a:r>
              <a:rPr lang="ru-RU" sz="1400" dirty="0">
                <a:cs typeface="Calibri"/>
              </a:rPr>
              <a:t>с.—</a:t>
            </a:r>
            <a:r>
              <a:rPr lang="ru-RU" sz="1400" spc="-10" dirty="0">
                <a:cs typeface="Calibri"/>
              </a:rPr>
              <a:t> </a:t>
            </a:r>
            <a:r>
              <a:rPr lang="ru-RU" sz="1400" dirty="0">
                <a:cs typeface="Calibri"/>
              </a:rPr>
              <a:t>ISBN</a:t>
            </a:r>
            <a:r>
              <a:rPr lang="ru-RU" sz="1400" spc="-30" dirty="0">
                <a:cs typeface="Calibri"/>
              </a:rPr>
              <a:t> </a:t>
            </a:r>
            <a:r>
              <a:rPr lang="ru-RU" sz="1400" spc="-5" dirty="0">
                <a:cs typeface="Calibri"/>
              </a:rPr>
              <a:t>978-5-4961-0422-2.</a:t>
            </a:r>
            <a:endParaRPr lang="ru-RU" sz="1400" dirty="0">
              <a:cs typeface="Calibri"/>
            </a:endParaRPr>
          </a:p>
        </p:txBody>
      </p:sp>
      <p:sp>
        <p:nvSpPr>
          <p:cNvPr id="31" name="object 2">
            <a:extLst>
              <a:ext uri="{FF2B5EF4-FFF2-40B4-BE49-F238E27FC236}">
                <a16:creationId xmlns:a16="http://schemas.microsoft.com/office/drawing/2014/main" id="{09D4C8C7-AB94-9F85-D188-7A262D27CEE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21001" y="184013"/>
            <a:ext cx="3951604" cy="391795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b="1" spc="-2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Холистический</a:t>
            </a:r>
            <a:r>
              <a:rPr sz="2400" b="1" spc="1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2400" b="1" spc="-1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маркетинг</a:t>
            </a:r>
            <a:endParaRPr sz="24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630067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004060" y="1174751"/>
            <a:ext cx="9944100" cy="5181600"/>
          </a:xfrm>
          <a:prstGeom prst="rect">
            <a:avLst/>
          </a:prstGeom>
        </p:spPr>
        <p:txBody>
          <a:bodyPr vert="horz" wrap="square" lIns="0" tIns="12700" rIns="0" bIns="0" rtlCol="0">
            <a:noAutofit/>
          </a:bodyPr>
          <a:lstStyle/>
          <a:p>
            <a:pPr marL="241300" marR="5080" indent="-228600">
              <a:lnSpc>
                <a:spcPct val="80000"/>
              </a:lnSpc>
              <a:buFont typeface="Microsoft Sans Serif"/>
              <a:buChar char="•"/>
              <a:tabLst>
                <a:tab pos="241300" algn="l"/>
              </a:tabLst>
            </a:pPr>
            <a:r>
              <a:rPr lang="ru-RU" sz="2400" b="1" spc="-5" dirty="0">
                <a:cs typeface="Calibri"/>
              </a:rPr>
              <a:t>Интегрированный</a:t>
            </a:r>
            <a:r>
              <a:rPr lang="ru-RU" sz="2400" b="1" spc="15" dirty="0">
                <a:cs typeface="Calibri"/>
              </a:rPr>
              <a:t> </a:t>
            </a:r>
            <a:r>
              <a:rPr lang="ru-RU" sz="2400" b="1" spc="-10" dirty="0">
                <a:cs typeface="Calibri"/>
              </a:rPr>
              <a:t>маркетинг</a:t>
            </a:r>
            <a:r>
              <a:rPr lang="ru-RU" sz="2400" b="1" spc="-5" dirty="0">
                <a:cs typeface="Calibri"/>
              </a:rPr>
              <a:t> </a:t>
            </a:r>
            <a:r>
              <a:rPr lang="ru-RU" sz="2400" dirty="0">
                <a:cs typeface="Calibri"/>
              </a:rPr>
              <a:t>–</a:t>
            </a:r>
            <a:r>
              <a:rPr lang="ru-RU" sz="2400" spc="25" dirty="0">
                <a:cs typeface="Calibri"/>
              </a:rPr>
              <a:t> </a:t>
            </a:r>
            <a:r>
              <a:rPr lang="ru-RU" sz="2400" spc="-5" dirty="0">
                <a:cs typeface="Calibri"/>
              </a:rPr>
              <a:t>интеграция</a:t>
            </a:r>
            <a:r>
              <a:rPr lang="ru-RU" sz="2400" spc="-10" dirty="0">
                <a:cs typeface="Calibri"/>
              </a:rPr>
              <a:t> </a:t>
            </a:r>
            <a:r>
              <a:rPr lang="ru-RU" sz="2400" spc="-15" dirty="0">
                <a:cs typeface="Calibri"/>
              </a:rPr>
              <a:t>продуктов </a:t>
            </a:r>
            <a:r>
              <a:rPr lang="ru-RU" sz="2400" spc="-575" dirty="0">
                <a:cs typeface="Calibri"/>
              </a:rPr>
              <a:t> </a:t>
            </a:r>
            <a:r>
              <a:rPr lang="ru-RU" sz="2400" dirty="0">
                <a:cs typeface="Calibri"/>
              </a:rPr>
              <a:t>и</a:t>
            </a:r>
            <a:r>
              <a:rPr lang="ru-RU" sz="2400" spc="-5" dirty="0">
                <a:cs typeface="Calibri"/>
              </a:rPr>
              <a:t> </a:t>
            </a:r>
            <a:r>
              <a:rPr lang="ru-RU" sz="2400" spc="-25" dirty="0">
                <a:cs typeface="Calibri"/>
              </a:rPr>
              <a:t>услуг,</a:t>
            </a:r>
            <a:r>
              <a:rPr lang="ru-RU" sz="2400" spc="-15" dirty="0">
                <a:cs typeface="Calibri"/>
              </a:rPr>
              <a:t> </a:t>
            </a:r>
            <a:r>
              <a:rPr lang="ru-RU" sz="2400" spc="-10" dirty="0">
                <a:cs typeface="Calibri"/>
              </a:rPr>
              <a:t>коммуникаций,</a:t>
            </a:r>
            <a:r>
              <a:rPr lang="ru-RU" sz="2400" spc="-40" dirty="0">
                <a:cs typeface="Calibri"/>
              </a:rPr>
              <a:t> </a:t>
            </a:r>
            <a:r>
              <a:rPr lang="ru-RU" sz="2400" spc="-5" dirty="0">
                <a:cs typeface="Calibri"/>
              </a:rPr>
              <a:t>каналов</a:t>
            </a:r>
            <a:r>
              <a:rPr lang="ru-RU" sz="2400" spc="-15" dirty="0">
                <a:cs typeface="Calibri"/>
              </a:rPr>
              <a:t> </a:t>
            </a:r>
            <a:r>
              <a:rPr lang="ru-RU" sz="2400" dirty="0">
                <a:cs typeface="Calibri"/>
              </a:rPr>
              <a:t>сбыта.</a:t>
            </a:r>
          </a:p>
          <a:p>
            <a:pPr marL="241300" marR="5080" indent="-228600">
              <a:lnSpc>
                <a:spcPct val="80000"/>
              </a:lnSpc>
              <a:buFont typeface="Microsoft Sans Serif"/>
              <a:buChar char="•"/>
              <a:tabLst>
                <a:tab pos="241300" algn="l"/>
              </a:tabLst>
            </a:pPr>
            <a:endParaRPr lang="ru-RU" sz="2400" b="1" dirty="0">
              <a:cs typeface="Calibri"/>
            </a:endParaRPr>
          </a:p>
          <a:p>
            <a:pPr marL="241300" marR="5080" indent="-228600">
              <a:lnSpc>
                <a:spcPct val="80000"/>
              </a:lnSpc>
              <a:buFont typeface="Microsoft Sans Serif"/>
              <a:buChar char="•"/>
              <a:tabLst>
                <a:tab pos="241300" algn="l"/>
              </a:tabLst>
            </a:pPr>
            <a:r>
              <a:rPr sz="2400" b="1" dirty="0" err="1">
                <a:cs typeface="Calibri"/>
              </a:rPr>
              <a:t>Внутренний</a:t>
            </a:r>
            <a:r>
              <a:rPr sz="2400" b="1" dirty="0">
                <a:cs typeface="Calibri"/>
              </a:rPr>
              <a:t> </a:t>
            </a:r>
            <a:r>
              <a:rPr sz="2400" b="1" spc="-10" dirty="0">
                <a:cs typeface="Calibri"/>
              </a:rPr>
              <a:t>маркетинг </a:t>
            </a:r>
            <a:r>
              <a:rPr sz="2400" dirty="0">
                <a:cs typeface="Calibri"/>
              </a:rPr>
              <a:t>– принципы </a:t>
            </a:r>
            <a:r>
              <a:rPr sz="2400" spc="-10" dirty="0">
                <a:cs typeface="Calibri"/>
              </a:rPr>
              <a:t>маркетинга </a:t>
            </a:r>
            <a:r>
              <a:rPr sz="2400" spc="-5" dirty="0">
                <a:cs typeface="Calibri"/>
              </a:rPr>
              <a:t> </a:t>
            </a:r>
            <a:r>
              <a:rPr sz="2400" spc="-15" dirty="0" err="1">
                <a:cs typeface="Calibri"/>
              </a:rPr>
              <a:t>разделяют</a:t>
            </a:r>
            <a:r>
              <a:rPr sz="2400" spc="-15" dirty="0">
                <a:cs typeface="Calibri"/>
              </a:rPr>
              <a:t> </a:t>
            </a:r>
            <a:r>
              <a:rPr sz="2400" spc="-10" dirty="0" err="1">
                <a:cs typeface="Calibri"/>
              </a:rPr>
              <a:t>топ</a:t>
            </a:r>
            <a:r>
              <a:rPr lang="ru-RU" sz="2400" spc="-10" dirty="0">
                <a:cs typeface="Calibri"/>
              </a:rPr>
              <a:t>-</a:t>
            </a:r>
            <a:r>
              <a:rPr sz="2400" spc="-15" dirty="0" err="1">
                <a:cs typeface="Calibri"/>
              </a:rPr>
              <a:t>менеджеры</a:t>
            </a:r>
            <a:r>
              <a:rPr sz="2400" spc="-15" dirty="0">
                <a:cs typeface="Calibri"/>
              </a:rPr>
              <a:t>, маркетологи, </a:t>
            </a:r>
            <a:r>
              <a:rPr sz="2400" dirty="0">
                <a:cs typeface="Calibri"/>
              </a:rPr>
              <a:t>и </a:t>
            </a:r>
            <a:r>
              <a:rPr sz="2400" spc="-20" dirty="0">
                <a:cs typeface="Calibri"/>
              </a:rPr>
              <a:t>сотрудники </a:t>
            </a:r>
            <a:r>
              <a:rPr sz="2400" spc="-575" dirty="0">
                <a:cs typeface="Calibri"/>
              </a:rPr>
              <a:t> </a:t>
            </a:r>
            <a:r>
              <a:rPr sz="2400" spc="-10" dirty="0">
                <a:cs typeface="Calibri"/>
              </a:rPr>
              <a:t>других</a:t>
            </a:r>
            <a:r>
              <a:rPr sz="2400" spc="-20" dirty="0">
                <a:cs typeface="Calibri"/>
              </a:rPr>
              <a:t> </a:t>
            </a:r>
            <a:r>
              <a:rPr sz="2400" spc="-30" dirty="0" err="1">
                <a:cs typeface="Calibri"/>
              </a:rPr>
              <a:t>отделов</a:t>
            </a:r>
            <a:r>
              <a:rPr sz="2400" spc="-30" dirty="0">
                <a:cs typeface="Calibri"/>
              </a:rPr>
              <a:t>.</a:t>
            </a:r>
            <a:endParaRPr lang="ru-RU" sz="2400" spc="-30" dirty="0">
              <a:cs typeface="Calibri"/>
            </a:endParaRPr>
          </a:p>
          <a:p>
            <a:pPr marL="241300" marR="5080" indent="-228600">
              <a:lnSpc>
                <a:spcPct val="80000"/>
              </a:lnSpc>
              <a:buFont typeface="Microsoft Sans Serif"/>
              <a:buChar char="•"/>
              <a:tabLst>
                <a:tab pos="241300" algn="l"/>
              </a:tabLst>
            </a:pPr>
            <a:endParaRPr lang="ru-RU" sz="2400" b="1" spc="-10" dirty="0">
              <a:cs typeface="Calibri"/>
            </a:endParaRPr>
          </a:p>
          <a:p>
            <a:pPr marL="241300" marR="5080" indent="-228600">
              <a:lnSpc>
                <a:spcPct val="80000"/>
              </a:lnSpc>
              <a:buFont typeface="Microsoft Sans Serif"/>
              <a:buChar char="•"/>
              <a:tabLst>
                <a:tab pos="241300" algn="l"/>
              </a:tabLst>
            </a:pPr>
            <a:r>
              <a:rPr sz="2400" b="1" spc="-10" dirty="0" err="1">
                <a:cs typeface="Calibri"/>
              </a:rPr>
              <a:t>Маркетинг</a:t>
            </a:r>
            <a:r>
              <a:rPr sz="2400" b="1" spc="-10" dirty="0">
                <a:cs typeface="Calibri"/>
              </a:rPr>
              <a:t> </a:t>
            </a:r>
            <a:r>
              <a:rPr sz="2400" b="1" dirty="0">
                <a:cs typeface="Calibri"/>
              </a:rPr>
              <a:t>взаимоотношений </a:t>
            </a:r>
            <a:r>
              <a:rPr sz="2400" dirty="0">
                <a:cs typeface="Calibri"/>
              </a:rPr>
              <a:t>– </a:t>
            </a:r>
            <a:r>
              <a:rPr sz="2400" spc="-5" dirty="0">
                <a:cs typeface="Calibri"/>
              </a:rPr>
              <a:t>установление </a:t>
            </a:r>
            <a:r>
              <a:rPr sz="2400" spc="-575" dirty="0">
                <a:cs typeface="Calibri"/>
              </a:rPr>
              <a:t> </a:t>
            </a:r>
            <a:r>
              <a:rPr sz="2400" spc="-10" dirty="0">
                <a:cs typeface="Calibri"/>
              </a:rPr>
              <a:t>взаимовыгодных </a:t>
            </a:r>
            <a:r>
              <a:rPr sz="2400" spc="-5" dirty="0">
                <a:cs typeface="Calibri"/>
              </a:rPr>
              <a:t>отношений </a:t>
            </a:r>
            <a:r>
              <a:rPr sz="2400" dirty="0">
                <a:cs typeface="Calibri"/>
              </a:rPr>
              <a:t>с </a:t>
            </a:r>
            <a:r>
              <a:rPr sz="2400" spc="-10" dirty="0">
                <a:cs typeface="Calibri"/>
              </a:rPr>
              <a:t>потребителями, </a:t>
            </a:r>
            <a:r>
              <a:rPr sz="2400" spc="-575" dirty="0">
                <a:cs typeface="Calibri"/>
              </a:rPr>
              <a:t> </a:t>
            </a:r>
            <a:r>
              <a:rPr sz="2400" spc="-5" dirty="0">
                <a:cs typeface="Calibri"/>
              </a:rPr>
              <a:t>каналами</a:t>
            </a:r>
            <a:r>
              <a:rPr sz="2400" spc="-35" dirty="0">
                <a:cs typeface="Calibri"/>
              </a:rPr>
              <a:t> </a:t>
            </a:r>
            <a:r>
              <a:rPr sz="2400" dirty="0">
                <a:cs typeface="Calibri"/>
              </a:rPr>
              <a:t>сбыта</a:t>
            </a:r>
            <a:r>
              <a:rPr sz="2400" spc="-20" dirty="0">
                <a:cs typeface="Calibri"/>
              </a:rPr>
              <a:t> </a:t>
            </a:r>
            <a:r>
              <a:rPr sz="2400" spc="-10" dirty="0">
                <a:cs typeface="Calibri"/>
              </a:rPr>
              <a:t>(посредниками),</a:t>
            </a:r>
            <a:r>
              <a:rPr sz="2400" spc="-40" dirty="0">
                <a:cs typeface="Calibri"/>
              </a:rPr>
              <a:t> </a:t>
            </a:r>
            <a:r>
              <a:rPr sz="2400" dirty="0" err="1">
                <a:cs typeface="Calibri"/>
              </a:rPr>
              <a:t>партнерами</a:t>
            </a:r>
            <a:r>
              <a:rPr sz="2400" dirty="0">
                <a:cs typeface="Calibri"/>
              </a:rPr>
              <a:t>.</a:t>
            </a:r>
            <a:endParaRPr lang="ru-RU" sz="2400" dirty="0">
              <a:cs typeface="Calibri"/>
            </a:endParaRPr>
          </a:p>
          <a:p>
            <a:pPr marL="241300" marR="5080" indent="-228600">
              <a:lnSpc>
                <a:spcPct val="80000"/>
              </a:lnSpc>
              <a:buFont typeface="Microsoft Sans Serif"/>
              <a:buChar char="•"/>
              <a:tabLst>
                <a:tab pos="241300" algn="l"/>
              </a:tabLst>
            </a:pPr>
            <a:endParaRPr lang="ru-RU" sz="2400" b="1" spc="-10" dirty="0">
              <a:cs typeface="Calibri"/>
            </a:endParaRPr>
          </a:p>
          <a:p>
            <a:pPr marL="241300" marR="5080" indent="-228600">
              <a:lnSpc>
                <a:spcPct val="80000"/>
              </a:lnSpc>
              <a:buFont typeface="Microsoft Sans Serif"/>
              <a:buChar char="•"/>
              <a:tabLst>
                <a:tab pos="241300" algn="l"/>
              </a:tabLst>
            </a:pPr>
            <a:r>
              <a:rPr sz="2400" b="1" spc="-10" dirty="0" err="1">
                <a:cs typeface="Calibri"/>
              </a:rPr>
              <a:t>Маркетинг</a:t>
            </a:r>
            <a:r>
              <a:rPr sz="2400" b="1" dirty="0">
                <a:cs typeface="Calibri"/>
              </a:rPr>
              <a:t> </a:t>
            </a:r>
            <a:r>
              <a:rPr sz="2400" b="1" spc="-20" dirty="0">
                <a:cs typeface="Calibri"/>
              </a:rPr>
              <a:t>результатов</a:t>
            </a:r>
            <a:r>
              <a:rPr sz="2400" b="1" spc="10" dirty="0">
                <a:cs typeface="Calibri"/>
              </a:rPr>
              <a:t> </a:t>
            </a:r>
            <a:r>
              <a:rPr sz="2400" dirty="0">
                <a:cs typeface="Calibri"/>
              </a:rPr>
              <a:t>–</a:t>
            </a:r>
            <a:r>
              <a:rPr sz="2400" spc="-5" dirty="0">
                <a:cs typeface="Calibri"/>
              </a:rPr>
              <a:t> </a:t>
            </a:r>
            <a:r>
              <a:rPr sz="2400" spc="-10" dirty="0">
                <a:cs typeface="Calibri"/>
              </a:rPr>
              <a:t>оценка</a:t>
            </a:r>
            <a:r>
              <a:rPr sz="2400" spc="-20" dirty="0">
                <a:cs typeface="Calibri"/>
              </a:rPr>
              <a:t> результативности </a:t>
            </a:r>
            <a:r>
              <a:rPr sz="2400" spc="-15" dirty="0">
                <a:cs typeface="Calibri"/>
              </a:rPr>
              <a:t> </a:t>
            </a:r>
            <a:r>
              <a:rPr sz="2400" spc="-10" dirty="0">
                <a:cs typeface="Calibri"/>
              </a:rPr>
              <a:t>маркетинга проводится </a:t>
            </a:r>
            <a:r>
              <a:rPr sz="2400" dirty="0">
                <a:cs typeface="Calibri"/>
              </a:rPr>
              <a:t>по </a:t>
            </a:r>
            <a:r>
              <a:rPr sz="2400" spc="-10" dirty="0">
                <a:cs typeface="Calibri"/>
              </a:rPr>
              <a:t>следующим </a:t>
            </a:r>
            <a:r>
              <a:rPr sz="2400" spc="-5" dirty="0">
                <a:cs typeface="Calibri"/>
              </a:rPr>
              <a:t>направлениям: </a:t>
            </a:r>
            <a:r>
              <a:rPr sz="2400" spc="-575" dirty="0">
                <a:cs typeface="Calibri"/>
              </a:rPr>
              <a:t> </a:t>
            </a:r>
            <a:r>
              <a:rPr sz="2400" spc="-10" dirty="0">
                <a:cs typeface="Calibri"/>
              </a:rPr>
              <a:t>выручка</a:t>
            </a:r>
            <a:r>
              <a:rPr sz="2400" spc="-20" dirty="0">
                <a:cs typeface="Calibri"/>
              </a:rPr>
              <a:t> </a:t>
            </a:r>
            <a:r>
              <a:rPr sz="2400" spc="-15" dirty="0">
                <a:cs typeface="Calibri"/>
              </a:rPr>
              <a:t>от</a:t>
            </a:r>
            <a:r>
              <a:rPr sz="2400" spc="10" dirty="0">
                <a:cs typeface="Calibri"/>
              </a:rPr>
              <a:t> </a:t>
            </a:r>
            <a:r>
              <a:rPr sz="2400" spc="-15" dirty="0">
                <a:cs typeface="Calibri"/>
              </a:rPr>
              <a:t>продаж,</a:t>
            </a:r>
            <a:r>
              <a:rPr sz="2400" spc="-10" dirty="0">
                <a:cs typeface="Calibri"/>
              </a:rPr>
              <a:t> </a:t>
            </a:r>
            <a:r>
              <a:rPr sz="2400" spc="-5" dirty="0">
                <a:cs typeface="Calibri"/>
              </a:rPr>
              <a:t>стоимость</a:t>
            </a:r>
            <a:r>
              <a:rPr sz="2400" spc="5" dirty="0">
                <a:cs typeface="Calibri"/>
              </a:rPr>
              <a:t> </a:t>
            </a:r>
            <a:r>
              <a:rPr sz="2400" dirty="0">
                <a:cs typeface="Calibri"/>
              </a:rPr>
              <a:t>бренда,</a:t>
            </a:r>
          </a:p>
          <a:p>
            <a:pPr marL="241300" marR="1343660">
              <a:lnSpc>
                <a:spcPct val="80000"/>
              </a:lnSpc>
            </a:pPr>
            <a:r>
              <a:rPr sz="2400" spc="-10" dirty="0">
                <a:cs typeface="Calibri"/>
              </a:rPr>
              <a:t>потребительский </a:t>
            </a:r>
            <a:r>
              <a:rPr sz="2400" spc="-5" dirty="0">
                <a:cs typeface="Calibri"/>
              </a:rPr>
              <a:t>капитал. </a:t>
            </a:r>
            <a:r>
              <a:rPr sz="2400" spc="-45" dirty="0">
                <a:cs typeface="Calibri"/>
              </a:rPr>
              <a:t>Также </a:t>
            </a:r>
            <a:r>
              <a:rPr sz="2400" spc="-5" dirty="0">
                <a:cs typeface="Calibri"/>
              </a:rPr>
              <a:t>оценивается </a:t>
            </a:r>
            <a:r>
              <a:rPr sz="2400" spc="-575" dirty="0">
                <a:cs typeface="Calibri"/>
              </a:rPr>
              <a:t> </a:t>
            </a:r>
            <a:r>
              <a:rPr sz="2400" spc="-15" dirty="0">
                <a:cs typeface="Calibri"/>
              </a:rPr>
              <a:t>соблюдение</a:t>
            </a:r>
            <a:r>
              <a:rPr sz="2400" spc="-50" dirty="0">
                <a:cs typeface="Calibri"/>
              </a:rPr>
              <a:t> </a:t>
            </a:r>
            <a:r>
              <a:rPr sz="2400" spc="-5" dirty="0">
                <a:cs typeface="Calibri"/>
              </a:rPr>
              <a:t>норм </a:t>
            </a:r>
            <a:r>
              <a:rPr sz="2400" dirty="0">
                <a:cs typeface="Calibri"/>
              </a:rPr>
              <a:t>в </a:t>
            </a:r>
            <a:r>
              <a:rPr sz="2400" spc="-10" dirty="0">
                <a:cs typeface="Calibri"/>
              </a:rPr>
              <a:t>области</a:t>
            </a:r>
            <a:r>
              <a:rPr sz="2400" spc="-20" dirty="0">
                <a:cs typeface="Calibri"/>
              </a:rPr>
              <a:t> </a:t>
            </a:r>
            <a:r>
              <a:rPr sz="2400" spc="-15" dirty="0">
                <a:cs typeface="Calibri"/>
              </a:rPr>
              <a:t>экологии,</a:t>
            </a:r>
            <a:r>
              <a:rPr sz="2400" spc="-25" dirty="0">
                <a:cs typeface="Calibri"/>
              </a:rPr>
              <a:t> </a:t>
            </a:r>
            <a:r>
              <a:rPr sz="2400" spc="-10" dirty="0">
                <a:cs typeface="Calibri"/>
              </a:rPr>
              <a:t>этики,</a:t>
            </a:r>
            <a:endParaRPr sz="2400" dirty="0">
              <a:cs typeface="Calibri"/>
            </a:endParaRPr>
          </a:p>
          <a:p>
            <a:pPr marL="241300" marR="636905">
              <a:lnSpc>
                <a:spcPct val="80000"/>
              </a:lnSpc>
              <a:spcBef>
                <a:spcPts val="5"/>
              </a:spcBef>
            </a:pPr>
            <a:r>
              <a:rPr sz="2400" spc="-5" dirty="0">
                <a:cs typeface="Calibri"/>
              </a:rPr>
              <a:t>общественной </a:t>
            </a:r>
            <a:r>
              <a:rPr sz="2400" dirty="0">
                <a:cs typeface="Calibri"/>
              </a:rPr>
              <a:t>жизни, правовых норм </a:t>
            </a:r>
            <a:r>
              <a:rPr sz="2400" spc="-5" dirty="0">
                <a:cs typeface="Calibri"/>
              </a:rPr>
              <a:t>(</a:t>
            </a:r>
            <a:r>
              <a:rPr sz="2400" b="1" spc="-5" dirty="0">
                <a:cs typeface="Calibri"/>
              </a:rPr>
              <a:t>социально- </a:t>
            </a:r>
            <a:r>
              <a:rPr sz="2400" b="1" spc="-575" dirty="0">
                <a:cs typeface="Calibri"/>
              </a:rPr>
              <a:t> </a:t>
            </a:r>
            <a:r>
              <a:rPr sz="2400" b="1" spc="-5" dirty="0">
                <a:cs typeface="Calibri"/>
              </a:rPr>
              <a:t>ответственный </a:t>
            </a:r>
            <a:r>
              <a:rPr sz="2400" b="1" spc="-10" dirty="0">
                <a:cs typeface="Calibri"/>
              </a:rPr>
              <a:t>маркетинг</a:t>
            </a:r>
            <a:r>
              <a:rPr sz="2400" spc="-10" dirty="0">
                <a:cs typeface="Calibri"/>
              </a:rPr>
              <a:t>)</a:t>
            </a:r>
            <a:endParaRPr sz="2400" dirty="0">
              <a:cs typeface="Calibri"/>
            </a:endParaRP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921AB993-8D4B-0FA8-A200-3E471E35F58F}"/>
              </a:ext>
            </a:extLst>
          </p:cNvPr>
          <p:cNvSpPr txBox="1">
            <a:spLocks/>
          </p:cNvSpPr>
          <p:nvPr/>
        </p:nvSpPr>
        <p:spPr>
          <a:xfrm>
            <a:off x="2004060" y="417832"/>
            <a:ext cx="3951604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b="1" spc="-2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Холистический</a:t>
            </a:r>
            <a:r>
              <a:rPr lang="ru-RU" sz="2400" b="1" spc="1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2400" b="1" spc="-1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маркетинг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146940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599B5A0-6B0B-D321-1BA9-4C6E3A9CD7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5863" y="609601"/>
            <a:ext cx="3088481" cy="2592799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86425" y="67133"/>
            <a:ext cx="2311400" cy="391795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Agile</a:t>
            </a:r>
            <a:r>
              <a:rPr sz="2400" b="1" spc="-10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marketing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86916" y="836525"/>
            <a:ext cx="8376284" cy="5778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ts val="2050"/>
              </a:lnSpc>
              <a:spcBef>
                <a:spcPts val="100"/>
              </a:spcBef>
              <a:buFont typeface="Microsoft Sans Serif"/>
              <a:buChar char="•"/>
              <a:tabLst>
                <a:tab pos="240665" algn="l"/>
                <a:tab pos="241300" algn="l"/>
              </a:tabLst>
            </a:pPr>
            <a:r>
              <a:rPr sz="2000" b="1" spc="-5" dirty="0">
                <a:latin typeface="Calibri"/>
                <a:cs typeface="Calibri"/>
              </a:rPr>
              <a:t>Agile-маркетинг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(«гибкий»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маркетинг)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—</a:t>
            </a:r>
            <a:r>
              <a:rPr sz="2000" spc="-20" dirty="0">
                <a:latin typeface="Calibri"/>
                <a:cs typeface="Calibri"/>
              </a:rPr>
              <a:t> это</a:t>
            </a:r>
            <a:endParaRPr sz="2000" dirty="0">
              <a:latin typeface="Calibri"/>
              <a:cs typeface="Calibri"/>
            </a:endParaRPr>
          </a:p>
          <a:p>
            <a:pPr marL="241300" marR="3046095">
              <a:lnSpc>
                <a:spcPts val="1939"/>
              </a:lnSpc>
              <a:spcBef>
                <a:spcPts val="140"/>
              </a:spcBef>
            </a:pPr>
            <a:r>
              <a:rPr sz="2000" spc="-5" dirty="0">
                <a:latin typeface="Calibri"/>
                <a:cs typeface="Calibri"/>
              </a:rPr>
              <a:t>непрерывное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исследование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клиента,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внедрение </a:t>
            </a:r>
            <a:r>
              <a:rPr sz="2000" spc="-39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нужных изменений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измерение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результатов.</a:t>
            </a:r>
            <a:endParaRPr sz="2000" dirty="0">
              <a:latin typeface="Calibri"/>
              <a:cs typeface="Calibri"/>
            </a:endParaRPr>
          </a:p>
          <a:p>
            <a:pPr marL="241300" marR="2480310" indent="-228600">
              <a:lnSpc>
                <a:spcPts val="1939"/>
              </a:lnSpc>
              <a:spcBef>
                <a:spcPts val="1020"/>
              </a:spcBef>
              <a:buFont typeface="Microsoft Sans Serif"/>
              <a:buChar char="•"/>
              <a:tabLst>
                <a:tab pos="240665" algn="l"/>
                <a:tab pos="241300" algn="l"/>
              </a:tabLst>
            </a:pPr>
            <a:r>
              <a:rPr sz="2000" spc="-10" dirty="0">
                <a:latin typeface="Calibri"/>
                <a:cs typeface="Calibri"/>
              </a:rPr>
              <a:t>Сотрудничество, </a:t>
            </a:r>
            <a:r>
              <a:rPr sz="2000" spc="-5" dirty="0">
                <a:latin typeface="Calibri"/>
                <a:cs typeface="Calibri"/>
              </a:rPr>
              <a:t>ориентированное </a:t>
            </a:r>
            <a:r>
              <a:rPr sz="2000" dirty="0">
                <a:latin typeface="Calibri"/>
                <a:cs typeface="Calibri"/>
              </a:rPr>
              <a:t>на клиента, </a:t>
            </a:r>
            <a:r>
              <a:rPr sz="2000" spc="-5" dirty="0">
                <a:latin typeface="Calibri"/>
                <a:cs typeface="Calibri"/>
              </a:rPr>
              <a:t>вместо </a:t>
            </a:r>
            <a:r>
              <a:rPr sz="2000" spc="-39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иерархии.</a:t>
            </a:r>
            <a:endParaRPr sz="2000" dirty="0">
              <a:latin typeface="Calibri"/>
              <a:cs typeface="Calibri"/>
            </a:endParaRPr>
          </a:p>
          <a:p>
            <a:pPr marL="241300" indent="-228600">
              <a:spcBef>
                <a:spcPts val="755"/>
              </a:spcBef>
              <a:buFont typeface="Microsoft Sans Serif"/>
              <a:buChar char="•"/>
              <a:tabLst>
                <a:tab pos="240665" algn="l"/>
                <a:tab pos="241300" algn="l"/>
              </a:tabLst>
            </a:pPr>
            <a:r>
              <a:rPr sz="2000" spc="-30" dirty="0">
                <a:latin typeface="Calibri"/>
                <a:cs typeface="Calibri"/>
              </a:rPr>
              <a:t>Гибкое</a:t>
            </a:r>
            <a:r>
              <a:rPr sz="2000" dirty="0">
                <a:latin typeface="Calibri"/>
                <a:cs typeface="Calibri"/>
              </a:rPr>
              <a:t> планирование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вместо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жесткого.</a:t>
            </a:r>
            <a:endParaRPr sz="2000" dirty="0">
              <a:latin typeface="Calibri"/>
              <a:cs typeface="Calibri"/>
            </a:endParaRPr>
          </a:p>
          <a:p>
            <a:pPr marL="241300" indent="-228600">
              <a:spcBef>
                <a:spcPts val="780"/>
              </a:spcBef>
              <a:buFont typeface="Microsoft Sans Serif"/>
              <a:buChar char="•"/>
              <a:tabLst>
                <a:tab pos="240665" algn="l"/>
                <a:tab pos="241300" algn="l"/>
              </a:tabLst>
            </a:pPr>
            <a:r>
              <a:rPr sz="2000" spc="-5" dirty="0">
                <a:latin typeface="Calibri"/>
                <a:cs typeface="Calibri"/>
              </a:rPr>
              <a:t>Реакции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5" dirty="0">
                <a:latin typeface="Calibri"/>
                <a:cs typeface="Calibri"/>
              </a:rPr>
              <a:t> изменения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вместо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следования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плану.</a:t>
            </a:r>
            <a:endParaRPr sz="2000" dirty="0">
              <a:latin typeface="Calibri"/>
              <a:cs typeface="Calibri"/>
            </a:endParaRPr>
          </a:p>
          <a:p>
            <a:pPr marL="241300" marR="2318385" indent="-228600">
              <a:lnSpc>
                <a:spcPct val="90000"/>
              </a:lnSpc>
              <a:spcBef>
                <a:spcPts val="1005"/>
              </a:spcBef>
              <a:buFont typeface="Microsoft Sans Serif"/>
              <a:buChar char="•"/>
              <a:tabLst>
                <a:tab pos="240665" algn="l"/>
                <a:tab pos="241300" algn="l"/>
              </a:tabLst>
            </a:pPr>
            <a:r>
              <a:rPr sz="2000" spc="-5" dirty="0" err="1">
                <a:latin typeface="Calibri"/>
                <a:cs typeface="Calibri"/>
              </a:rPr>
              <a:t>Адаптивные</a:t>
            </a:r>
            <a:r>
              <a:rPr lang="ru-RU"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lang="ru-RU" sz="2000" dirty="0">
                <a:latin typeface="Calibri"/>
                <a:cs typeface="Calibri"/>
              </a:rPr>
              <a:t> </a:t>
            </a:r>
            <a:r>
              <a:rPr sz="2000" spc="-5" dirty="0" err="1">
                <a:latin typeface="Calibri"/>
                <a:cs typeface="Calibri"/>
              </a:rPr>
              <a:t>итерационные</a:t>
            </a:r>
            <a:r>
              <a:rPr lang="ru-RU" sz="2000" spc="-5" dirty="0">
                <a:latin typeface="Calibri"/>
                <a:cs typeface="Calibri"/>
              </a:rPr>
              <a:t> </a:t>
            </a:r>
            <a:r>
              <a:rPr sz="2000" spc="-5" dirty="0" err="1">
                <a:latin typeface="Calibri"/>
                <a:cs typeface="Calibri"/>
              </a:rPr>
              <a:t>кампании</a:t>
            </a:r>
            <a:r>
              <a:rPr lang="ru-RU" sz="2000" spc="-5" dirty="0">
                <a:latin typeface="Calibri"/>
                <a:cs typeface="Calibri"/>
              </a:rPr>
              <a:t> </a:t>
            </a:r>
            <a:r>
              <a:rPr lang="ru-RU" sz="2000" spc="-10" dirty="0">
                <a:latin typeface="Calibri"/>
                <a:cs typeface="Calibri"/>
              </a:rPr>
              <a:t>в</a:t>
            </a:r>
            <a:r>
              <a:rPr sz="2000" spc="-10" dirty="0" err="1">
                <a:latin typeface="Calibri"/>
                <a:cs typeface="Calibri"/>
              </a:rPr>
              <a:t>место</a:t>
            </a:r>
            <a:r>
              <a:rPr lang="ru-RU" sz="2000" spc="-10" dirty="0">
                <a:latin typeface="Calibri"/>
                <a:cs typeface="Calibri"/>
              </a:rPr>
              <a:t> </a:t>
            </a:r>
            <a:r>
              <a:rPr sz="2000" spc="-10" dirty="0" err="1">
                <a:latin typeface="Calibri"/>
                <a:cs typeface="Calibri"/>
              </a:rPr>
              <a:t>объемных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lang="ru-RU" sz="2000" dirty="0">
                <a:latin typeface="Calibri"/>
                <a:cs typeface="Calibri"/>
              </a:rPr>
              <a:t>и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сложных.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5" dirty="0" err="1">
                <a:latin typeface="Calibri"/>
                <a:cs typeface="Calibri"/>
              </a:rPr>
              <a:t>Адаптивные</a:t>
            </a:r>
            <a:r>
              <a:rPr lang="ru-RU" sz="2000" spc="-5" dirty="0">
                <a:latin typeface="Calibri"/>
                <a:cs typeface="Calibri"/>
              </a:rPr>
              <a:t> </a:t>
            </a:r>
            <a:r>
              <a:rPr sz="2000" spc="-5" dirty="0" err="1">
                <a:latin typeface="Calibri"/>
                <a:cs typeface="Calibri"/>
              </a:rPr>
              <a:t>кампании</a:t>
            </a:r>
            <a:r>
              <a:rPr lang="ru-RU" sz="2000" spc="-5" dirty="0">
                <a:latin typeface="Calibri"/>
                <a:cs typeface="Calibri"/>
              </a:rPr>
              <a:t> </a:t>
            </a:r>
            <a:r>
              <a:rPr sz="2000" spc="-10" dirty="0" err="1">
                <a:latin typeface="Calibri"/>
                <a:cs typeface="Calibri"/>
              </a:rPr>
              <a:t>состоят</a:t>
            </a:r>
            <a:r>
              <a:rPr lang="ru-RU" sz="2000" spc="-10" dirty="0">
                <a:latin typeface="Calibri"/>
                <a:cs typeface="Calibri"/>
              </a:rPr>
              <a:t> </a:t>
            </a:r>
            <a:r>
              <a:rPr sz="2000" dirty="0" err="1">
                <a:latin typeface="Calibri"/>
                <a:cs typeface="Calibri"/>
              </a:rPr>
              <a:t>из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39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коротких</a:t>
            </a:r>
            <a:r>
              <a:rPr sz="2000" spc="-5" dirty="0">
                <a:latin typeface="Calibri"/>
                <a:cs typeface="Calibri"/>
              </a:rPr>
              <a:t> циклов,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или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итераций.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5" dirty="0" err="1">
                <a:latin typeface="Calibri"/>
                <a:cs typeface="Calibri"/>
              </a:rPr>
              <a:t>Если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 err="1">
                <a:latin typeface="Calibri"/>
                <a:cs typeface="Calibri"/>
              </a:rPr>
              <a:t>после</a:t>
            </a:r>
            <a:r>
              <a:rPr lang="ru-RU" sz="2000" spc="-5" dirty="0">
                <a:latin typeface="Calibri"/>
                <a:cs typeface="Calibri"/>
              </a:rPr>
              <a:t> </a:t>
            </a:r>
            <a:r>
              <a:rPr sz="2000" spc="-5" dirty="0" err="1">
                <a:latin typeface="Calibri"/>
                <a:cs typeface="Calibri"/>
              </a:rPr>
              <a:t>проведения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39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очередной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 err="1">
                <a:latin typeface="Calibri"/>
                <a:cs typeface="Calibri"/>
              </a:rPr>
              <a:t>итерации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 err="1">
                <a:latin typeface="Calibri"/>
                <a:cs typeface="Calibri"/>
              </a:rPr>
              <a:t>выявляется</a:t>
            </a:r>
            <a:r>
              <a:rPr lang="ru-RU" sz="2000" spc="-5" dirty="0">
                <a:latin typeface="Calibri"/>
                <a:cs typeface="Calibri"/>
              </a:rPr>
              <a:t> </a:t>
            </a:r>
            <a:r>
              <a:rPr sz="2000" spc="-5" dirty="0" err="1">
                <a:latin typeface="Calibri"/>
                <a:cs typeface="Calibri"/>
              </a:rPr>
              <a:t>потребность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 err="1">
                <a:latin typeface="Calibri"/>
                <a:cs typeface="Calibri"/>
              </a:rPr>
              <a:t>внести</a:t>
            </a:r>
            <a:r>
              <a:rPr lang="ru-RU" sz="2000" dirty="0">
                <a:latin typeface="Calibri"/>
                <a:cs typeface="Calibri"/>
              </a:rPr>
              <a:t> </a:t>
            </a:r>
            <a:r>
              <a:rPr sz="2000" spc="-5" dirty="0" err="1">
                <a:latin typeface="Calibri"/>
                <a:cs typeface="Calibri"/>
              </a:rPr>
              <a:t>изменения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5" dirty="0">
                <a:latin typeface="Calibri"/>
                <a:cs typeface="Calibri"/>
              </a:rPr>
              <a:t> первоначальный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план,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это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можно</a:t>
            </a:r>
            <a:r>
              <a:rPr sz="2000" spc="-5" dirty="0">
                <a:latin typeface="Calibri"/>
                <a:cs typeface="Calibri"/>
              </a:rPr>
              <a:t> сделать </a:t>
            </a:r>
            <a:r>
              <a:rPr sz="2000" spc="-395" dirty="0">
                <a:latin typeface="Calibri"/>
                <a:cs typeface="Calibri"/>
              </a:rPr>
              <a:t> </a:t>
            </a:r>
            <a:r>
              <a:rPr sz="2000" spc="-15" dirty="0" err="1">
                <a:latin typeface="Calibri"/>
                <a:cs typeface="Calibri"/>
              </a:rPr>
              <a:t>сразу</a:t>
            </a:r>
            <a:r>
              <a:rPr sz="2000" spc="-15" dirty="0">
                <a:latin typeface="Calibri"/>
                <a:cs typeface="Calibri"/>
              </a:rPr>
              <a:t>.</a:t>
            </a:r>
            <a:endParaRPr lang="ru-RU" sz="2000" spc="-15" dirty="0">
              <a:latin typeface="Calibri"/>
              <a:cs typeface="Calibri"/>
            </a:endParaRPr>
          </a:p>
          <a:p>
            <a:pPr marL="106680" marR="5080">
              <a:spcBef>
                <a:spcPts val="1090"/>
              </a:spcBef>
            </a:pPr>
            <a:r>
              <a:rPr lang="ru-RU" i="1" spc="-10" dirty="0">
                <a:latin typeface="Calibri"/>
                <a:cs typeface="Calibri"/>
              </a:rPr>
              <a:t>«Разработка </a:t>
            </a:r>
            <a:r>
              <a:rPr lang="ru-RU" i="1" dirty="0">
                <a:latin typeface="Calibri"/>
                <a:cs typeface="Calibri"/>
              </a:rPr>
              <a:t>продукта </a:t>
            </a:r>
            <a:r>
              <a:rPr lang="ru-RU" i="1" spc="-5" dirty="0">
                <a:latin typeface="Calibri"/>
                <a:cs typeface="Calibri"/>
              </a:rPr>
              <a:t>стала более </a:t>
            </a:r>
            <a:r>
              <a:rPr lang="ru-RU" i="1" dirty="0">
                <a:latin typeface="Calibri"/>
                <a:cs typeface="Calibri"/>
              </a:rPr>
              <a:t>быстрым и гибким </a:t>
            </a:r>
            <a:r>
              <a:rPr lang="ru-RU" i="1" spc="-5" dirty="0">
                <a:latin typeface="Calibri"/>
                <a:cs typeface="Calibri"/>
              </a:rPr>
              <a:t>процессом, </a:t>
            </a:r>
            <a:r>
              <a:rPr lang="ru-RU" i="1" dirty="0">
                <a:latin typeface="Calibri"/>
                <a:cs typeface="Calibri"/>
              </a:rPr>
              <a:t>где </a:t>
            </a:r>
            <a:r>
              <a:rPr lang="ru-RU" i="1" spc="-5" dirty="0">
                <a:latin typeface="Calibri"/>
                <a:cs typeface="Calibri"/>
              </a:rPr>
              <a:t>лучшие </a:t>
            </a:r>
            <a:r>
              <a:rPr lang="ru-RU" i="1" spc="-395" dirty="0">
                <a:latin typeface="Calibri"/>
                <a:cs typeface="Calibri"/>
              </a:rPr>
              <a:t> </a:t>
            </a:r>
            <a:r>
              <a:rPr lang="ru-RU" i="1" dirty="0">
                <a:latin typeface="Calibri"/>
                <a:cs typeface="Calibri"/>
              </a:rPr>
              <a:t>продукты</a:t>
            </a:r>
            <a:r>
              <a:rPr lang="ru-RU" i="1" spc="-10" dirty="0">
                <a:latin typeface="Calibri"/>
                <a:cs typeface="Calibri"/>
              </a:rPr>
              <a:t> </a:t>
            </a:r>
            <a:r>
              <a:rPr lang="ru-RU" i="1" dirty="0">
                <a:latin typeface="Calibri"/>
                <a:cs typeface="Calibri"/>
              </a:rPr>
              <a:t>стоят не</a:t>
            </a:r>
            <a:r>
              <a:rPr lang="ru-RU" i="1" spc="10" dirty="0">
                <a:latin typeface="Calibri"/>
                <a:cs typeface="Calibri"/>
              </a:rPr>
              <a:t> </a:t>
            </a:r>
            <a:r>
              <a:rPr lang="ru-RU" i="1" spc="-5" dirty="0">
                <a:latin typeface="Calibri"/>
                <a:cs typeface="Calibri"/>
              </a:rPr>
              <a:t>«на </a:t>
            </a:r>
            <a:r>
              <a:rPr lang="ru-RU" i="1" dirty="0">
                <a:latin typeface="Calibri"/>
                <a:cs typeface="Calibri"/>
              </a:rPr>
              <a:t>плечах</a:t>
            </a:r>
            <a:r>
              <a:rPr lang="ru-RU" i="1" spc="-5" dirty="0">
                <a:latin typeface="Calibri"/>
                <a:cs typeface="Calibri"/>
              </a:rPr>
              <a:t> гигантов»</a:t>
            </a:r>
            <a:r>
              <a:rPr lang="ru-RU" i="1" spc="5" dirty="0">
                <a:latin typeface="Calibri"/>
                <a:cs typeface="Calibri"/>
              </a:rPr>
              <a:t> </a:t>
            </a:r>
            <a:r>
              <a:rPr lang="ru-RU" i="1" spc="-5" dirty="0">
                <a:latin typeface="Calibri"/>
                <a:cs typeface="Calibri"/>
              </a:rPr>
              <a:t>(1676,</a:t>
            </a:r>
            <a:r>
              <a:rPr lang="ru-RU" i="1" spc="10" dirty="0">
                <a:latin typeface="Calibri"/>
                <a:cs typeface="Calibri"/>
              </a:rPr>
              <a:t> </a:t>
            </a:r>
            <a:r>
              <a:rPr lang="ru-RU" i="1" dirty="0">
                <a:latin typeface="Calibri"/>
                <a:cs typeface="Calibri"/>
              </a:rPr>
              <a:t>И.</a:t>
            </a:r>
            <a:r>
              <a:rPr lang="ru-RU" i="1" spc="-15" dirty="0">
                <a:latin typeface="Calibri"/>
                <a:cs typeface="Calibri"/>
              </a:rPr>
              <a:t> </a:t>
            </a:r>
            <a:r>
              <a:rPr lang="ru-RU" i="1" spc="-5" dirty="0">
                <a:latin typeface="Calibri"/>
                <a:cs typeface="Calibri"/>
              </a:rPr>
              <a:t>Ньютон),</a:t>
            </a:r>
            <a:r>
              <a:rPr lang="ru-RU" i="1" spc="20" dirty="0">
                <a:latin typeface="Calibri"/>
                <a:cs typeface="Calibri"/>
              </a:rPr>
              <a:t> </a:t>
            </a:r>
            <a:r>
              <a:rPr lang="ru-RU" i="1" dirty="0">
                <a:latin typeface="Calibri"/>
                <a:cs typeface="Calibri"/>
              </a:rPr>
              <a:t>а</a:t>
            </a:r>
            <a:r>
              <a:rPr lang="ru-RU" i="1" spc="-5" dirty="0">
                <a:latin typeface="Calibri"/>
                <a:cs typeface="Calibri"/>
              </a:rPr>
              <a:t> </a:t>
            </a:r>
            <a:r>
              <a:rPr lang="ru-RU" i="1" dirty="0">
                <a:latin typeface="Calibri"/>
                <a:cs typeface="Calibri"/>
              </a:rPr>
              <a:t>на плечах </a:t>
            </a:r>
            <a:r>
              <a:rPr lang="ru-RU" i="1" spc="5" dirty="0">
                <a:latin typeface="Calibri"/>
                <a:cs typeface="Calibri"/>
              </a:rPr>
              <a:t> </a:t>
            </a:r>
            <a:r>
              <a:rPr lang="ru-RU" i="1" spc="-5" dirty="0">
                <a:latin typeface="Calibri"/>
                <a:cs typeface="Calibri"/>
              </a:rPr>
              <a:t>множества </a:t>
            </a:r>
            <a:r>
              <a:rPr lang="ru-RU" i="1" dirty="0">
                <a:latin typeface="Calibri"/>
                <a:cs typeface="Calibri"/>
              </a:rPr>
              <a:t>итераций.» </a:t>
            </a:r>
            <a:r>
              <a:rPr lang="ru-RU" i="1" spc="-10" dirty="0">
                <a:latin typeface="Calibri"/>
                <a:cs typeface="Calibri"/>
              </a:rPr>
              <a:t>Скорость</a:t>
            </a:r>
            <a:r>
              <a:rPr lang="ru-RU" i="1" spc="-5" dirty="0">
                <a:latin typeface="Calibri"/>
                <a:cs typeface="Calibri"/>
              </a:rPr>
              <a:t> </a:t>
            </a:r>
            <a:r>
              <a:rPr lang="ru-RU" i="1" dirty="0">
                <a:latin typeface="Calibri"/>
                <a:cs typeface="Calibri"/>
              </a:rPr>
              <a:t>– </a:t>
            </a:r>
            <a:r>
              <a:rPr lang="ru-RU" i="1" spc="-5" dirty="0">
                <a:latin typeface="Calibri"/>
                <a:cs typeface="Calibri"/>
              </a:rPr>
              <a:t>залог</a:t>
            </a:r>
            <a:r>
              <a:rPr lang="ru-RU" i="1" dirty="0">
                <a:latin typeface="Calibri"/>
                <a:cs typeface="Calibri"/>
              </a:rPr>
              <a:t> </a:t>
            </a:r>
            <a:r>
              <a:rPr lang="ru-RU" i="1" spc="-10" dirty="0">
                <a:latin typeface="Calibri"/>
                <a:cs typeface="Calibri"/>
              </a:rPr>
              <a:t>успеха</a:t>
            </a:r>
            <a:r>
              <a:rPr lang="ru-RU" i="1" spc="-20" dirty="0">
                <a:latin typeface="Calibri"/>
                <a:cs typeface="Calibri"/>
              </a:rPr>
              <a:t> </a:t>
            </a:r>
            <a:r>
              <a:rPr lang="ru-RU" i="1" dirty="0">
                <a:latin typeface="Calibri"/>
                <a:cs typeface="Calibri"/>
              </a:rPr>
              <a:t>и</a:t>
            </a:r>
            <a:r>
              <a:rPr lang="ru-RU" i="1" spc="10" dirty="0">
                <a:latin typeface="Calibri"/>
                <a:cs typeface="Calibri"/>
              </a:rPr>
              <a:t> </a:t>
            </a:r>
            <a:r>
              <a:rPr lang="ru-RU" i="1" dirty="0">
                <a:latin typeface="Calibri"/>
                <a:cs typeface="Calibri"/>
              </a:rPr>
              <a:t>постоянного </a:t>
            </a:r>
            <a:r>
              <a:rPr lang="ru-RU" i="1" spc="5" dirty="0">
                <a:latin typeface="Calibri"/>
                <a:cs typeface="Calibri"/>
              </a:rPr>
              <a:t> </a:t>
            </a:r>
            <a:r>
              <a:rPr lang="ru-RU" i="1" spc="-5" dirty="0">
                <a:latin typeface="Calibri"/>
                <a:cs typeface="Calibri"/>
              </a:rPr>
              <a:t>совершенствования</a:t>
            </a:r>
            <a:r>
              <a:rPr lang="ru-RU" i="1" spc="20" dirty="0">
                <a:latin typeface="Calibri"/>
                <a:cs typeface="Calibri"/>
              </a:rPr>
              <a:t> </a:t>
            </a:r>
            <a:r>
              <a:rPr lang="ru-RU" i="1" dirty="0">
                <a:latin typeface="Calibri"/>
                <a:cs typeface="Calibri"/>
              </a:rPr>
              <a:t>продукта</a:t>
            </a:r>
            <a:r>
              <a:rPr lang="ru-RU" i="1" spc="-5" dirty="0">
                <a:latin typeface="Calibri"/>
                <a:cs typeface="Calibri"/>
              </a:rPr>
              <a:t> </a:t>
            </a:r>
            <a:r>
              <a:rPr lang="ru-RU" i="1" spc="-25" dirty="0">
                <a:latin typeface="Calibri"/>
                <a:cs typeface="Calibri"/>
              </a:rPr>
              <a:t>(Э.</a:t>
            </a:r>
            <a:r>
              <a:rPr lang="ru-RU" i="1" spc="25" dirty="0">
                <a:latin typeface="Calibri"/>
                <a:cs typeface="Calibri"/>
              </a:rPr>
              <a:t> </a:t>
            </a:r>
            <a:r>
              <a:rPr lang="ru-RU" i="1" spc="-5" dirty="0" err="1">
                <a:latin typeface="Calibri"/>
                <a:cs typeface="Calibri"/>
              </a:rPr>
              <a:t>Шмитт</a:t>
            </a:r>
            <a:r>
              <a:rPr lang="ru-RU" i="1" spc="-5" dirty="0">
                <a:latin typeface="Calibri"/>
                <a:cs typeface="Calibri"/>
              </a:rPr>
              <a:t>,</a:t>
            </a:r>
            <a:r>
              <a:rPr lang="ru-RU" i="1" spc="5" dirty="0">
                <a:latin typeface="Calibri"/>
                <a:cs typeface="Calibri"/>
              </a:rPr>
              <a:t> </a:t>
            </a:r>
            <a:r>
              <a:rPr lang="ru-RU" i="1" spc="-5" dirty="0">
                <a:latin typeface="Calibri"/>
                <a:cs typeface="Calibri"/>
              </a:rPr>
              <a:t>Д.</a:t>
            </a:r>
            <a:r>
              <a:rPr lang="ru-RU" i="1" spc="5" dirty="0">
                <a:latin typeface="Calibri"/>
                <a:cs typeface="Calibri"/>
              </a:rPr>
              <a:t> </a:t>
            </a:r>
            <a:r>
              <a:rPr lang="ru-RU" i="1" spc="-10" dirty="0">
                <a:latin typeface="Calibri"/>
                <a:cs typeface="Calibri"/>
              </a:rPr>
              <a:t>Розенберг.</a:t>
            </a:r>
            <a:r>
              <a:rPr lang="ru-RU" i="1" dirty="0">
                <a:latin typeface="Calibri"/>
                <a:cs typeface="Calibri"/>
              </a:rPr>
              <a:t> </a:t>
            </a:r>
            <a:r>
              <a:rPr lang="ru-RU" i="1" spc="-15" dirty="0">
                <a:latin typeface="Calibri"/>
                <a:cs typeface="Calibri"/>
              </a:rPr>
              <a:t>«Как</a:t>
            </a:r>
            <a:r>
              <a:rPr lang="ru-RU" i="1" spc="10" dirty="0">
                <a:latin typeface="Calibri"/>
                <a:cs typeface="Calibri"/>
              </a:rPr>
              <a:t> </a:t>
            </a:r>
            <a:r>
              <a:rPr lang="ru-RU" i="1" spc="-5" dirty="0">
                <a:latin typeface="Calibri"/>
                <a:cs typeface="Calibri"/>
              </a:rPr>
              <a:t>работает</a:t>
            </a:r>
            <a:endParaRPr lang="ru-RU" dirty="0">
              <a:latin typeface="Calibri"/>
              <a:cs typeface="Calibri"/>
            </a:endParaRPr>
          </a:p>
          <a:p>
            <a:pPr marL="106680"/>
            <a:r>
              <a:rPr lang="ru-RU" i="1" spc="-5" dirty="0">
                <a:latin typeface="Calibri"/>
                <a:cs typeface="Calibri"/>
              </a:rPr>
              <a:t>Google»)</a:t>
            </a:r>
            <a:endParaRPr lang="ru-RU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6736" y="914401"/>
            <a:ext cx="10117728" cy="56573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47625">
              <a:lnSpc>
                <a:spcPct val="80000"/>
              </a:lnSpc>
              <a:spcBef>
                <a:spcPts val="1265"/>
              </a:spcBef>
              <a:tabLst>
                <a:tab pos="241300" algn="l"/>
              </a:tabLst>
            </a:pPr>
            <a:r>
              <a:rPr lang="ru-RU" sz="2000" b="1" spc="-25" dirty="0">
                <a:cs typeface="Calibri"/>
              </a:rPr>
              <a:t>1. Бланк, С., </a:t>
            </a:r>
            <a:r>
              <a:rPr lang="ru-RU" sz="2000" b="1" spc="-25" dirty="0" err="1">
                <a:cs typeface="Calibri"/>
              </a:rPr>
              <a:t>Дорф</a:t>
            </a:r>
            <a:r>
              <a:rPr lang="ru-RU" sz="2000" b="1" spc="-25" dirty="0">
                <a:cs typeface="Calibri"/>
              </a:rPr>
              <a:t> Б. </a:t>
            </a:r>
            <a:r>
              <a:rPr lang="ru-RU" sz="2000" spc="-25" dirty="0">
                <a:cs typeface="Calibri"/>
              </a:rPr>
              <a:t>Стартап: настольная книга основателя </a:t>
            </a:r>
            <a:r>
              <a:rPr lang="en-US" sz="2000" spc="-25" dirty="0">
                <a:cs typeface="Calibri"/>
              </a:rPr>
              <a:t>/ </a:t>
            </a:r>
            <a:r>
              <a:rPr lang="ru-RU" sz="2000" spc="-25" dirty="0">
                <a:cs typeface="Calibri"/>
              </a:rPr>
              <a:t>Стив Бланк, Боб </a:t>
            </a:r>
            <a:r>
              <a:rPr lang="ru-RU" sz="2000" spc="-25" dirty="0" err="1">
                <a:cs typeface="Calibri"/>
              </a:rPr>
              <a:t>Дорф</a:t>
            </a:r>
            <a:r>
              <a:rPr lang="ru-RU" sz="2000" spc="-25" dirty="0">
                <a:cs typeface="Calibri"/>
              </a:rPr>
              <a:t>. — М.: Альпина </a:t>
            </a:r>
            <a:r>
              <a:rPr lang="ru-RU" sz="2000" spc="-25" dirty="0" err="1">
                <a:cs typeface="Calibri"/>
              </a:rPr>
              <a:t>Паблишер</a:t>
            </a:r>
            <a:r>
              <a:rPr lang="ru-RU" sz="2000" spc="-25" dirty="0">
                <a:cs typeface="Calibri"/>
              </a:rPr>
              <a:t>, 2016. — 616 с.</a:t>
            </a:r>
          </a:p>
          <a:p>
            <a:pPr marL="12700" marR="47625">
              <a:lnSpc>
                <a:spcPct val="80000"/>
              </a:lnSpc>
              <a:spcBef>
                <a:spcPts val="1265"/>
              </a:spcBef>
              <a:tabLst>
                <a:tab pos="241300" algn="l"/>
              </a:tabLst>
            </a:pPr>
            <a:r>
              <a:rPr lang="ru-RU" sz="2000" b="1" spc="-25" dirty="0">
                <a:cs typeface="Calibri"/>
              </a:rPr>
              <a:t>2. Рис, Э.</a:t>
            </a:r>
            <a:r>
              <a:rPr lang="ru-RU" sz="2000" spc="-25" dirty="0">
                <a:cs typeface="Calibri"/>
              </a:rPr>
              <a:t> Бизнес с нуля </a:t>
            </a:r>
            <a:r>
              <a:rPr lang="en-US" sz="2000" spc="-25" dirty="0">
                <a:cs typeface="Calibri"/>
              </a:rPr>
              <a:t>/ </a:t>
            </a:r>
            <a:r>
              <a:rPr lang="ru-RU" sz="2000" spc="-25" dirty="0">
                <a:cs typeface="Calibri"/>
              </a:rPr>
              <a:t>Эрик Рис. — М.: Альпина </a:t>
            </a:r>
            <a:r>
              <a:rPr lang="ru-RU" sz="2000" spc="-25" dirty="0" err="1">
                <a:cs typeface="Calibri"/>
              </a:rPr>
              <a:t>Паблишер</a:t>
            </a:r>
            <a:r>
              <a:rPr lang="ru-RU" sz="2000" spc="-25" dirty="0">
                <a:cs typeface="Calibri"/>
              </a:rPr>
              <a:t>, 2015. — 256 с.</a:t>
            </a:r>
            <a:endParaRPr lang="ru-RU" sz="2000" b="1" spc="-25" dirty="0">
              <a:cs typeface="Calibri"/>
            </a:endParaRPr>
          </a:p>
          <a:p>
            <a:pPr marL="12700" marR="47625">
              <a:lnSpc>
                <a:spcPct val="80000"/>
              </a:lnSpc>
              <a:spcBef>
                <a:spcPts val="1265"/>
              </a:spcBef>
              <a:tabLst>
                <a:tab pos="241300" algn="l"/>
              </a:tabLst>
            </a:pPr>
            <a:r>
              <a:rPr lang="ru-RU" sz="2000" b="1" spc="-25" dirty="0">
                <a:cs typeface="Calibri"/>
              </a:rPr>
              <a:t>3. </a:t>
            </a:r>
            <a:r>
              <a:rPr sz="2000" b="1" spc="-25" dirty="0" err="1">
                <a:cs typeface="Calibri"/>
              </a:rPr>
              <a:t>Котлер</a:t>
            </a:r>
            <a:r>
              <a:rPr sz="2000" b="1" spc="-25" dirty="0">
                <a:cs typeface="Calibri"/>
              </a:rPr>
              <a:t>,</a:t>
            </a:r>
            <a:r>
              <a:rPr sz="2000" b="1" dirty="0">
                <a:cs typeface="Calibri"/>
              </a:rPr>
              <a:t> Ф.</a:t>
            </a:r>
            <a:r>
              <a:rPr sz="2000" b="1" spc="-5" dirty="0">
                <a:cs typeface="Calibri"/>
              </a:rPr>
              <a:t> </a:t>
            </a:r>
            <a:r>
              <a:rPr sz="2000" b="1" spc="-10" dirty="0">
                <a:cs typeface="Calibri"/>
              </a:rPr>
              <a:t>Маркетинг</a:t>
            </a:r>
            <a:r>
              <a:rPr sz="2000" b="1" spc="15" dirty="0">
                <a:cs typeface="Calibri"/>
              </a:rPr>
              <a:t> </a:t>
            </a:r>
            <a:r>
              <a:rPr sz="2000" b="1" spc="-10" dirty="0">
                <a:cs typeface="Calibri"/>
              </a:rPr>
              <a:t>менеджмент</a:t>
            </a:r>
            <a:r>
              <a:rPr sz="2000" b="1" spc="-35" dirty="0">
                <a:cs typeface="Calibri"/>
              </a:rPr>
              <a:t> </a:t>
            </a:r>
            <a:r>
              <a:rPr sz="2000" dirty="0">
                <a:cs typeface="Calibri"/>
              </a:rPr>
              <a:t>/</a:t>
            </a:r>
            <a:r>
              <a:rPr sz="2000" spc="-10" dirty="0">
                <a:cs typeface="Calibri"/>
              </a:rPr>
              <a:t> </a:t>
            </a:r>
            <a:r>
              <a:rPr sz="2000" spc="-100" dirty="0">
                <a:cs typeface="Calibri"/>
              </a:rPr>
              <a:t>Ф.</a:t>
            </a:r>
            <a:r>
              <a:rPr sz="2000" spc="10" dirty="0">
                <a:cs typeface="Calibri"/>
              </a:rPr>
              <a:t> </a:t>
            </a:r>
            <a:r>
              <a:rPr sz="2000" spc="-25" dirty="0">
                <a:cs typeface="Calibri"/>
              </a:rPr>
              <a:t>Котлер,</a:t>
            </a:r>
            <a:r>
              <a:rPr sz="2000" spc="-10" dirty="0">
                <a:cs typeface="Calibri"/>
              </a:rPr>
              <a:t> </a:t>
            </a:r>
            <a:r>
              <a:rPr sz="2000" dirty="0">
                <a:cs typeface="Calibri"/>
              </a:rPr>
              <a:t>К. </a:t>
            </a:r>
            <a:r>
              <a:rPr sz="2000" spc="-570" dirty="0">
                <a:cs typeface="Calibri"/>
              </a:rPr>
              <a:t> </a:t>
            </a:r>
            <a:r>
              <a:rPr sz="2000" dirty="0">
                <a:cs typeface="Calibri"/>
              </a:rPr>
              <a:t>Л.</a:t>
            </a:r>
            <a:r>
              <a:rPr sz="2000" spc="-10" dirty="0">
                <a:cs typeface="Calibri"/>
              </a:rPr>
              <a:t> </a:t>
            </a:r>
            <a:r>
              <a:rPr sz="2000" spc="-15" dirty="0" err="1">
                <a:cs typeface="Calibri"/>
              </a:rPr>
              <a:t>Келлер</a:t>
            </a:r>
            <a:r>
              <a:rPr sz="2000" dirty="0">
                <a:cs typeface="Calibri"/>
              </a:rPr>
              <a:t>.</a:t>
            </a:r>
            <a:r>
              <a:rPr lang="ru-RU" sz="2000" dirty="0">
                <a:cs typeface="Calibri"/>
              </a:rPr>
              <a:t> </a:t>
            </a:r>
            <a:r>
              <a:rPr lang="ru-RU" sz="2000" spc="-5" dirty="0">
                <a:cs typeface="Calibri"/>
              </a:rPr>
              <a:t>15-е</a:t>
            </a:r>
            <a:r>
              <a:rPr lang="ru-RU" sz="2000" spc="-10" dirty="0">
                <a:cs typeface="Calibri"/>
              </a:rPr>
              <a:t> изд.</a:t>
            </a:r>
            <a:r>
              <a:rPr sz="2000" spc="-5" dirty="0">
                <a:cs typeface="Calibri"/>
              </a:rPr>
              <a:t> </a:t>
            </a:r>
            <a:r>
              <a:rPr lang="ru-RU" sz="2000" spc="-5" dirty="0">
                <a:cs typeface="Calibri"/>
              </a:rPr>
              <a:t>СПб.</a:t>
            </a:r>
            <a:r>
              <a:rPr sz="2000" dirty="0">
                <a:cs typeface="Calibri"/>
              </a:rPr>
              <a:t>: </a:t>
            </a:r>
            <a:r>
              <a:rPr sz="2000" spc="-5" dirty="0">
                <a:cs typeface="Calibri"/>
              </a:rPr>
              <a:t>Питер,</a:t>
            </a:r>
            <a:r>
              <a:rPr sz="2000" spc="-15" dirty="0">
                <a:cs typeface="Calibri"/>
              </a:rPr>
              <a:t> </a:t>
            </a:r>
            <a:r>
              <a:rPr sz="2000" dirty="0">
                <a:cs typeface="Calibri"/>
              </a:rPr>
              <a:t>201</a:t>
            </a:r>
            <a:r>
              <a:rPr lang="ru-RU" sz="2000" dirty="0">
                <a:cs typeface="Calibri"/>
              </a:rPr>
              <a:t>8</a:t>
            </a:r>
            <a:r>
              <a:rPr sz="2000" dirty="0">
                <a:cs typeface="Calibri"/>
              </a:rPr>
              <a:t>.—</a:t>
            </a:r>
            <a:r>
              <a:rPr sz="2000" spc="-20" dirty="0">
                <a:cs typeface="Calibri"/>
              </a:rPr>
              <a:t> </a:t>
            </a:r>
            <a:r>
              <a:rPr sz="2000" spc="-5" dirty="0">
                <a:cs typeface="Calibri"/>
              </a:rPr>
              <a:t>8</a:t>
            </a:r>
            <a:r>
              <a:rPr lang="ru-RU" sz="2000" spc="-5" dirty="0">
                <a:cs typeface="Calibri"/>
              </a:rPr>
              <a:t>48</a:t>
            </a:r>
            <a:r>
              <a:rPr sz="2000" spc="-35" dirty="0">
                <a:cs typeface="Calibri"/>
              </a:rPr>
              <a:t> </a:t>
            </a:r>
            <a:r>
              <a:rPr sz="2000" dirty="0">
                <a:cs typeface="Calibri"/>
              </a:rPr>
              <a:t>с.—</a:t>
            </a:r>
            <a:r>
              <a:rPr sz="2000" spc="-10" dirty="0">
                <a:cs typeface="Calibri"/>
              </a:rPr>
              <a:t> </a:t>
            </a:r>
            <a:r>
              <a:rPr sz="2000" dirty="0">
                <a:cs typeface="Calibri"/>
              </a:rPr>
              <a:t>ISBN</a:t>
            </a:r>
            <a:r>
              <a:rPr sz="2000" spc="-30" dirty="0">
                <a:cs typeface="Calibri"/>
              </a:rPr>
              <a:t> </a:t>
            </a:r>
            <a:r>
              <a:rPr sz="2000" spc="-5" dirty="0">
                <a:cs typeface="Calibri"/>
              </a:rPr>
              <a:t>978-5-496</a:t>
            </a:r>
            <a:r>
              <a:rPr lang="ru-RU" sz="2000" spc="-5" dirty="0">
                <a:cs typeface="Calibri"/>
              </a:rPr>
              <a:t>1</a:t>
            </a:r>
            <a:r>
              <a:rPr sz="2000" spc="-5" dirty="0">
                <a:cs typeface="Calibri"/>
              </a:rPr>
              <a:t>-0</a:t>
            </a:r>
            <a:r>
              <a:rPr lang="ru-RU" sz="2000" spc="-5" dirty="0">
                <a:cs typeface="Calibri"/>
              </a:rPr>
              <a:t>422</a:t>
            </a:r>
            <a:r>
              <a:rPr sz="2000" spc="-5" dirty="0">
                <a:cs typeface="Calibri"/>
              </a:rPr>
              <a:t>-</a:t>
            </a:r>
            <a:r>
              <a:rPr lang="ru-RU" sz="2000" spc="-5" dirty="0">
                <a:cs typeface="Calibri"/>
              </a:rPr>
              <a:t>2</a:t>
            </a:r>
            <a:r>
              <a:rPr sz="2000" spc="-5" dirty="0">
                <a:cs typeface="Calibri"/>
              </a:rPr>
              <a:t>.</a:t>
            </a:r>
            <a:endParaRPr sz="2000" dirty="0">
              <a:cs typeface="Calibri"/>
            </a:endParaRPr>
          </a:p>
          <a:p>
            <a:pPr marL="12700">
              <a:lnSpc>
                <a:spcPts val="2810"/>
              </a:lnSpc>
              <a:spcBef>
                <a:spcPts val="375"/>
              </a:spcBef>
              <a:tabLst>
                <a:tab pos="241300" algn="l"/>
              </a:tabLst>
            </a:pPr>
            <a:r>
              <a:rPr lang="ru-RU" sz="2000" b="1" spc="-5" dirty="0">
                <a:cs typeface="Calibri"/>
              </a:rPr>
              <a:t>4. </a:t>
            </a:r>
            <a:r>
              <a:rPr sz="2000" b="1" spc="-5" dirty="0" err="1">
                <a:cs typeface="Calibri"/>
              </a:rPr>
              <a:t>Ламбен</a:t>
            </a:r>
            <a:r>
              <a:rPr sz="2000" b="1" spc="-5" dirty="0">
                <a:cs typeface="Calibri"/>
              </a:rPr>
              <a:t>,</a:t>
            </a:r>
            <a:r>
              <a:rPr sz="2000" b="1" spc="-10" dirty="0">
                <a:cs typeface="Calibri"/>
              </a:rPr>
              <a:t> </a:t>
            </a:r>
            <a:r>
              <a:rPr sz="2000" b="1" dirty="0">
                <a:cs typeface="Calibri"/>
              </a:rPr>
              <a:t>Ж.-Ж.</a:t>
            </a:r>
            <a:r>
              <a:rPr sz="2000" b="1" spc="-5" dirty="0">
                <a:cs typeface="Calibri"/>
              </a:rPr>
              <a:t> </a:t>
            </a:r>
            <a:r>
              <a:rPr sz="2000" b="1" spc="-15" dirty="0">
                <a:cs typeface="Calibri"/>
              </a:rPr>
              <a:t>Менеджмент,</a:t>
            </a:r>
            <a:r>
              <a:rPr sz="2000" b="1" spc="-35" dirty="0">
                <a:cs typeface="Calibri"/>
              </a:rPr>
              <a:t> </a:t>
            </a:r>
            <a:r>
              <a:rPr sz="2000" b="1" dirty="0" err="1">
                <a:cs typeface="Calibri"/>
              </a:rPr>
              <a:t>ориентированный</a:t>
            </a:r>
            <a:r>
              <a:rPr sz="2000" b="1" spc="-5" dirty="0">
                <a:cs typeface="Calibri"/>
              </a:rPr>
              <a:t> </a:t>
            </a:r>
            <a:r>
              <a:rPr sz="2000" b="1" spc="-5" dirty="0" err="1">
                <a:cs typeface="Calibri"/>
              </a:rPr>
              <a:t>на</a:t>
            </a:r>
            <a:r>
              <a:rPr lang="ru-RU" sz="2000" dirty="0">
                <a:cs typeface="Calibri"/>
              </a:rPr>
              <a:t> </a:t>
            </a:r>
            <a:r>
              <a:rPr sz="2000" b="1" spc="-5" dirty="0" err="1">
                <a:cs typeface="Calibri"/>
              </a:rPr>
              <a:t>рынок</a:t>
            </a:r>
            <a:r>
              <a:rPr sz="2000" dirty="0">
                <a:cs typeface="Calibri"/>
              </a:rPr>
              <a:t>:</a:t>
            </a:r>
            <a:r>
              <a:rPr sz="2000" spc="10" dirty="0">
                <a:cs typeface="Calibri"/>
              </a:rPr>
              <a:t> </a:t>
            </a:r>
            <a:r>
              <a:rPr sz="2000" dirty="0">
                <a:cs typeface="Calibri"/>
              </a:rPr>
              <a:t>пер.</a:t>
            </a:r>
            <a:r>
              <a:rPr sz="2000" spc="-20" dirty="0">
                <a:cs typeface="Calibri"/>
              </a:rPr>
              <a:t> </a:t>
            </a:r>
            <a:r>
              <a:rPr sz="2000" dirty="0">
                <a:cs typeface="Calibri"/>
              </a:rPr>
              <a:t>с </a:t>
            </a:r>
            <a:r>
              <a:rPr sz="2000" spc="-25" dirty="0">
                <a:cs typeface="Calibri"/>
              </a:rPr>
              <a:t>англ.</a:t>
            </a:r>
            <a:r>
              <a:rPr sz="2000" spc="-5" dirty="0">
                <a:cs typeface="Calibri"/>
              </a:rPr>
              <a:t> </a:t>
            </a:r>
            <a:r>
              <a:rPr sz="2000" dirty="0">
                <a:cs typeface="Calibri"/>
              </a:rPr>
              <a:t>/</a:t>
            </a:r>
            <a:r>
              <a:rPr sz="2000" spc="-15" dirty="0">
                <a:cs typeface="Calibri"/>
              </a:rPr>
              <a:t> </a:t>
            </a:r>
            <a:r>
              <a:rPr sz="2000" dirty="0">
                <a:cs typeface="Calibri"/>
              </a:rPr>
              <a:t>[пер.</a:t>
            </a:r>
            <a:r>
              <a:rPr sz="2000" spc="-15" dirty="0">
                <a:cs typeface="Calibri"/>
              </a:rPr>
              <a:t> </a:t>
            </a:r>
            <a:r>
              <a:rPr sz="2000" spc="-25" dirty="0">
                <a:cs typeface="Calibri"/>
              </a:rPr>
              <a:t>под</a:t>
            </a:r>
            <a:r>
              <a:rPr sz="2000" dirty="0">
                <a:cs typeface="Calibri"/>
              </a:rPr>
              <a:t> </a:t>
            </a:r>
            <a:r>
              <a:rPr sz="2000" spc="-15" dirty="0">
                <a:cs typeface="Calibri"/>
              </a:rPr>
              <a:t>ред. </a:t>
            </a:r>
            <a:r>
              <a:rPr sz="2000" dirty="0">
                <a:cs typeface="Calibri"/>
              </a:rPr>
              <a:t>В. Б. </a:t>
            </a:r>
            <a:r>
              <a:rPr sz="2000" spc="-10" dirty="0">
                <a:cs typeface="Calibri"/>
              </a:rPr>
              <a:t>Колчанова]</a:t>
            </a:r>
            <a:r>
              <a:rPr sz="2000" spc="-5" dirty="0">
                <a:cs typeface="Calibri"/>
              </a:rPr>
              <a:t> </a:t>
            </a:r>
            <a:r>
              <a:rPr sz="2000" dirty="0">
                <a:cs typeface="Calibri"/>
              </a:rPr>
              <a:t>.— </a:t>
            </a:r>
            <a:r>
              <a:rPr sz="2000" spc="-570" dirty="0">
                <a:cs typeface="Calibri"/>
              </a:rPr>
              <a:t> </a:t>
            </a:r>
            <a:r>
              <a:rPr sz="2000" spc="-5" dirty="0">
                <a:cs typeface="Calibri"/>
              </a:rPr>
              <a:t>2-е </a:t>
            </a:r>
            <a:r>
              <a:rPr sz="2000" spc="-10" dirty="0">
                <a:cs typeface="Calibri"/>
              </a:rPr>
              <a:t>изд. </a:t>
            </a:r>
            <a:r>
              <a:rPr sz="2000" dirty="0">
                <a:cs typeface="Calibri"/>
              </a:rPr>
              <a:t>— </a:t>
            </a:r>
            <a:r>
              <a:rPr sz="2000" spc="-5" dirty="0">
                <a:cs typeface="Calibri"/>
              </a:rPr>
              <a:t>Санкт-Петербург </a:t>
            </a:r>
            <a:r>
              <a:rPr sz="2000" dirty="0">
                <a:cs typeface="Calibri"/>
              </a:rPr>
              <a:t>: </a:t>
            </a:r>
            <a:r>
              <a:rPr sz="2000" spc="-5" dirty="0">
                <a:cs typeface="Calibri"/>
              </a:rPr>
              <a:t>Питер, </a:t>
            </a:r>
            <a:r>
              <a:rPr sz="2000" dirty="0">
                <a:cs typeface="Calibri"/>
              </a:rPr>
              <a:t>2011 .— 718 с. — </a:t>
            </a:r>
            <a:r>
              <a:rPr sz="2000" spc="5" dirty="0">
                <a:cs typeface="Calibri"/>
              </a:rPr>
              <a:t> </a:t>
            </a:r>
            <a:r>
              <a:rPr sz="2000" dirty="0">
                <a:cs typeface="Calibri"/>
              </a:rPr>
              <a:t>ISBN</a:t>
            </a:r>
            <a:r>
              <a:rPr sz="2000" spc="-30" dirty="0">
                <a:cs typeface="Calibri"/>
              </a:rPr>
              <a:t> </a:t>
            </a:r>
            <a:r>
              <a:rPr sz="2000" spc="-5" dirty="0">
                <a:cs typeface="Calibri"/>
              </a:rPr>
              <a:t>978-5-4237-0259-5.</a:t>
            </a:r>
            <a:endParaRPr lang="ru-RU" sz="2000" spc="-5" dirty="0">
              <a:cs typeface="Calibri"/>
            </a:endParaRPr>
          </a:p>
          <a:p>
            <a:pPr marL="12700">
              <a:lnSpc>
                <a:spcPts val="2810"/>
              </a:lnSpc>
              <a:spcBef>
                <a:spcPts val="375"/>
              </a:spcBef>
              <a:tabLst>
                <a:tab pos="241300" algn="l"/>
              </a:tabLst>
            </a:pPr>
            <a:r>
              <a:rPr lang="ru-RU" sz="2000" b="1" spc="-5" dirty="0">
                <a:cs typeface="Calibri"/>
              </a:rPr>
              <a:t>5. </a:t>
            </a:r>
            <a:r>
              <a:rPr lang="ru-RU" sz="2000" spc="-5" dirty="0">
                <a:cs typeface="Calibri"/>
              </a:rPr>
              <a:t>Технологии маркетинга в интернет-среде: учебное пособие / А. В. Катаев, И. А. Названова; Южный федеральный университет. – Ростов-на-Дону; Таганрог: Издательство Южного федерального университета, 2024. – 155 с. - </a:t>
            </a:r>
            <a:r>
              <a:rPr lang="en-US" sz="2000" spc="-5" dirty="0">
                <a:cs typeface="Calibri"/>
                <a:hlinkClick r:id="rId2"/>
              </a:rPr>
              <a:t>https://bizlog.ru/lib/b17/</a:t>
            </a:r>
            <a:endParaRPr lang="ru-RU" sz="2000" spc="-5" dirty="0">
              <a:cs typeface="Calibri"/>
            </a:endParaRPr>
          </a:p>
          <a:p>
            <a:pPr marL="12700">
              <a:lnSpc>
                <a:spcPts val="2810"/>
              </a:lnSpc>
              <a:spcBef>
                <a:spcPts val="375"/>
              </a:spcBef>
              <a:tabLst>
                <a:tab pos="241300" algn="l"/>
              </a:tabLst>
            </a:pPr>
            <a:r>
              <a:rPr lang="en-US" sz="2000" b="1" spc="-5" dirty="0">
                <a:cs typeface="Calibri"/>
              </a:rPr>
              <a:t>6. </a:t>
            </a:r>
            <a:r>
              <a:rPr lang="ru-RU" sz="2000" spc="-5" dirty="0">
                <a:cs typeface="Calibri"/>
              </a:rPr>
              <a:t>Маркетинг на рынках товаров и услуг сферы информационных технологий: учебное пособие / Д. В. Арутюнова, А. В. Катаев, И. А. Названова. – Ростов-на-Дону; Таганрог: Издательство Южного федерального университета, 2025. – 144 с. </a:t>
            </a:r>
            <a:r>
              <a:rPr lang="en-US" sz="2000" spc="-5" dirty="0">
                <a:cs typeface="Calibri"/>
                <a:hlinkClick r:id="rId3"/>
              </a:rPr>
              <a:t>https://bizlog.ru/lib/b18/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DFF0A159-763A-E221-9403-EF5702A9FDB1}"/>
              </a:ext>
            </a:extLst>
          </p:cNvPr>
          <p:cNvSpPr txBox="1">
            <a:spLocks/>
          </p:cNvSpPr>
          <p:nvPr/>
        </p:nvSpPr>
        <p:spPr>
          <a:xfrm>
            <a:off x="1976737" y="278938"/>
            <a:ext cx="401383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b="1" spc="-1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Литература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Объект 2">
            <a:extLst>
              <a:ext uri="{FF2B5EF4-FFF2-40B4-BE49-F238E27FC236}">
                <a16:creationId xmlns:a16="http://schemas.microsoft.com/office/drawing/2014/main" id="{7681BD69-D532-3BCB-D8C9-40FF02B1D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8112" y="990600"/>
            <a:ext cx="10070592" cy="5081016"/>
          </a:xfrm>
        </p:spPr>
        <p:txBody>
          <a:bodyPr>
            <a:normAutofit fontScale="92500" lnSpcReduction="10000"/>
          </a:bodyPr>
          <a:lstStyle/>
          <a:p>
            <a:r>
              <a:rPr lang="ru-RU" sz="2400" b="1" dirty="0"/>
              <a:t>Маркетинг </a:t>
            </a:r>
            <a:r>
              <a:rPr lang="ru-RU" sz="2400" dirty="0"/>
              <a:t>– это деятельность, совокупность институтов и процессов для создания, коммуникации, доставки и обмена предложениями, которые имеют ценность для  покупателей, пользователей, партнеров и  общества в целом (Словарь АМА, 2017)</a:t>
            </a:r>
          </a:p>
          <a:p>
            <a:r>
              <a:rPr lang="ru-RU" sz="2400" b="1" dirty="0"/>
              <a:t>Маркетинг</a:t>
            </a:r>
            <a:r>
              <a:rPr lang="ru-RU" sz="2400" dirty="0"/>
              <a:t> – это процесс планирования и воплощения замысла, ценообразование, продвижение и реализацию идей, товаров и услуг посредством обмена, удовлетворяющего цели отдельных лиц и организаций (Словарь АМА, ранее)</a:t>
            </a:r>
          </a:p>
          <a:p>
            <a:r>
              <a:rPr lang="ru-RU" sz="2400" b="1" dirty="0"/>
              <a:t>Маркетинг</a:t>
            </a:r>
            <a:r>
              <a:rPr lang="ru-RU" sz="2400" dirty="0"/>
              <a:t> – определение и удовлетворение человеческих потребностей (Филип Котлер).</a:t>
            </a:r>
          </a:p>
          <a:p>
            <a:r>
              <a:rPr lang="ru-RU" sz="2400" b="1" dirty="0"/>
              <a:t>Маркетинг</a:t>
            </a:r>
            <a:r>
              <a:rPr lang="ru-RU" sz="2400" dirty="0"/>
              <a:t> – прибыльное удовлетворение потребностей (Филип Котлер).</a:t>
            </a:r>
          </a:p>
          <a:p>
            <a:r>
              <a:rPr lang="ru-RU" sz="2400" b="1" dirty="0"/>
              <a:t>Маркетинг</a:t>
            </a:r>
            <a:r>
              <a:rPr lang="ru-RU" sz="2400" dirty="0"/>
              <a:t> – управление спросом.</a:t>
            </a:r>
          </a:p>
          <a:p>
            <a:endParaRPr lang="ru-RU" sz="2400" dirty="0"/>
          </a:p>
          <a:p>
            <a:endParaRPr lang="ru-RU" sz="2400" dirty="0"/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6EFB5944-70C7-E034-A74E-C174E78AB845}"/>
              </a:ext>
            </a:extLst>
          </p:cNvPr>
          <p:cNvSpPr txBox="1"/>
          <p:nvPr/>
        </p:nvSpPr>
        <p:spPr>
          <a:xfrm>
            <a:off x="1981200" y="376870"/>
            <a:ext cx="7886700" cy="3089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105"/>
              </a:spcBef>
            </a:pPr>
            <a:r>
              <a:rPr lang="ru-RU" sz="2400" b="1" dirty="0">
                <a:latin typeface="Arial"/>
                <a:cs typeface="Arial"/>
              </a:rPr>
              <a:t>Определения маркетинга</a:t>
            </a:r>
            <a:endParaRPr sz="24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083759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FF0A159-763A-E221-9403-EF5702A9FDB1}"/>
              </a:ext>
            </a:extLst>
          </p:cNvPr>
          <p:cNvSpPr txBox="1">
            <a:spLocks/>
          </p:cNvSpPr>
          <p:nvPr/>
        </p:nvSpPr>
        <p:spPr>
          <a:xfrm>
            <a:off x="4996816" y="3037206"/>
            <a:ext cx="401383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b="1" spc="-1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Вопросы</a:t>
            </a:r>
            <a:r>
              <a:rPr lang="en-US" sz="2400" b="1" spc="-1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?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86924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Объект 2">
            <a:extLst>
              <a:ext uri="{FF2B5EF4-FFF2-40B4-BE49-F238E27FC236}">
                <a16:creationId xmlns:a16="http://schemas.microsoft.com/office/drawing/2014/main" id="{7681BD69-D532-3BCB-D8C9-40FF02B1D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3184" y="990601"/>
            <a:ext cx="9875520" cy="549053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400" b="1" dirty="0"/>
              <a:t>Потребность </a:t>
            </a:r>
            <a:r>
              <a:rPr lang="ru-RU" sz="2400" dirty="0"/>
              <a:t>(англ. </a:t>
            </a:r>
            <a:r>
              <a:rPr lang="ru-RU" sz="2400" dirty="0" err="1"/>
              <a:t>need</a:t>
            </a:r>
            <a:r>
              <a:rPr lang="ru-RU" sz="2400" dirty="0"/>
              <a:t>, иногда </a:t>
            </a:r>
            <a:r>
              <a:rPr lang="ru-RU" sz="2400" dirty="0" err="1"/>
              <a:t>human</a:t>
            </a:r>
            <a:r>
              <a:rPr lang="ru-RU" sz="2400" dirty="0"/>
              <a:t> </a:t>
            </a:r>
            <a:r>
              <a:rPr lang="ru-RU" sz="2400" dirty="0" err="1"/>
              <a:t>need</a:t>
            </a:r>
            <a:r>
              <a:rPr lang="ru-RU" sz="2400" dirty="0"/>
              <a:t> – человеческая потребность)</a:t>
            </a:r>
            <a:r>
              <a:rPr lang="ru-RU" sz="2400" b="1" dirty="0"/>
              <a:t> </a:t>
            </a:r>
            <a:r>
              <a:rPr lang="ru-RU" sz="2400" dirty="0"/>
              <a:t>– состояние неудовлетворенности, часто неосознанное влечение человека. Ощущаемый человеком недостаток в чем-то необходимом. Надобность, требующая удовлетворения. Понятие потребностей лежит в основе теорий мотивации Фрейда (</a:t>
            </a:r>
            <a:r>
              <a:rPr lang="ru-RU" sz="2400" dirty="0" err="1"/>
              <a:t>Freud</a:t>
            </a:r>
            <a:r>
              <a:rPr lang="ru-RU" sz="2400" dirty="0"/>
              <a:t>), Маслоу (</a:t>
            </a:r>
            <a:r>
              <a:rPr lang="ru-RU" sz="2400" dirty="0" err="1"/>
              <a:t>Maslow</a:t>
            </a:r>
            <a:r>
              <a:rPr lang="ru-RU" sz="2400" dirty="0"/>
              <a:t>), </a:t>
            </a:r>
            <a:r>
              <a:rPr lang="ru-RU" sz="2400" dirty="0" err="1"/>
              <a:t>Герцберга</a:t>
            </a:r>
            <a:r>
              <a:rPr lang="ru-RU" sz="2400" dirty="0"/>
              <a:t> (</a:t>
            </a:r>
            <a:r>
              <a:rPr lang="ru-RU" sz="2400" dirty="0" err="1"/>
              <a:t>Herzberg</a:t>
            </a:r>
            <a:r>
              <a:rPr lang="ru-RU" sz="2400" dirty="0"/>
              <a:t>), в том числе определяющих поведение потребителей на рынке.</a:t>
            </a:r>
          </a:p>
          <a:p>
            <a:pPr marL="0" indent="0">
              <a:buNone/>
            </a:pPr>
            <a:r>
              <a:rPr lang="ru-RU" sz="2400" b="1" dirty="0"/>
              <a:t>Желание</a:t>
            </a:r>
            <a:r>
              <a:rPr lang="ru-RU" sz="2400" dirty="0"/>
              <a:t> (англ. </a:t>
            </a:r>
            <a:r>
              <a:rPr lang="ru-RU" sz="2400" dirty="0" err="1"/>
              <a:t>want</a:t>
            </a:r>
            <a:r>
              <a:rPr lang="ru-RU" sz="2400" dirty="0"/>
              <a:t>) – это потребность, принявшая конкретную форму в соответствии с уровнем культуры и личностными характеристиками индивидуума, а также окружающими его условиями. Конкретизированная или частная потребность.</a:t>
            </a:r>
          </a:p>
          <a:p>
            <a:pPr marL="0" indent="0">
              <a:buNone/>
            </a:pPr>
            <a:r>
              <a:rPr lang="ru-RU" sz="2400" b="1" dirty="0"/>
              <a:t>Спрос</a:t>
            </a:r>
            <a:r>
              <a:rPr lang="ru-RU" sz="2400" dirty="0"/>
              <a:t> (англ. </a:t>
            </a:r>
            <a:r>
              <a:rPr lang="ru-RU" sz="2400" dirty="0" err="1"/>
              <a:t>demand</a:t>
            </a:r>
            <a:r>
              <a:rPr lang="ru-RU" sz="2400" dirty="0"/>
              <a:t>, иногда </a:t>
            </a:r>
            <a:r>
              <a:rPr lang="ru-RU" sz="2400" dirty="0" err="1"/>
              <a:t>demands</a:t>
            </a:r>
            <a:r>
              <a:rPr lang="ru-RU" sz="2400" dirty="0"/>
              <a:t> – запросы) – желание, обеспеченное покупательной способностью. </a:t>
            </a:r>
          </a:p>
          <a:p>
            <a:pPr marL="0" indent="0">
              <a:buNone/>
            </a:pPr>
            <a:r>
              <a:rPr lang="ru-RU" sz="2400" b="1" dirty="0"/>
              <a:t>Спрос</a:t>
            </a:r>
            <a:r>
              <a:rPr lang="ru-RU" sz="2400" dirty="0"/>
              <a:t> — это желание потребителя купить конкретный товар или услугу по конкретной цене в течение определённого периода времени, подкреплённое готовностью оплатить покупку.</a:t>
            </a:r>
          </a:p>
          <a:p>
            <a:endParaRPr lang="ru-RU" sz="2400" dirty="0"/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6EFB5944-70C7-E034-A74E-C174E78AB845}"/>
              </a:ext>
            </a:extLst>
          </p:cNvPr>
          <p:cNvSpPr txBox="1"/>
          <p:nvPr/>
        </p:nvSpPr>
        <p:spPr>
          <a:xfrm>
            <a:off x="1981200" y="376870"/>
            <a:ext cx="7886700" cy="3089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105"/>
              </a:spcBef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Потребность, желание, спрос</a:t>
            </a:r>
            <a:endParaRPr sz="2400" b="1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6286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81200" y="366263"/>
            <a:ext cx="8534400" cy="3089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105"/>
              </a:spcBef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Иерархия потребностей по </a:t>
            </a:r>
            <a:r>
              <a:rPr lang="ru-RU" sz="2400" b="1" dirty="0" err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А.Маслоу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(расширенная)</a:t>
            </a:r>
            <a:endParaRPr sz="2400" b="1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7" name="Rectangle 2">
            <a:extLst>
              <a:ext uri="{FF2B5EF4-FFF2-40B4-BE49-F238E27FC236}">
                <a16:creationId xmlns:a16="http://schemas.microsoft.com/office/drawing/2014/main" id="{3FE30189-5899-24B1-7A75-BEE924F32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9" name="Rectangle 3">
            <a:extLst>
              <a:ext uri="{FF2B5EF4-FFF2-40B4-BE49-F238E27FC236}">
                <a16:creationId xmlns:a16="http://schemas.microsoft.com/office/drawing/2014/main" id="{84324377-20BD-22A8-07C2-E327C062B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8826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28CA5A9-CC13-388C-414F-A9BAC3264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765865"/>
            <a:ext cx="77326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8EE6593-4EFF-0E49-9C03-D28747AFBB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694648"/>
            <a:ext cx="5791200" cy="5883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600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28800" y="173068"/>
            <a:ext cx="8534400" cy="60439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105"/>
              </a:spcBef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Маркетинг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: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целевой рынок, комплекс маркетинга, внутренняя и внешняя маркетинговая среда</a:t>
            </a:r>
            <a:endParaRPr sz="2400" b="1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146243" y="1066801"/>
            <a:ext cx="4740957" cy="38057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95"/>
              </a:spcBef>
              <a:tabLst>
                <a:tab pos="240665" algn="l"/>
                <a:tab pos="241300" algn="l"/>
              </a:tabLst>
            </a:pPr>
            <a:r>
              <a:rPr lang="ru-RU" sz="1900" b="1" spc="-5" dirty="0">
                <a:latin typeface="Calibri"/>
                <a:cs typeface="Calibri"/>
              </a:rPr>
              <a:t>Первый уровень</a:t>
            </a:r>
            <a:r>
              <a:rPr sz="1900" b="1" spc="-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–</a:t>
            </a:r>
            <a:r>
              <a:rPr lang="ru-RU" sz="1900" spc="-5" dirty="0">
                <a:latin typeface="Calibri"/>
                <a:cs typeface="Calibri"/>
              </a:rPr>
              <a:t> потребители</a:t>
            </a:r>
            <a:endParaRPr sz="1900" dirty="0">
              <a:latin typeface="Calibri"/>
              <a:cs typeface="Calibri"/>
            </a:endParaRPr>
          </a:p>
          <a:p>
            <a:pPr marL="12700" marR="581660">
              <a:lnSpc>
                <a:spcPct val="80000"/>
              </a:lnSpc>
              <a:spcBef>
                <a:spcPts val="1000"/>
              </a:spcBef>
              <a:tabLst>
                <a:tab pos="240665" algn="l"/>
                <a:tab pos="241300" algn="l"/>
              </a:tabLst>
            </a:pPr>
            <a:r>
              <a:rPr lang="ru-RU" sz="1900" b="1" spc="-15" dirty="0">
                <a:latin typeface="Calibri"/>
                <a:cs typeface="Calibri"/>
              </a:rPr>
              <a:t>Второй </a:t>
            </a:r>
            <a:r>
              <a:rPr lang="ru-RU" sz="1900" b="1" spc="10" dirty="0">
                <a:latin typeface="Calibri"/>
                <a:cs typeface="Calibri"/>
              </a:rPr>
              <a:t>уровень</a:t>
            </a:r>
            <a:r>
              <a:rPr sz="1900" b="1" spc="-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–</a:t>
            </a:r>
            <a:r>
              <a:rPr lang="ru-RU" sz="1900" spc="-5" dirty="0">
                <a:latin typeface="Calibri"/>
                <a:cs typeface="Calibri"/>
              </a:rPr>
              <a:t> </a:t>
            </a:r>
            <a:r>
              <a:rPr lang="ru-RU" sz="1900" spc="-10" dirty="0">
                <a:latin typeface="Calibri"/>
                <a:cs typeface="Calibri"/>
              </a:rPr>
              <a:t>инструменты</a:t>
            </a:r>
            <a:r>
              <a:rPr lang="ru-RU" sz="1900" spc="-35" dirty="0">
                <a:latin typeface="Calibri"/>
                <a:cs typeface="Calibri"/>
              </a:rPr>
              <a:t> воздействия на потребителя </a:t>
            </a:r>
            <a:r>
              <a:rPr sz="1900" spc="-5" dirty="0">
                <a:latin typeface="Calibri"/>
                <a:cs typeface="Calibri"/>
              </a:rPr>
              <a:t>(</a:t>
            </a:r>
            <a:r>
              <a:rPr lang="ru-RU" sz="1900" spc="-5" dirty="0">
                <a:latin typeface="Calibri"/>
                <a:cs typeface="Calibri"/>
              </a:rPr>
              <a:t>комплекс маркетинга </a:t>
            </a:r>
            <a:r>
              <a:rPr sz="1900" spc="-5" dirty="0">
                <a:latin typeface="Calibri"/>
                <a:cs typeface="Calibri"/>
              </a:rPr>
              <a:t>4Р)</a:t>
            </a:r>
            <a:endParaRPr sz="1900" dirty="0">
              <a:latin typeface="Calibri"/>
              <a:cs typeface="Calibri"/>
            </a:endParaRPr>
          </a:p>
          <a:p>
            <a:pPr marL="12700" marR="448945">
              <a:lnSpc>
                <a:spcPct val="80000"/>
              </a:lnSpc>
              <a:spcBef>
                <a:spcPts val="1005"/>
              </a:spcBef>
              <a:tabLst>
                <a:tab pos="240665" algn="l"/>
                <a:tab pos="241300" algn="l"/>
              </a:tabLst>
            </a:pPr>
            <a:r>
              <a:rPr lang="ru-RU" sz="1900" b="1" spc="-25" dirty="0">
                <a:latin typeface="Calibri"/>
                <a:cs typeface="Calibri"/>
              </a:rPr>
              <a:t>Третий</a:t>
            </a:r>
            <a:r>
              <a:rPr sz="1900" b="1" spc="5" dirty="0">
                <a:latin typeface="Calibri"/>
                <a:cs typeface="Calibri"/>
              </a:rPr>
              <a:t> </a:t>
            </a:r>
            <a:r>
              <a:rPr lang="ru-RU" sz="1900" b="1" spc="5" dirty="0">
                <a:latin typeface="Calibri"/>
                <a:cs typeface="Calibri"/>
              </a:rPr>
              <a:t>уровень</a:t>
            </a:r>
            <a:r>
              <a:rPr sz="1900" b="1" dirty="0">
                <a:latin typeface="Calibri"/>
                <a:cs typeface="Calibri"/>
              </a:rPr>
              <a:t> </a:t>
            </a:r>
            <a:r>
              <a:rPr lang="ru-RU" sz="1900" spc="-5" dirty="0">
                <a:latin typeface="Calibri"/>
                <a:cs typeface="Calibri"/>
              </a:rPr>
              <a:t>–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комплекс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систем, </a:t>
            </a:r>
            <a:r>
              <a:rPr sz="1900" spc="-5" dirty="0">
                <a:latin typeface="Calibri"/>
                <a:cs typeface="Calibri"/>
              </a:rPr>
              <a:t>с</a:t>
            </a:r>
            <a:r>
              <a:rPr lang="ru-RU" sz="1900" spc="-5" dirty="0">
                <a:latin typeface="Calibri"/>
                <a:cs typeface="Calibri"/>
              </a:rPr>
              <a:t> помощью которых фирма</a:t>
            </a:r>
            <a:r>
              <a:rPr lang="ru-RU" sz="1900" spc="-10" dirty="0">
                <a:latin typeface="Calibri"/>
                <a:cs typeface="Calibri"/>
              </a:rPr>
              <a:t> учитывает</a:t>
            </a:r>
            <a:r>
              <a:rPr sz="1900" spc="-10" dirty="0">
                <a:latin typeface="Calibri"/>
                <a:cs typeface="Calibri"/>
              </a:rPr>
              <a:t> </a:t>
            </a:r>
            <a:r>
              <a:rPr lang="ru-RU" sz="1900" spc="-10" dirty="0">
                <a:latin typeface="Calibri"/>
                <a:cs typeface="Calibri"/>
              </a:rPr>
              <a:t>внешние</a:t>
            </a:r>
            <a:r>
              <a:rPr lang="ru-RU" sz="1900" spc="-5" dirty="0">
                <a:latin typeface="Calibri"/>
                <a:cs typeface="Calibri"/>
              </a:rPr>
              <a:t> и внутренние факторы</a:t>
            </a:r>
            <a:r>
              <a:rPr sz="1900" spc="-10" dirty="0">
                <a:latin typeface="Calibri"/>
                <a:cs typeface="Calibri"/>
              </a:rPr>
              <a:t>,</a:t>
            </a:r>
            <a:r>
              <a:rPr lang="ru-RU" sz="1900" spc="-10" dirty="0">
                <a:latin typeface="Calibri"/>
                <a:cs typeface="Calibri"/>
              </a:rPr>
              <a:t> влияющие на </a:t>
            </a:r>
            <a:r>
              <a:rPr sz="1900" spc="-5" dirty="0">
                <a:latin typeface="Calibri"/>
                <a:cs typeface="Calibri"/>
              </a:rPr>
              <a:t>е</a:t>
            </a:r>
            <a:r>
              <a:rPr lang="ru-RU" sz="1900" spc="-5" dirty="0">
                <a:latin typeface="Calibri"/>
                <a:cs typeface="Calibri"/>
              </a:rPr>
              <a:t>ё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lang="ru-RU" sz="1900" spc="-10" dirty="0">
                <a:latin typeface="Calibri"/>
                <a:cs typeface="Calibri"/>
              </a:rPr>
              <a:t>стратегию,</a:t>
            </a:r>
            <a:r>
              <a:rPr sz="1900" spc="-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и</a:t>
            </a:r>
            <a:r>
              <a:rPr lang="ru-RU" sz="1900" spc="-5" dirty="0">
                <a:latin typeface="Calibri"/>
                <a:cs typeface="Calibri"/>
              </a:rPr>
              <a:t> управляет маркетинговой деятельностью</a:t>
            </a:r>
            <a:endParaRPr sz="1900" dirty="0">
              <a:latin typeface="Calibri"/>
              <a:cs typeface="Calibri"/>
            </a:endParaRPr>
          </a:p>
          <a:p>
            <a:pPr marL="12700" marR="782955">
              <a:lnSpc>
                <a:spcPct val="80000"/>
              </a:lnSpc>
              <a:spcBef>
                <a:spcPts val="994"/>
              </a:spcBef>
              <a:tabLst>
                <a:tab pos="240665" algn="l"/>
                <a:tab pos="241300" algn="l"/>
              </a:tabLst>
            </a:pPr>
            <a:r>
              <a:rPr lang="ru-RU" sz="1900" b="1" spc="-5" dirty="0">
                <a:latin typeface="Calibri"/>
                <a:cs typeface="Calibri"/>
              </a:rPr>
              <a:t>Внешняя </a:t>
            </a:r>
            <a:r>
              <a:rPr lang="ru-RU" sz="1900" b="1" spc="-65" dirty="0">
                <a:latin typeface="Calibri"/>
                <a:cs typeface="Calibri"/>
              </a:rPr>
              <a:t>микросреда</a:t>
            </a:r>
            <a:r>
              <a:rPr lang="en-US" sz="1900" b="1" spc="-10" dirty="0">
                <a:latin typeface="Calibri"/>
                <a:cs typeface="Calibri"/>
              </a:rPr>
              <a:t>: </a:t>
            </a:r>
            <a:r>
              <a:rPr lang="ru-RU" sz="1900" spc="-10" dirty="0">
                <a:latin typeface="Calibri"/>
                <a:cs typeface="Calibri"/>
              </a:rPr>
              <a:t>потребители, поставщики, посредники, конкуренты, общественность</a:t>
            </a:r>
          </a:p>
          <a:p>
            <a:pPr marL="12700" marR="782955">
              <a:lnSpc>
                <a:spcPct val="80000"/>
              </a:lnSpc>
              <a:spcBef>
                <a:spcPts val="994"/>
              </a:spcBef>
              <a:tabLst>
                <a:tab pos="240665" algn="l"/>
                <a:tab pos="241300" algn="l"/>
              </a:tabLst>
            </a:pPr>
            <a:r>
              <a:rPr lang="ru-RU" sz="1900" b="1" spc="-10" dirty="0">
                <a:latin typeface="Calibri"/>
                <a:cs typeface="Calibri"/>
              </a:rPr>
              <a:t>Внешняя макросреда</a:t>
            </a:r>
            <a:r>
              <a:rPr sz="1900" spc="-10" dirty="0">
                <a:latin typeface="Calibri"/>
                <a:cs typeface="Calibri"/>
              </a:rPr>
              <a:t>:</a:t>
            </a:r>
            <a:r>
              <a:rPr lang="ru-RU" sz="1900" spc="-10" dirty="0">
                <a:latin typeface="Calibri"/>
                <a:cs typeface="Calibri"/>
              </a:rPr>
              <a:t> политические факторы, экономические и т.п.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37" name="Rectangle 2">
            <a:extLst>
              <a:ext uri="{FF2B5EF4-FFF2-40B4-BE49-F238E27FC236}">
                <a16:creationId xmlns:a16="http://schemas.microsoft.com/office/drawing/2014/main" id="{3FE30189-5899-24B1-7A75-BEE924F32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8" name="Объект 37">
            <a:extLst>
              <a:ext uri="{FF2B5EF4-FFF2-40B4-BE49-F238E27FC236}">
                <a16:creationId xmlns:a16="http://schemas.microsoft.com/office/drawing/2014/main" id="{FACFB4B0-6CEE-2590-5F6D-DF325672C7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19276" y="1054101"/>
          <a:ext cx="5168975" cy="51208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7588557" imgH="10720507" progId="Visio.Drawing.11">
                  <p:embed/>
                </p:oleObj>
              </mc:Choice>
              <mc:Fallback>
                <p:oleObj name="Visio" r:id="rId2" imgW="7588557" imgH="10720507" progId="Visio.Drawing.11">
                  <p:embed/>
                  <p:pic>
                    <p:nvPicPr>
                      <p:cNvPr id="38" name="Объект 37">
                        <a:extLst>
                          <a:ext uri="{FF2B5EF4-FFF2-40B4-BE49-F238E27FC236}">
                            <a16:creationId xmlns:a16="http://schemas.microsoft.com/office/drawing/2014/main" id="{FACFB4B0-6CEE-2590-5F6D-DF325672C7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 l="11162" t="10222" r="21429" b="42462"/>
                      <a:stretch>
                        <a:fillRect/>
                      </a:stretch>
                    </p:blipFill>
                    <p:spPr bwMode="auto">
                      <a:xfrm>
                        <a:off x="1819276" y="1054101"/>
                        <a:ext cx="5168975" cy="51208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3">
            <a:extLst>
              <a:ext uri="{FF2B5EF4-FFF2-40B4-BE49-F238E27FC236}">
                <a16:creationId xmlns:a16="http://schemas.microsoft.com/office/drawing/2014/main" id="{84324377-20BD-22A8-07C2-E327C062B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8826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Объект 2">
            <a:extLst>
              <a:ext uri="{FF2B5EF4-FFF2-40B4-BE49-F238E27FC236}">
                <a16:creationId xmlns:a16="http://schemas.microsoft.com/office/drawing/2014/main" id="{7681BD69-D532-3BCB-D8C9-40FF02B1D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6880" y="990600"/>
            <a:ext cx="10009632" cy="5638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b="1" dirty="0"/>
              <a:t>Рынок</a:t>
            </a:r>
            <a:r>
              <a:rPr lang="ru-RU" sz="2200" dirty="0"/>
              <a:t> – совокупность процессов и процедур, обеспечивающих обмен товарами и услугами между покупателями и продавцами.</a:t>
            </a:r>
          </a:p>
          <a:p>
            <a:pPr marL="0" indent="0">
              <a:buNone/>
            </a:pPr>
            <a:r>
              <a:rPr lang="ru-RU" sz="2200" b="1" dirty="0"/>
              <a:t>Рынок </a:t>
            </a:r>
            <a:r>
              <a:rPr lang="en-US" sz="2200" b="1" dirty="0"/>
              <a:t>(</a:t>
            </a:r>
            <a:r>
              <a:rPr lang="ru-RU" sz="2200" b="1" dirty="0"/>
              <a:t>сбыта) </a:t>
            </a:r>
            <a:r>
              <a:rPr lang="ru-RU" sz="2200" dirty="0"/>
              <a:t>– существующие и потенциальные потребители определенных товаров или услуг.</a:t>
            </a:r>
            <a:r>
              <a:rPr lang="en-US" sz="2200" dirty="0"/>
              <a:t> </a:t>
            </a:r>
            <a:r>
              <a:rPr lang="ru-RU" sz="2200" b="1" dirty="0"/>
              <a:t>Сегмент рынка</a:t>
            </a:r>
            <a:r>
              <a:rPr lang="ru-RU" sz="2200" dirty="0"/>
              <a:t> – часть рынка</a:t>
            </a:r>
            <a:r>
              <a:rPr lang="en-US" sz="2200" dirty="0"/>
              <a:t>...</a:t>
            </a:r>
            <a:endParaRPr lang="ru-RU" sz="2200" dirty="0"/>
          </a:p>
          <a:p>
            <a:pPr marL="0" indent="0">
              <a:buNone/>
            </a:pPr>
            <a:r>
              <a:rPr lang="ru-RU" sz="2200" b="1" dirty="0"/>
              <a:t>Целевой рынок </a:t>
            </a:r>
            <a:r>
              <a:rPr lang="ru-RU" sz="2200" dirty="0"/>
              <a:t>– часть рынка, на которую ориентирована маркетинговая деятельность предприятия</a:t>
            </a:r>
          </a:p>
          <a:p>
            <a:pPr marL="0" indent="0">
              <a:buNone/>
            </a:pPr>
            <a:r>
              <a:rPr lang="ru-RU" sz="2000" dirty="0"/>
              <a:t>Примеры</a:t>
            </a:r>
            <a:r>
              <a:rPr lang="en-US" sz="2000" dirty="0"/>
              <a:t>:</a:t>
            </a:r>
            <a:endParaRPr lang="ru-RU" sz="2000" dirty="0"/>
          </a:p>
          <a:p>
            <a:pPr>
              <a:spcBef>
                <a:spcPts val="0"/>
              </a:spcBef>
            </a:pPr>
            <a:r>
              <a:rPr lang="ru-RU" sz="2000" dirty="0"/>
              <a:t>Рынки</a:t>
            </a:r>
            <a:r>
              <a:rPr lang="en-US" sz="2000" dirty="0"/>
              <a:t> </a:t>
            </a:r>
            <a:r>
              <a:rPr lang="ru-RU" sz="2000" dirty="0"/>
              <a:t>средств производств, капиталов (фондовый рынок), информации, труда, земли, потребительский рынок</a:t>
            </a:r>
          </a:p>
          <a:p>
            <a:pPr>
              <a:spcBef>
                <a:spcPts val="0"/>
              </a:spcBef>
            </a:pPr>
            <a:r>
              <a:rPr lang="ru-RU" sz="2000" dirty="0"/>
              <a:t>Мировой рынок нефти</a:t>
            </a:r>
          </a:p>
          <a:p>
            <a:pPr>
              <a:spcBef>
                <a:spcPts val="0"/>
              </a:spcBef>
            </a:pPr>
            <a:r>
              <a:rPr lang="ru-RU" sz="2000" dirty="0"/>
              <a:t>Рынок систем управления проектами в России</a:t>
            </a:r>
          </a:p>
          <a:p>
            <a:pPr>
              <a:spcBef>
                <a:spcPts val="0"/>
              </a:spcBef>
            </a:pPr>
            <a:r>
              <a:rPr lang="ru-RU" sz="2000" dirty="0"/>
              <a:t>Российский рынок молочной продукции для детского питания</a:t>
            </a:r>
          </a:p>
          <a:p>
            <a:pPr>
              <a:spcBef>
                <a:spcPts val="0"/>
              </a:spcBef>
            </a:pPr>
            <a:r>
              <a:rPr lang="ru-RU" sz="2000" dirty="0"/>
              <a:t>Рынок кисломолочной продукции Ростовской области</a:t>
            </a:r>
          </a:p>
          <a:p>
            <a:pPr>
              <a:spcBef>
                <a:spcPts val="0"/>
              </a:spcBef>
            </a:pPr>
            <a:r>
              <a:rPr lang="ru-RU" sz="2000" dirty="0"/>
              <a:t>Таганрогский рынок услуг общественного транспорта</a:t>
            </a:r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6EFB5944-70C7-E034-A74E-C174E78AB845}"/>
              </a:ext>
            </a:extLst>
          </p:cNvPr>
          <p:cNvSpPr txBox="1"/>
          <p:nvPr/>
        </p:nvSpPr>
        <p:spPr>
          <a:xfrm>
            <a:off x="1981200" y="376870"/>
            <a:ext cx="7886700" cy="3089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105"/>
              </a:spcBef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Рынки, сегменты рынка, целевой рынок</a:t>
            </a:r>
          </a:p>
        </p:txBody>
      </p:sp>
    </p:spTree>
    <p:extLst>
      <p:ext uri="{BB962C8B-B14F-4D97-AF65-F5344CB8AC3E}">
        <p14:creationId xmlns:p14="http://schemas.microsoft.com/office/powerpoint/2010/main" val="193687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Объект 2">
            <a:extLst>
              <a:ext uri="{FF2B5EF4-FFF2-40B4-BE49-F238E27FC236}">
                <a16:creationId xmlns:a16="http://schemas.microsoft.com/office/drawing/2014/main" id="{7681BD69-D532-3BCB-D8C9-40FF02B1D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4416" y="990600"/>
            <a:ext cx="10070592" cy="5337048"/>
          </a:xfrm>
        </p:spPr>
        <p:txBody>
          <a:bodyPr>
            <a:normAutofit/>
          </a:bodyPr>
          <a:lstStyle/>
          <a:p>
            <a:r>
              <a:rPr lang="ru-RU" sz="2400" b="1" dirty="0"/>
              <a:t>Потребительские рынки </a:t>
            </a:r>
            <a:r>
              <a:rPr lang="ru-RU" sz="2400" dirty="0"/>
              <a:t>(Business-To-Consumer, B2C) – рынки, на котором покупателями и потребителями  выступают люди, приобретающие товары и услуги для личного потребления.</a:t>
            </a:r>
          </a:p>
          <a:p>
            <a:r>
              <a:rPr lang="ru-RU" sz="2400" b="1" dirty="0"/>
              <a:t>Рынки предприятий </a:t>
            </a:r>
            <a:r>
              <a:rPr lang="ru-RU" sz="2400" dirty="0"/>
              <a:t>(деловые рынки, Business-To-Business, B2B) – рынки товаров и услуг производственного назначения (ТПН), покупателями и  потребителями на которых выступают организации, использующие товары и услуги в процессах производства, перепродажи и в других видах деятельности.</a:t>
            </a:r>
          </a:p>
          <a:p>
            <a:r>
              <a:rPr lang="ru-RU" sz="2400" b="1" dirty="0"/>
              <a:t>Business-To-Government</a:t>
            </a:r>
            <a:r>
              <a:rPr lang="ru-RU" sz="2400" dirty="0"/>
              <a:t> (B2G) – ориентация на государственные организации.</a:t>
            </a:r>
          </a:p>
          <a:p>
            <a:r>
              <a:rPr lang="ru-RU" sz="2400" b="1" dirty="0"/>
              <a:t>Business-To-</a:t>
            </a:r>
            <a:r>
              <a:rPr lang="ru-RU" sz="2400" b="1" dirty="0" err="1"/>
              <a:t>Institutions</a:t>
            </a:r>
            <a:r>
              <a:rPr lang="ru-RU" sz="2400" dirty="0"/>
              <a:t> (B2I) – ориентация на общественные и некоммерческие организации.</a:t>
            </a:r>
          </a:p>
          <a:p>
            <a:endParaRPr lang="ru-RU" sz="2400" dirty="0"/>
          </a:p>
          <a:p>
            <a:endParaRPr lang="ru-RU" sz="2400" dirty="0"/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6EFB5944-70C7-E034-A74E-C174E78AB845}"/>
              </a:ext>
            </a:extLst>
          </p:cNvPr>
          <p:cNvSpPr txBox="1"/>
          <p:nvPr/>
        </p:nvSpPr>
        <p:spPr>
          <a:xfrm>
            <a:off x="1981200" y="376870"/>
            <a:ext cx="7886700" cy="3089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105"/>
              </a:spcBef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Рынки по типу потребителей</a:t>
            </a:r>
          </a:p>
        </p:txBody>
      </p:sp>
    </p:spTree>
    <p:extLst>
      <p:ext uri="{BB962C8B-B14F-4D97-AF65-F5344CB8AC3E}">
        <p14:creationId xmlns:p14="http://schemas.microsoft.com/office/powerpoint/2010/main" val="24101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>
            <a:extLst>
              <a:ext uri="{FF2B5EF4-FFF2-40B4-BE49-F238E27FC236}">
                <a16:creationId xmlns:a16="http://schemas.microsoft.com/office/drawing/2014/main" id="{6EFB5944-70C7-E034-A74E-C174E78AB845}"/>
              </a:ext>
            </a:extLst>
          </p:cNvPr>
          <p:cNvSpPr txBox="1"/>
          <p:nvPr/>
        </p:nvSpPr>
        <p:spPr>
          <a:xfrm>
            <a:off x="1981200" y="376870"/>
            <a:ext cx="7886700" cy="3089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105"/>
              </a:spcBef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Конкуренция</a:t>
            </a:r>
          </a:p>
        </p:txBody>
      </p:sp>
      <p:sp>
        <p:nvSpPr>
          <p:cNvPr id="2" name="Объект 2">
            <a:extLst>
              <a:ext uri="{FF2B5EF4-FFF2-40B4-BE49-F238E27FC236}">
                <a16:creationId xmlns:a16="http://schemas.microsoft.com/office/drawing/2014/main" id="{B39BA958-300C-1B9C-3570-020D6C6AF7F2}"/>
              </a:ext>
            </a:extLst>
          </p:cNvPr>
          <p:cNvSpPr txBox="1">
            <a:spLocks/>
          </p:cNvSpPr>
          <p:nvPr/>
        </p:nvSpPr>
        <p:spPr>
          <a:xfrm>
            <a:off x="1828800" y="990600"/>
            <a:ext cx="10241280" cy="5629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1300" indent="-228600">
              <a:spcBef>
                <a:spcPts val="10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lang="ru-RU" sz="2400" b="1" spc="-5" dirty="0">
                <a:latin typeface="Calibri"/>
                <a:cs typeface="Calibri"/>
              </a:rPr>
              <a:t>Конкуренция</a:t>
            </a:r>
            <a:r>
              <a:rPr lang="ru-RU" sz="2400" b="1" dirty="0">
                <a:latin typeface="Calibri"/>
                <a:cs typeface="Calibri"/>
              </a:rPr>
              <a:t> </a:t>
            </a:r>
            <a:r>
              <a:rPr lang="ru-RU" sz="2400" dirty="0">
                <a:cs typeface="Calibri"/>
              </a:rPr>
              <a:t>–</a:t>
            </a:r>
            <a:r>
              <a:rPr lang="ru-RU" sz="2400" spc="-10" dirty="0">
                <a:latin typeface="Calibri"/>
                <a:cs typeface="Calibri"/>
              </a:rPr>
              <a:t> </a:t>
            </a:r>
            <a:r>
              <a:rPr lang="ru-RU" sz="2400" spc="-15" dirty="0">
                <a:latin typeface="Calibri"/>
                <a:cs typeface="Calibri"/>
              </a:rPr>
              <a:t>это</a:t>
            </a:r>
            <a:r>
              <a:rPr lang="ru-RU" sz="2400" spc="-35" dirty="0">
                <a:latin typeface="Calibri"/>
                <a:cs typeface="Calibri"/>
              </a:rPr>
              <a:t> </a:t>
            </a:r>
            <a:r>
              <a:rPr lang="ru-RU" sz="2400" spc="-5" dirty="0">
                <a:latin typeface="Calibri"/>
                <a:cs typeface="Calibri"/>
              </a:rPr>
              <a:t>прямое </a:t>
            </a:r>
            <a:r>
              <a:rPr lang="ru-RU" sz="2400" dirty="0">
                <a:latin typeface="Calibri"/>
                <a:cs typeface="Calibri"/>
              </a:rPr>
              <a:t>или </a:t>
            </a:r>
            <a:r>
              <a:rPr lang="ru-RU" sz="2400" spc="-10" dirty="0">
                <a:latin typeface="Calibri"/>
                <a:cs typeface="Calibri"/>
              </a:rPr>
              <a:t>косвенное</a:t>
            </a:r>
            <a:r>
              <a:rPr lang="en-US" sz="2400" spc="-10" dirty="0">
                <a:latin typeface="Calibri"/>
                <a:cs typeface="Calibri"/>
              </a:rPr>
              <a:t> </a:t>
            </a:r>
            <a:r>
              <a:rPr lang="ru-RU" sz="2400" dirty="0">
                <a:latin typeface="Calibri"/>
                <a:cs typeface="Calibri"/>
              </a:rPr>
              <a:t>соперничество </a:t>
            </a:r>
            <a:r>
              <a:rPr lang="ru-RU" sz="2400" spc="-5" dirty="0">
                <a:cs typeface="Calibri"/>
              </a:rPr>
              <a:t>субъектов </a:t>
            </a:r>
            <a:r>
              <a:rPr lang="ru-RU" sz="2400" spc="-10" dirty="0">
                <a:cs typeface="Calibri"/>
              </a:rPr>
              <a:t>рынка, </a:t>
            </a:r>
            <a:r>
              <a:rPr lang="ru-RU" sz="2400" spc="-5" dirty="0">
                <a:cs typeface="Calibri"/>
              </a:rPr>
              <a:t>направленное </a:t>
            </a:r>
            <a:r>
              <a:rPr lang="ru-RU" sz="2400" dirty="0">
                <a:cs typeface="Calibri"/>
              </a:rPr>
              <a:t>на</a:t>
            </a:r>
            <a:r>
              <a:rPr lang="en-US" sz="2400" dirty="0">
                <a:cs typeface="Calibri"/>
              </a:rPr>
              <a:t> </a:t>
            </a:r>
            <a:r>
              <a:rPr lang="ru-RU" sz="2400" spc="-10" dirty="0">
                <a:cs typeface="Calibri"/>
              </a:rPr>
              <a:t>получение наибольшей </a:t>
            </a:r>
            <a:r>
              <a:rPr lang="ru-RU" sz="2400" spc="-20" dirty="0">
                <a:cs typeface="Calibri"/>
              </a:rPr>
              <a:t>выгоды </a:t>
            </a:r>
            <a:r>
              <a:rPr lang="ru-RU" sz="2400" spc="-10" dirty="0">
                <a:cs typeface="Calibri"/>
              </a:rPr>
              <a:t>от использования </a:t>
            </a:r>
            <a:r>
              <a:rPr lang="ru-RU" sz="2400" spc="-5" dirty="0">
                <a:cs typeface="Calibri"/>
              </a:rPr>
              <a:t>ограниченных</a:t>
            </a:r>
            <a:r>
              <a:rPr lang="ru-RU" sz="2400" spc="10" dirty="0">
                <a:cs typeface="Calibri"/>
              </a:rPr>
              <a:t> </a:t>
            </a:r>
            <a:r>
              <a:rPr lang="ru-RU" sz="2400" spc="-5" dirty="0">
                <a:cs typeface="Calibri"/>
              </a:rPr>
              <a:t>ресурсов,</a:t>
            </a:r>
            <a:r>
              <a:rPr lang="ru-RU" sz="2400" spc="-30" dirty="0">
                <a:cs typeface="Calibri"/>
              </a:rPr>
              <a:t> </a:t>
            </a:r>
            <a:r>
              <a:rPr lang="ru-RU" sz="2400" spc="-10" dirty="0">
                <a:cs typeface="Calibri"/>
              </a:rPr>
              <a:t>получения</a:t>
            </a:r>
            <a:r>
              <a:rPr lang="ru-RU" sz="2400" spc="10" dirty="0">
                <a:cs typeface="Calibri"/>
              </a:rPr>
              <a:t> </a:t>
            </a:r>
            <a:r>
              <a:rPr lang="ru-RU" sz="2400" spc="-10" dirty="0">
                <a:cs typeface="Calibri"/>
              </a:rPr>
              <a:t>конкурентного</a:t>
            </a:r>
            <a:r>
              <a:rPr lang="en-US" sz="2400" spc="-10" dirty="0">
                <a:cs typeface="Calibri"/>
              </a:rPr>
              <a:t> </a:t>
            </a:r>
            <a:r>
              <a:rPr lang="ru-RU" sz="2400" spc="-5" dirty="0">
                <a:cs typeface="Calibri"/>
              </a:rPr>
              <a:t>преимущества, занятия </a:t>
            </a:r>
            <a:r>
              <a:rPr lang="ru-RU" sz="2400" spc="-10" dirty="0">
                <a:cs typeface="Calibri"/>
              </a:rPr>
              <a:t>лидирующего </a:t>
            </a:r>
            <a:r>
              <a:rPr lang="ru-RU" sz="2400" spc="-15" dirty="0">
                <a:cs typeface="Calibri"/>
              </a:rPr>
              <a:t>положения </a:t>
            </a:r>
            <a:r>
              <a:rPr lang="ru-RU" sz="2400" dirty="0">
                <a:cs typeface="Calibri"/>
              </a:rPr>
              <a:t>на </a:t>
            </a:r>
            <a:r>
              <a:rPr lang="ru-RU" sz="2400" spc="-530" dirty="0">
                <a:cs typeface="Calibri"/>
              </a:rPr>
              <a:t> </a:t>
            </a:r>
            <a:r>
              <a:rPr lang="ru-RU" sz="2400" spc="-10" dirty="0">
                <a:cs typeface="Calibri"/>
              </a:rPr>
              <a:t>рынке.</a:t>
            </a:r>
            <a:endParaRPr lang="ru-RU" sz="2400" dirty="0">
              <a:cs typeface="Calibri"/>
            </a:endParaRPr>
          </a:p>
          <a:p>
            <a:pPr marL="241300" indent="-228600">
              <a:spcBef>
                <a:spcPts val="42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lang="ru-RU" sz="2400" b="1" spc="-5" dirty="0">
                <a:cs typeface="Calibri"/>
              </a:rPr>
              <a:t>Конкуренция </a:t>
            </a:r>
            <a:r>
              <a:rPr lang="ru-RU" sz="2400" dirty="0">
                <a:cs typeface="Calibri"/>
              </a:rPr>
              <a:t>–</a:t>
            </a:r>
            <a:r>
              <a:rPr lang="ru-RU" sz="2400" spc="-15" dirty="0">
                <a:cs typeface="Calibri"/>
              </a:rPr>
              <a:t> это</a:t>
            </a:r>
            <a:r>
              <a:rPr lang="ru-RU" sz="2400" spc="-30" dirty="0">
                <a:cs typeface="Calibri"/>
              </a:rPr>
              <a:t> </a:t>
            </a:r>
            <a:r>
              <a:rPr lang="ru-RU" sz="2400" dirty="0">
                <a:cs typeface="Calibri"/>
              </a:rPr>
              <a:t>соперничество</a:t>
            </a:r>
            <a:r>
              <a:rPr lang="ru-RU" sz="2400" spc="-10" dirty="0">
                <a:cs typeface="Calibri"/>
              </a:rPr>
              <a:t> хозяйствующих</a:t>
            </a:r>
            <a:r>
              <a:rPr lang="en-US" sz="2400" spc="-10" dirty="0">
                <a:cs typeface="Calibri"/>
              </a:rPr>
              <a:t> </a:t>
            </a:r>
            <a:r>
              <a:rPr lang="ru-RU" sz="2400" spc="-5" dirty="0">
                <a:cs typeface="Calibri"/>
              </a:rPr>
              <a:t>субъектов, </a:t>
            </a:r>
            <a:r>
              <a:rPr lang="ru-RU" sz="2400" dirty="0">
                <a:cs typeface="Calibri"/>
              </a:rPr>
              <a:t>при </a:t>
            </a:r>
            <a:r>
              <a:rPr lang="ru-RU" sz="2400" spc="-20" dirty="0">
                <a:cs typeface="Calibri"/>
              </a:rPr>
              <a:t>котором </a:t>
            </a:r>
            <a:r>
              <a:rPr lang="ru-RU" sz="2400" spc="-10" dirty="0">
                <a:cs typeface="Calibri"/>
              </a:rPr>
              <a:t>самостоятельными </a:t>
            </a:r>
            <a:r>
              <a:rPr lang="ru-RU" sz="2400" spc="-5" dirty="0">
                <a:cs typeface="Calibri"/>
              </a:rPr>
              <a:t>действиями </a:t>
            </a:r>
            <a:r>
              <a:rPr lang="ru-RU" sz="2400" spc="-530" dirty="0">
                <a:cs typeface="Calibri"/>
              </a:rPr>
              <a:t> </a:t>
            </a:r>
            <a:r>
              <a:rPr lang="ru-RU" sz="2400" spc="-15" dirty="0">
                <a:cs typeface="Calibri"/>
              </a:rPr>
              <a:t>каждого </a:t>
            </a:r>
            <a:r>
              <a:rPr lang="ru-RU" sz="2400" dirty="0">
                <a:cs typeface="Calibri"/>
              </a:rPr>
              <a:t>из них </a:t>
            </a:r>
            <a:r>
              <a:rPr lang="ru-RU" sz="2400" spc="-5" dirty="0">
                <a:cs typeface="Calibri"/>
              </a:rPr>
              <a:t>исключается </a:t>
            </a:r>
            <a:r>
              <a:rPr lang="ru-RU" sz="2400" dirty="0">
                <a:cs typeface="Calibri"/>
              </a:rPr>
              <a:t>или </a:t>
            </a:r>
            <a:r>
              <a:rPr lang="ru-RU" sz="2400" spc="-10" dirty="0">
                <a:cs typeface="Calibri"/>
              </a:rPr>
              <a:t>ограничивается </a:t>
            </a:r>
            <a:r>
              <a:rPr lang="ru-RU" sz="2400" spc="-5" dirty="0">
                <a:cs typeface="Calibri"/>
              </a:rPr>
              <a:t> возможность </a:t>
            </a:r>
            <a:r>
              <a:rPr lang="ru-RU" sz="2400" spc="-15" dirty="0">
                <a:cs typeface="Calibri"/>
              </a:rPr>
              <a:t>каждого </a:t>
            </a:r>
            <a:r>
              <a:rPr lang="ru-RU" sz="2400" dirty="0">
                <a:cs typeface="Calibri"/>
              </a:rPr>
              <a:t>из них в </a:t>
            </a:r>
            <a:r>
              <a:rPr lang="ru-RU" sz="2400" spc="-15" dirty="0">
                <a:cs typeface="Calibri"/>
              </a:rPr>
              <a:t>одностороннем </a:t>
            </a:r>
            <a:r>
              <a:rPr lang="ru-RU" sz="2400" spc="-5" dirty="0">
                <a:cs typeface="Calibri"/>
              </a:rPr>
              <a:t>порядке </a:t>
            </a:r>
            <a:r>
              <a:rPr lang="ru-RU" sz="2400" spc="-530" dirty="0">
                <a:cs typeface="Calibri"/>
              </a:rPr>
              <a:t> </a:t>
            </a:r>
            <a:r>
              <a:rPr lang="ru-RU" sz="2400" spc="-5" dirty="0">
                <a:cs typeface="Calibri"/>
              </a:rPr>
              <a:t>воздействовать </a:t>
            </a:r>
            <a:r>
              <a:rPr lang="ru-RU" sz="2400" dirty="0">
                <a:cs typeface="Calibri"/>
              </a:rPr>
              <a:t>на </a:t>
            </a:r>
            <a:r>
              <a:rPr lang="ru-RU" sz="2400" spc="-5" dirty="0">
                <a:cs typeface="Calibri"/>
              </a:rPr>
              <a:t>общие условия обращения </a:t>
            </a:r>
            <a:r>
              <a:rPr lang="ru-RU" sz="2400" spc="-10" dirty="0">
                <a:cs typeface="Calibri"/>
              </a:rPr>
              <a:t>товаров </a:t>
            </a:r>
            <a:r>
              <a:rPr lang="ru-RU" sz="2400" spc="-5" dirty="0">
                <a:cs typeface="Calibri"/>
              </a:rPr>
              <a:t> </a:t>
            </a:r>
            <a:r>
              <a:rPr lang="ru-RU" sz="2400" dirty="0">
                <a:cs typeface="Calibri"/>
              </a:rPr>
              <a:t>на</a:t>
            </a:r>
            <a:r>
              <a:rPr lang="ru-RU" sz="2400" spc="-5" dirty="0">
                <a:cs typeface="Calibri"/>
              </a:rPr>
              <a:t> </a:t>
            </a:r>
            <a:r>
              <a:rPr lang="ru-RU" sz="2400" spc="-10" dirty="0">
                <a:cs typeface="Calibri"/>
              </a:rPr>
              <a:t>соответствующем</a:t>
            </a:r>
            <a:r>
              <a:rPr lang="ru-RU" sz="2400" spc="-5" dirty="0">
                <a:cs typeface="Calibri"/>
              </a:rPr>
              <a:t> </a:t>
            </a:r>
            <a:r>
              <a:rPr lang="ru-RU" sz="2400" spc="-10" dirty="0">
                <a:cs typeface="Calibri"/>
              </a:rPr>
              <a:t>товарном</a:t>
            </a:r>
            <a:r>
              <a:rPr lang="ru-RU" sz="2400" spc="-5" dirty="0">
                <a:cs typeface="Calibri"/>
              </a:rPr>
              <a:t> </a:t>
            </a:r>
            <a:r>
              <a:rPr lang="ru-RU" sz="2400" spc="-10" dirty="0">
                <a:cs typeface="Calibri"/>
              </a:rPr>
              <a:t>рынке.</a:t>
            </a:r>
            <a:r>
              <a:rPr lang="en-US" sz="2400" spc="-10" dirty="0">
                <a:cs typeface="Calibri"/>
              </a:rPr>
              <a:t> </a:t>
            </a:r>
            <a:r>
              <a:rPr lang="ru-RU" sz="2400" spc="-15" dirty="0">
                <a:cs typeface="Calibri"/>
              </a:rPr>
              <a:t>(ФЗ</a:t>
            </a:r>
            <a:r>
              <a:rPr lang="ru-RU" sz="2400" spc="10" dirty="0">
                <a:cs typeface="Calibri"/>
              </a:rPr>
              <a:t> РФ </a:t>
            </a:r>
            <a:r>
              <a:rPr lang="ru-RU" sz="2400" spc="-5" dirty="0">
                <a:cs typeface="Calibri"/>
              </a:rPr>
              <a:t>№</a:t>
            </a:r>
            <a:r>
              <a:rPr lang="ru-RU" sz="2400" spc="5" dirty="0">
                <a:cs typeface="Calibri"/>
              </a:rPr>
              <a:t> </a:t>
            </a:r>
            <a:r>
              <a:rPr lang="ru-RU" sz="2400" spc="-5" dirty="0">
                <a:cs typeface="Calibri"/>
              </a:rPr>
              <a:t>135</a:t>
            </a:r>
            <a:r>
              <a:rPr lang="ru-RU" sz="2400" spc="10" dirty="0">
                <a:cs typeface="Calibri"/>
              </a:rPr>
              <a:t> </a:t>
            </a:r>
            <a:r>
              <a:rPr lang="ru-RU" sz="2400" spc="-5" dirty="0">
                <a:cs typeface="Calibri"/>
              </a:rPr>
              <a:t>«О</a:t>
            </a:r>
            <a:r>
              <a:rPr lang="ru-RU" sz="2400" dirty="0">
                <a:cs typeface="Calibri"/>
              </a:rPr>
              <a:t> </a:t>
            </a:r>
            <a:r>
              <a:rPr lang="ru-RU" sz="2400" spc="-10" dirty="0">
                <a:cs typeface="Calibri"/>
              </a:rPr>
              <a:t>защите</a:t>
            </a:r>
            <a:r>
              <a:rPr lang="ru-RU" sz="2400" dirty="0">
                <a:cs typeface="Calibri"/>
              </a:rPr>
              <a:t> </a:t>
            </a:r>
            <a:r>
              <a:rPr lang="ru-RU" sz="2400" spc="-10" dirty="0">
                <a:cs typeface="Calibri"/>
              </a:rPr>
              <a:t>конкуренции»)</a:t>
            </a:r>
            <a:endParaRPr lang="ru-RU" sz="2400" dirty="0">
              <a:cs typeface="Calibri"/>
            </a:endParaRPr>
          </a:p>
          <a:p>
            <a:pPr marL="241300" marR="335915" indent="-228600">
              <a:spcBef>
                <a:spcPts val="969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lang="ru-RU" sz="2400" b="1" spc="-5" dirty="0">
                <a:cs typeface="Calibri"/>
              </a:rPr>
              <a:t>Конкурентоспособность</a:t>
            </a:r>
            <a:r>
              <a:rPr lang="ru-RU" sz="2400" b="1" spc="-40" dirty="0">
                <a:cs typeface="Calibri"/>
              </a:rPr>
              <a:t> </a:t>
            </a:r>
            <a:r>
              <a:rPr lang="ru-RU" sz="2400" dirty="0">
                <a:cs typeface="Calibri"/>
              </a:rPr>
              <a:t>–</a:t>
            </a:r>
            <a:r>
              <a:rPr lang="ru-RU" sz="2400" spc="-10" dirty="0">
                <a:cs typeface="Calibri"/>
              </a:rPr>
              <a:t> </a:t>
            </a:r>
            <a:r>
              <a:rPr lang="ru-RU" sz="2400" dirty="0">
                <a:cs typeface="Calibri"/>
              </a:rPr>
              <a:t>способность</a:t>
            </a:r>
            <a:r>
              <a:rPr lang="ru-RU" sz="2400" spc="-40" dirty="0">
                <a:cs typeface="Calibri"/>
              </a:rPr>
              <a:t> </a:t>
            </a:r>
            <a:r>
              <a:rPr lang="ru-RU" sz="2400" spc="-10" dirty="0">
                <a:cs typeface="Calibri"/>
              </a:rPr>
              <a:t>побеждать</a:t>
            </a:r>
            <a:r>
              <a:rPr lang="ru-RU" sz="2400" spc="-35" dirty="0">
                <a:cs typeface="Calibri"/>
              </a:rPr>
              <a:t> </a:t>
            </a:r>
            <a:r>
              <a:rPr lang="ru-RU" sz="2400" dirty="0">
                <a:cs typeface="Calibri"/>
              </a:rPr>
              <a:t>на </a:t>
            </a:r>
            <a:r>
              <a:rPr lang="ru-RU" sz="2400" spc="-530" dirty="0">
                <a:cs typeface="Calibri"/>
              </a:rPr>
              <a:t> </a:t>
            </a:r>
            <a:r>
              <a:rPr lang="ru-RU" sz="2400" spc="-10" dirty="0">
                <a:cs typeface="Calibri"/>
              </a:rPr>
              <a:t>рынке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8875902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412</TotalTime>
  <Words>2444</Words>
  <Application>Microsoft Office PowerPoint</Application>
  <PresentationFormat>Широкоэкранный</PresentationFormat>
  <Paragraphs>213</Paragraphs>
  <Slides>30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41" baseType="lpstr">
      <vt:lpstr>Arial</vt:lpstr>
      <vt:lpstr>Calibri</vt:lpstr>
      <vt:lpstr>Century Gothic</vt:lpstr>
      <vt:lpstr>Courier New</vt:lpstr>
      <vt:lpstr>Microsoft Sans Serif</vt:lpstr>
      <vt:lpstr>Tahoma</vt:lpstr>
      <vt:lpstr>Verdana</vt:lpstr>
      <vt:lpstr>Wingdings</vt:lpstr>
      <vt:lpstr>Wingdings 3</vt:lpstr>
      <vt:lpstr>Легкий дым</vt:lpstr>
      <vt:lpstr>Visio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Управление предприятием на принципах маркетинга</vt:lpstr>
      <vt:lpstr>Презентация PowerPoint</vt:lpstr>
      <vt:lpstr>Презентация PowerPoint</vt:lpstr>
      <vt:lpstr>Цена (Price)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Производственная концепция</vt:lpstr>
      <vt:lpstr>Товарная VS Cбытовая концепции</vt:lpstr>
      <vt:lpstr>Маркетинговая концепция</vt:lpstr>
      <vt:lpstr>Холистический маркетинг</vt:lpstr>
      <vt:lpstr>Презентация PowerPoint</vt:lpstr>
      <vt:lpstr>Agile marketing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РАЗВИТИЕ УПРАВЛЕНЧЕСКОЙ МЫСЛИ</dc:title>
  <dc:creator>Ольга</dc:creator>
  <cp:lastModifiedBy>Катаев Алексей Владимирович</cp:lastModifiedBy>
  <cp:revision>27</cp:revision>
  <dcterms:created xsi:type="dcterms:W3CDTF">2018-09-03T14:05:50Z</dcterms:created>
  <dcterms:modified xsi:type="dcterms:W3CDTF">2026-05-28T14:56:03Z</dcterms:modified>
</cp:coreProperties>
</file>