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6" r:id="rId3"/>
    <p:sldId id="275" r:id="rId4"/>
    <p:sldId id="27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6" r:id="rId13"/>
    <p:sldId id="279" r:id="rId14"/>
    <p:sldId id="278" r:id="rId15"/>
    <p:sldId id="277" r:id="rId16"/>
    <p:sldId id="282" r:id="rId17"/>
    <p:sldId id="280" r:id="rId18"/>
    <p:sldId id="281" r:id="rId19"/>
    <p:sldId id="283" r:id="rId20"/>
    <p:sldId id="287" r:id="rId21"/>
    <p:sldId id="284" r:id="rId22"/>
    <p:sldId id="286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6EC"/>
    <a:srgbClr val="DCC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3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F8D89-957A-4544-9F5F-DDF927D46CBC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01829-43BC-4704-B8CF-F64243DCD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53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B1C5E-3723-4259-984F-9B7BE6DDA43A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29EB5-B114-49B5-B047-7BDED565A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78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29EB5-B114-49B5-B047-7BDED565AD4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5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29EB5-B114-49B5-B047-7BDED565AD4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39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F370-91AE-45E6-AE4D-1DE9C13DBF75}" type="datetime1">
              <a:rPr lang="ru-RU" smtClean="0"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к.э.н., доцент Котова Л.Р.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278-933E-4D6F-AB1F-928B71495F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4F8B-C3C1-489C-9256-D898FD77E477}" type="datetime1">
              <a:rPr lang="ru-RU" smtClean="0"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к.э.н., доцент Котова Л.Р.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278-933E-4D6F-AB1F-928B7149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FA5B-8F9C-4019-B050-DEB13785C0C7}" type="datetime1">
              <a:rPr lang="ru-RU" smtClean="0"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к.э.н., доцент Котова Л.Р.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278-933E-4D6F-AB1F-928B7149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CB23-0779-4AB0-A41B-BBB1E1E7C3CD}" type="datetime1">
              <a:rPr lang="ru-RU" smtClean="0"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к.э.н., доцент Котова Л.Р.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278-933E-4D6F-AB1F-928B7149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8622-457E-49E7-93F7-D80A3C260E11}" type="datetime1">
              <a:rPr lang="ru-RU" smtClean="0"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к.э.н., доцент Котова Л.Р.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278-933E-4D6F-AB1F-928B71495F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F7E5-BC4D-454C-9C8A-20A93F093526}" type="datetime1">
              <a:rPr lang="ru-RU" smtClean="0"/>
              <a:t>18.06.2026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к.э.н., доцент Котова Л.Р.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278-933E-4D6F-AB1F-928B7149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D10B-BDA7-4A24-B541-EF85CAB80173}" type="datetime1">
              <a:rPr lang="ru-RU" smtClean="0"/>
              <a:t>18.06.2026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к.э.н., доцент Котова Л.Р.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278-933E-4D6F-AB1F-928B71495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1D21-C07C-4889-8F30-6023BC1B94D5}" type="datetime1">
              <a:rPr lang="ru-RU" smtClean="0"/>
              <a:t>18.06.2026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к.э.н., доцент Котова Л.Р.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278-933E-4D6F-AB1F-928B7149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8D3F-3970-4DA9-930B-D6B815BAC504}" type="datetime1">
              <a:rPr lang="ru-RU" smtClean="0"/>
              <a:t>18.06.2026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к.э.н., доцент Котова Л.Р.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278-933E-4D6F-AB1F-928B7149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6032-37A0-4AEB-A742-A7E52B0211EC}" type="datetime1">
              <a:rPr lang="ru-RU" smtClean="0"/>
              <a:t>18.06.2026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к.э.н., доцент Котова Л.Р.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278-933E-4D6F-AB1F-928B71495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7889-B72F-46B9-AA44-9945294501F9}" type="datetime1">
              <a:rPr lang="ru-RU" smtClean="0"/>
              <a:t>18.06.2026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к.э.н., доцент Котова Л.Р.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278-933E-4D6F-AB1F-928B71495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6974EF9-6131-4B53-908C-3307BA4C71C1}" type="datetime1">
              <a:rPr lang="ru-RU" smtClean="0"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ru-RU"/>
              <a:t>Автор: к.э.н., доцент Котова Л.Р.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298B278-933E-4D6F-AB1F-928B71495F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-анализ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WO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T – это аббревиатура четырех английских слов: </a:t>
            </a:r>
            <a:br>
              <a:rPr lang="ru-RU" sz="1600" b="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/>
              <a:t>Strengths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сильные стороны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/>
              <a:t>Weaknesses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слабые стороны; </a:t>
            </a:r>
            <a:br>
              <a:rPr lang="ru-RU" sz="16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/>
              <a:t>O 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/>
              <a:t>Opportunities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возможности; 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ru-RU" sz="1600" dirty="0" err="1"/>
              <a:t>Threats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угрозы</a:t>
            </a:r>
            <a:r>
              <a:rPr lang="ru-RU" sz="1600" dirty="0"/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147304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20688"/>
            <a:ext cx="7543800" cy="547260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Для каждого из рассматриваемых рынков или сегментов нужно перечислить наиболее важные (имеющие наибольшее отношение/влияющие на бизнес) элементы по всем четырем категориям: силы, слабости, возможности и угрозы. В каждой из них формулировки должны быть упорядочены по значимости: сначала идет угроза номер один и так далее. SWOT должен быть как можно более сфокусированным: например, если нужно, то для каждого нового рынка или группы покупателей строится отдельная таблица. Нет смысла перечислять все возможное и невозможное.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6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На практике SWOT-анализ часто составляется для каждого ведущего конкурента и для отдельных рынков. Это раскрывает относительные силы и слабости компании, ее способности по борьбе с угрозами и использованию возможностей.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600" dirty="0"/>
          </a:p>
          <a:p>
            <a:pPr algn="just"/>
            <a:r>
              <a:rPr lang="ru-RU" sz="1600" b="1" i="1" dirty="0"/>
              <a:t>Основные направления развития SWOT-анализа</a:t>
            </a:r>
            <a:r>
              <a:rPr lang="ru-RU" sz="1600" b="1" dirty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/>
              <a:t>отображение в модели динамических изменений фирмы и ее конкурентной среды.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/>
              <a:t>учет результатов анализа фирмы и ее конкурентной среды с использованием классический моделей стратегического планирования.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/>
              <a:t>разработка SWOT моделей с учетом различных сценариев развития ситуаций на рынке.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600" b="1" dirty="0"/>
          </a:p>
        </p:txBody>
      </p:sp>
      <p:sp>
        <p:nvSpPr>
          <p:cNvPr id="4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360179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20688"/>
            <a:ext cx="7543800" cy="5472608"/>
          </a:xfrm>
        </p:spPr>
        <p:txBody>
          <a:bodyPr>
            <a:normAutofit/>
          </a:bodyPr>
          <a:lstStyle/>
          <a:p>
            <a:r>
              <a:rPr lang="ru-RU" sz="1600" b="1" i="1" dirty="0"/>
              <a:t>SWOT-анализ применяется для:</a:t>
            </a:r>
          </a:p>
          <a:p>
            <a:endParaRPr lang="ru-RU" sz="1600" b="1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i="1" dirty="0"/>
              <a:t>анализа факторов конкурентного окружения</a:t>
            </a:r>
            <a:r>
              <a:rPr lang="ru-RU" sz="1600" dirty="0"/>
              <a:t>. В настоящее время в рамках технологий стратегического планирования SWOT-анализ рассматривается как отдельный этап оценки и структурирования информации, собранной в соответствии с классическими моделями PEST, моделями Портера, и т.д.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6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i="1" dirty="0"/>
              <a:t>планирования реализации стратегий</a:t>
            </a:r>
            <a:r>
              <a:rPr lang="ru-RU" sz="1600" dirty="0"/>
              <a:t>. Для планирования реализации стратегий, разработанных на основе SWOT-моделей проф. </a:t>
            </a:r>
            <a:r>
              <a:rPr lang="ru-RU" sz="1600" dirty="0" err="1"/>
              <a:t>Weihrich</a:t>
            </a:r>
            <a:r>
              <a:rPr lang="ru-RU" sz="1600" dirty="0"/>
              <a:t>, используют матрицы </a:t>
            </a:r>
            <a:r>
              <a:rPr lang="ru-RU" sz="1600" dirty="0" err="1"/>
              <a:t>balanced</a:t>
            </a:r>
            <a:r>
              <a:rPr lang="ru-RU" sz="1600" dirty="0"/>
              <a:t> </a:t>
            </a:r>
            <a:r>
              <a:rPr lang="ru-RU" sz="1600" dirty="0" err="1"/>
              <a:t>scorecard</a:t>
            </a:r>
            <a:r>
              <a:rPr lang="ru-RU" sz="1600" dirty="0"/>
              <a:t> (</a:t>
            </a:r>
            <a:r>
              <a:rPr lang="en-US" sz="1600" dirty="0"/>
              <a:t>BSC – </a:t>
            </a:r>
            <a:r>
              <a:rPr lang="ru-RU" sz="1600" dirty="0"/>
              <a:t>сбалансированная система показателей). Этот инструмент позволяет определить наиболее важные направления стратегического развития и наиболее важных исполнителей стратегий.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6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i="1" dirty="0"/>
              <a:t>конкурентной разведки</a:t>
            </a:r>
            <a:r>
              <a:rPr lang="en-US" sz="1600" dirty="0"/>
              <a:t>. </a:t>
            </a:r>
            <a:r>
              <a:rPr lang="ru-RU" sz="1600" dirty="0"/>
              <a:t>По данным обзора</a:t>
            </a:r>
            <a:r>
              <a:rPr lang="en-US" sz="1600" dirty="0"/>
              <a:t> (Survey of SCIP membership conducted by The Pine Ridge Group, Inc. and the T.W. Powell Company, 1998) </a:t>
            </a:r>
            <a:r>
              <a:rPr lang="ru-RU" sz="1600" dirty="0"/>
              <a:t>SWOT-анализ широко используется в конкурентной разведке: в 55,2% случаев выполнения конкурентной разведки был использован SWOT-анализ.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600" b="1" dirty="0"/>
          </a:p>
        </p:txBody>
      </p:sp>
      <p:sp>
        <p:nvSpPr>
          <p:cNvPr id="4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201216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53285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i="1" dirty="0"/>
              <a:t>SWOT-анализ компании, занимающейся оптовой и розничной торговлей одежды</a:t>
            </a:r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/>
              <a:t>ЭТАП 1</a:t>
            </a:r>
            <a:r>
              <a:rPr lang="ru-RU" sz="1600" dirty="0"/>
              <a:t>. На основании внутреннего маркетингового аудита и проведенного опроса клиентов были проанализированы сильные и слабые стороны компании.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/>
              <a:t>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i="1" dirty="0"/>
              <a:t>Сильные стороны</a:t>
            </a:r>
            <a:endParaRPr lang="ru-RU" sz="1600" dirty="0"/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Опыт работы компании – более 10 лет на российском рынке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Известность торговой марки владельцам розничных торговых точек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Регулярное проведения семинаров для начинающих бизнес, приводящее в компанию новых клиентов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Разработанная система обучения новых сотрудников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Традиции высокого качества обслуживания и гостеприимства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Налаженные партнерские отношения с поставщиками, предоставляющими товар на разумных кредитных условиях.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/>
              <a:t> </a:t>
            </a:r>
          </a:p>
        </p:txBody>
      </p:sp>
      <p:sp>
        <p:nvSpPr>
          <p:cNvPr id="4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2023004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576064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i="1" dirty="0"/>
              <a:t>SWOT-анализ компании, занимающейся оптовой и розничной торговлей одежды</a:t>
            </a:r>
          </a:p>
          <a:p>
            <a:pPr marL="0" indent="0" algn="just">
              <a:buNone/>
            </a:pPr>
            <a:endParaRPr lang="ru-RU" sz="16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i="1" dirty="0"/>
              <a:t>Слабые стороны</a:t>
            </a:r>
            <a:endParaRPr lang="ru-RU" sz="1600" dirty="0"/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 err="1"/>
              <a:t>Демотивирующая</a:t>
            </a:r>
            <a:r>
              <a:rPr lang="ru-RU" sz="1600" dirty="0"/>
              <a:t> система компенсаций сотрудников, не стимулирующая к увеличению продаж.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Большой процент текучести кадров на уровне низшего и среднего звена – около 30% за 2002 год.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Узкий ассортимент и недостаточное количество товаров высокой категории качества в ассортиментном ряду.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Отсутствие инвестирования в маркетинг за исключением минимально необходимых средств на размещение рекламы. Узкая интерпретация функции маркетинга, только коммуникационная.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Низкий уровень подержания баз данных компании, отсутствие их анализа.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Недостаток внутрифирменных коммуникаций, отсутствие регулярного информирования сотрудников о результатах их труда, слабая обратная связь, являющиеся </a:t>
            </a:r>
            <a:r>
              <a:rPr lang="ru-RU" sz="1600" dirty="0" err="1"/>
              <a:t>демотивирующими</a:t>
            </a:r>
            <a:r>
              <a:rPr lang="ru-RU" sz="1600" dirty="0"/>
              <a:t> факторами.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Политика стимулирования продаж и продвижения товара не отвечает целям компании и условиям рынка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b="1" dirty="0"/>
          </a:p>
        </p:txBody>
      </p:sp>
      <p:sp>
        <p:nvSpPr>
          <p:cNvPr id="4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138663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590465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i="1" dirty="0"/>
              <a:t>SWOT-анализ компании, занимающейся оптовой и розничной торговлей одежды</a:t>
            </a:r>
          </a:p>
          <a:p>
            <a:pPr marL="0" indent="0" algn="just">
              <a:buNone/>
            </a:pPr>
            <a:endParaRPr lang="ru-RU" sz="16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600" i="1" dirty="0"/>
              <a:t>Возможности</a:t>
            </a:r>
            <a:endParaRPr lang="ru-RU" sz="1600" dirty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Стабилизация экономической ситуации за последние 3 года повлекла за собой увеличение уровня жизни населения.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Постепенно снижается предубежденность против товаров «</a:t>
            </a:r>
            <a:r>
              <a:rPr lang="ru-RU" sz="1600" dirty="0" err="1"/>
              <a:t>second</a:t>
            </a:r>
            <a:r>
              <a:rPr lang="ru-RU" sz="1600" dirty="0"/>
              <a:t> </a:t>
            </a:r>
            <a:r>
              <a:rPr lang="ru-RU" sz="1600" dirty="0" err="1"/>
              <a:t>hand</a:t>
            </a:r>
            <a:r>
              <a:rPr lang="ru-RU" sz="1600" dirty="0"/>
              <a:t>».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Ненасыщенный российский рынок представляет практически неограниченные возможности для роста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Процесс «омоложения» владельцев розничного бизнеса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/>
              <a:t> 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600" i="1" dirty="0"/>
              <a:t>Угрозы</a:t>
            </a:r>
            <a:endParaRPr lang="ru-RU" sz="1600" dirty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Высокая подверженность влиянию изменения законодательства и регулятивных мер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Изменение таможенных процедур и пошлин может резко снизить рентабельность бизнеса или даже сделать его нерентабельным.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Некоторые конкурирующие компании используют неофициальные каналы ввоза товара, что снижает конкурентоспособность цен компании.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Низкие барьеры входа новых компаний на рынок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На рынок выходит и набирает популярность товар, близкий по характеристикам к товару субституту «СТОК»</a:t>
            </a:r>
          </a:p>
          <a:p>
            <a:pPr algn="just"/>
            <a:endParaRPr lang="ru-RU" sz="1600" b="1" dirty="0"/>
          </a:p>
        </p:txBody>
      </p:sp>
      <p:sp>
        <p:nvSpPr>
          <p:cNvPr id="4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349580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56083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26598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ЭТАП 2. </a:t>
            </a:r>
            <a:r>
              <a:rPr lang="ru-RU" sz="1600" dirty="0"/>
              <a:t>Результаты заносятся в матрицу. </a:t>
            </a: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2023004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870595"/>
              </p:ext>
            </p:extLst>
          </p:nvPr>
        </p:nvGraphicFramePr>
        <p:xfrm>
          <a:off x="722784" y="548680"/>
          <a:ext cx="8058472" cy="5835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3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779">
                <a:tc>
                  <a:txBody>
                    <a:bodyPr/>
                    <a:lstStyle/>
                    <a:p>
                      <a:r>
                        <a:rPr lang="ru-RU" sz="10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Сильные стороны                                                          </a:t>
                      </a:r>
                      <a:r>
                        <a:rPr lang="en-US" sz="105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ru-RU" sz="10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Слабые стороны 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56"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Опыт работы компании – боле 10 лет на Российском рынке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05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Демотивирующая</a:t>
                      </a:r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система компенсации сотрудников, не стимулирующая к увеличению продаж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83"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Известность торговой марки владельцам розничных торговых точек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Большой процент текучести кадров на уровне низшего и среднего звена – около 30% за 2002 год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270"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Регулярное проведения семинаров для начинающих бизнес, приводящее в компанию новых клиентов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Узкий ассортимент и недостаточное количество товаров высокой категории качества в ассортиментном ряду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14"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Разработанная система обучения новых сотрудников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Отсутствие инвестирования в маркетинг за исключением минимально необходимых средств на размещение рекламы. Узкая интерпретация функции маркетинга, только коммуникационная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270"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Традиции высокого качества обслуживания и гостеприимства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Низкий уровень подержания баз данных компании, отсутствие их анализа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270"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Налаженные партнерские отношения с поставщиками, предоставляющими товар на разумных кредитных условиях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Недостаток внутрифирменных коммуникаций, отсутствие регулярного информирования сотрудников о результатах их труда, слабая обратная связь, являющиеся </a:t>
                      </a:r>
                      <a:r>
                        <a:rPr lang="ru-RU" sz="105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демотивирующими</a:t>
                      </a:r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факторами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779"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Политика стимулирования продаж и продвижения товара не отвечает целям компании и условиям рынка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779">
                <a:tc>
                  <a:txBody>
                    <a:bodyPr/>
                    <a:lstStyle/>
                    <a:p>
                      <a:r>
                        <a:rPr lang="ru-RU" sz="105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Возможности                                                                   </a:t>
                      </a:r>
                      <a:r>
                        <a:rPr lang="en-US" sz="105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105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Угрозы</a:t>
                      </a:r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779"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Стабилизация экономической ситуации за последние 3 года повлекла за собой увеличение уровня жизни населения</a:t>
                      </a:r>
                      <a:endParaRPr lang="ru-RU" sz="1050" dirty="0"/>
                    </a:p>
                  </a:txBody>
                  <a:tcPr>
                    <a:solidFill>
                      <a:srgbClr val="DCCA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Высокая подверженность влиянию изменения законодательства и регулятивных мер</a:t>
                      </a:r>
                      <a:endParaRPr lang="ru-RU" sz="1050" dirty="0"/>
                    </a:p>
                  </a:txBody>
                  <a:tcPr>
                    <a:solidFill>
                      <a:srgbClr val="DCC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7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Постепенно снижается предубежденность против товаров «</a:t>
                      </a:r>
                      <a:r>
                        <a:rPr lang="ru-RU" sz="10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>
                    <a:solidFill>
                      <a:srgbClr val="EEE6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Изменение таможенных процедур и пошлин может резко снизить рентабельность бизнеса или даже сделать его нерентабельным</a:t>
                      </a:r>
                      <a:endParaRPr lang="ru-RU" sz="1050" dirty="0"/>
                    </a:p>
                  </a:txBody>
                  <a:tcPr>
                    <a:solidFill>
                      <a:srgbClr val="EEE6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779"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Ненасыщенный российский рынок представляет практически неограниченные возможности для роста</a:t>
                      </a:r>
                      <a:endParaRPr lang="ru-RU" sz="1050" dirty="0"/>
                    </a:p>
                  </a:txBody>
                  <a:tcPr>
                    <a:solidFill>
                      <a:srgbClr val="DCCA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Некоторые конкурирующие компании используют неофициальные каналы ввоза товара, что снижает конкурентоспособность цен компании</a:t>
                      </a:r>
                      <a:endParaRPr lang="ru-RU" sz="1050" dirty="0"/>
                    </a:p>
                  </a:txBody>
                  <a:tcPr>
                    <a:solidFill>
                      <a:srgbClr val="DCC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779"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Процесс «омоложения» владельцев розничного бизнеса</a:t>
                      </a:r>
                      <a:endParaRPr lang="ru-RU" sz="1050" dirty="0"/>
                    </a:p>
                  </a:txBody>
                  <a:tcPr>
                    <a:solidFill>
                      <a:srgbClr val="EEE6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Низкие барьеры входа новых компаний на рынок</a:t>
                      </a:r>
                      <a:endParaRPr lang="ru-RU" sz="1050" dirty="0"/>
                    </a:p>
                  </a:txBody>
                  <a:tcPr>
                    <a:solidFill>
                      <a:srgbClr val="EEE6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779"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solidFill>
                      <a:srgbClr val="DCCA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На рынок выходит и набирает популярность товар, близкий по характеристикам к товару субституту «СТОК»</a:t>
                      </a:r>
                      <a:endParaRPr lang="ru-RU" sz="1050" dirty="0"/>
                    </a:p>
                  </a:txBody>
                  <a:tcPr>
                    <a:solidFill>
                      <a:srgbClr val="DCC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27584" y="21016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Таблица 2. </a:t>
            </a:r>
            <a:r>
              <a:rPr lang="ru-RU" sz="1600" i="1" dirty="0">
                <a:solidFill>
                  <a:schemeClr val="bg1"/>
                </a:solidFill>
              </a:rPr>
              <a:t>Стандартная матрица базового SWOT-анализа</a:t>
            </a:r>
          </a:p>
        </p:txBody>
      </p:sp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75290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ЭТАП 3. </a:t>
            </a:r>
            <a:r>
              <a:rPr lang="ru-RU" sz="1600" dirty="0"/>
              <a:t>Возможности и угрозы, выявленные в процессе анализа, разбиваются на три группы по приоритетности, необходимости концентрации усилий и средств и тщательности мониторинга.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9" y="1628801"/>
            <a:ext cx="7551247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293096"/>
            <a:ext cx="75512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 поле немедленного реагирования попадают угрозы изменения таможенных правил и привлекательность рынка для новых конкурентов. 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Угрозу прихода в отрасль новых конкурентов компания может уменьшить путем увеличения своей доли рынка и развития бренда, что требует большего внимания к развитию маркетинга и достаточному его финансированию. Угроза повышения таможенных пошлин и изменения правил ввоза товаров может быть частично снижена путем применения стратегии диверсификации и введения в ассортиментный ряд товаров, в меньшей степени подверженных данной угрозе.</a:t>
            </a: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1376014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560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Матрица возможностей, показала, что на поля наиболее благоприятных возможностей попадает возможности роста рынка, и программы властей по развитию производства и торговли товарами для малоимущих слоев населения. Возможности, предоставляемые растущим рынком, и положение компании в числе лидеров отрасли обуславливают применение одной из стратегий роста.</a:t>
            </a:r>
          </a:p>
          <a:p>
            <a:pPr algn="just">
              <a:buClr>
                <a:srgbClr val="C00000"/>
              </a:buClr>
            </a:pPr>
            <a:endParaRPr lang="ru-RU" sz="1600" dirty="0"/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Преимущества государственных программ, стимулирующих развитие сектора товаров низшей ценовой категории, существенно важны при развитии сети магазинов компании, но их использование осуществимо только при наличии или развитии соответствующего уровня личных связей и выделении сотрудника отвечающего за данное направление в компании.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62875"/>
            <a:ext cx="7632848" cy="270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3508663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572" y="404664"/>
            <a:ext cx="756084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ЭТАП 4.</a:t>
            </a:r>
            <a:r>
              <a:rPr lang="ru-RU" sz="1500" dirty="0"/>
              <a:t> Особенно важен для выработки правильных стратегический действий, хотя используется нашими компаниями крайне редко. С учетом выявленных возможностей и угроз выделяются основные взаимовлияющие группы «Возможности – сильные/слабые стороны», «Угрозы – сильные/слабые стороны» и составляется соответствующая матрица (табл. 5 и 5.1).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Эта фаза позволяет сделать стратегические выводы из проделанного анализа, точно структурировать проблемы и задачи, стоящие перед компанией и найти пути их решения с учетом имеющихся и предполагаемых ресурсов. Именно эта фаза анализа определяет стратегические цели развития компании.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00" b="1" dirty="0"/>
              <a:t>Заключительным этапом</a:t>
            </a:r>
            <a:r>
              <a:rPr lang="ru-RU" sz="1500" dirty="0"/>
              <a:t> становится формулировка основных стратегических направлений с учетом их важности. Стратегия формулируется на основании результатов матриц 3, 4 и 5. 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Стратегические возможности и угрозы, которые требуют концентрации всех необходимых ресурсов для их реализации и соответствующие угрозы, требующие повышенного внимания и тщательного постоянного мониторинга, относятся к самой приоритетной части. Они должны находиться под постоянным контролем высшего руководства компании.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Возможностям, позволяющим ранжирование по мере освобождения требуемых ресурсов и угрозам, требующим контроля, предоставляется средний приоритет. Контроль руководства высшего и среднего звена, инвестирование из собственных или доступных кредитных источников.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Возможностям или угрозам текущего порядка дается низший приоритет. Они находятся под контролем линейного менеджмента, используются собственные источники финансирования (по мере возможности).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5842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/>
              <a:t>В 1963 году в Гарварде на конференции по проблемам бизнес-политики проф. K. </a:t>
            </a:r>
            <a:r>
              <a:rPr lang="ru-RU" sz="1600" dirty="0" err="1"/>
              <a:t>Andrews</a:t>
            </a:r>
            <a:r>
              <a:rPr lang="ru-RU" sz="1600" dirty="0"/>
              <a:t> впервые публично озвучил акроним SWOT (</a:t>
            </a:r>
            <a:r>
              <a:rPr lang="ru-RU" sz="1600" dirty="0" err="1"/>
              <a:t>Strengths</a:t>
            </a:r>
            <a:r>
              <a:rPr lang="ru-RU" sz="1600" dirty="0"/>
              <a:t>, </a:t>
            </a:r>
            <a:r>
              <a:rPr lang="ru-RU" sz="1600" dirty="0" err="1"/>
              <a:t>Weaknesses</a:t>
            </a:r>
            <a:r>
              <a:rPr lang="ru-RU" sz="1600" dirty="0"/>
              <a:t>, </a:t>
            </a:r>
            <a:r>
              <a:rPr lang="ru-RU" sz="1600" dirty="0" err="1"/>
              <a:t>Opportunities</a:t>
            </a:r>
            <a:r>
              <a:rPr lang="ru-RU" sz="1600" dirty="0"/>
              <a:t>, </a:t>
            </a:r>
            <a:r>
              <a:rPr lang="ru-RU" sz="1600" dirty="0" err="1"/>
              <a:t>Threats</a:t>
            </a:r>
            <a:r>
              <a:rPr lang="ru-RU" sz="1600" dirty="0"/>
              <a:t>), что означает "Сила", "Слабость", "Возможности", "Угрозы". С 1960-х годов и по сей день SWOT-анализ широко применяется в процессе стратегического планирования. </a:t>
            </a:r>
          </a:p>
          <a:p>
            <a:pPr algn="just">
              <a:spcBef>
                <a:spcPts val="0"/>
              </a:spcBef>
            </a:pPr>
            <a:endParaRPr lang="ru-RU" sz="1600" dirty="0"/>
          </a:p>
          <a:p>
            <a:pPr lvl="0" algn="just"/>
            <a:r>
              <a:rPr lang="ru-RU" sz="1600" b="1" i="1" dirty="0"/>
              <a:t>Сильные стороны предприятия (</a:t>
            </a:r>
            <a:r>
              <a:rPr lang="ru-RU" sz="1600" b="1" i="1" dirty="0" err="1"/>
              <a:t>Strengths</a:t>
            </a:r>
            <a:r>
              <a:rPr lang="ru-RU" sz="1600" b="1" i="1" dirty="0"/>
              <a:t>) </a:t>
            </a:r>
            <a:r>
              <a:rPr lang="ru-RU" sz="1600" dirty="0"/>
              <a:t>— то, в чем оно преуспело или какая-то особенность, предоставляющая ему дополнительные возможности. Сила может заключаться в имеющемся у вас опыте, доступе к уникальным ресурсам, наличии передовой технологии и современного оборудования, высокой квалификации персонала, высоком качестве выпускаемой продукции, известности торговой марки и т. п.</a:t>
            </a:r>
          </a:p>
          <a:p>
            <a:pPr lvl="0" algn="just"/>
            <a:endParaRPr lang="ru-RU" sz="1600" dirty="0"/>
          </a:p>
          <a:p>
            <a:pPr algn="just"/>
            <a:r>
              <a:rPr lang="ru-RU" sz="1600" b="1" i="1" dirty="0"/>
              <a:t>Слабые стороны предприятия (</a:t>
            </a:r>
            <a:r>
              <a:rPr lang="ru-RU" sz="1600" b="1" i="1" dirty="0" err="1"/>
              <a:t>Weaknesses</a:t>
            </a:r>
            <a:r>
              <a:rPr lang="ru-RU" sz="1600" b="1" i="1" dirty="0"/>
              <a:t>) </a:t>
            </a:r>
            <a:r>
              <a:rPr lang="ru-RU" sz="1600" dirty="0"/>
              <a:t>— это отсутствие какого-то важного для функционирования предприятия фактора или то, что пока не удается осуществить по сравнению с другими компаниями, ставящее вас в неблагоприятное положение. В качестве примера слабых сторон можно привести слишком узкий ассортимент выпускаемых товаров, плохую репутацию компании на рынке, недостаток финансирования, низкий уровень сервиса и т. п.</a:t>
            </a:r>
          </a:p>
          <a:p>
            <a:endParaRPr lang="ru-RU" altLang="ru-RU" sz="1800" dirty="0"/>
          </a:p>
          <a:p>
            <a:pPr algn="just">
              <a:spcBef>
                <a:spcPts val="0"/>
              </a:spcBef>
            </a:pPr>
            <a:endParaRPr lang="ru-RU" sz="1800" dirty="0"/>
          </a:p>
        </p:txBody>
      </p:sp>
      <p:sp>
        <p:nvSpPr>
          <p:cNvPr id="8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1546742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963" y="0"/>
            <a:ext cx="6781800" cy="332656"/>
          </a:xfrm>
        </p:spPr>
        <p:txBody>
          <a:bodyPr>
            <a:normAutofit fontScale="90000"/>
          </a:bodyPr>
          <a:lstStyle/>
          <a:p>
            <a:pPr lvl="0" indent="450850" fontAlgn="base">
              <a:spcAft>
                <a:spcPct val="0"/>
              </a:spcAft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Корреляционный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SWOT-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</a:t>
            </a:r>
            <a:endPara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78830"/>
              </p:ext>
            </p:extLst>
          </p:nvPr>
        </p:nvGraphicFramePr>
        <p:xfrm>
          <a:off x="827586" y="685800"/>
          <a:ext cx="7848870" cy="53112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6936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5-балльная экспертная система оценки парных</a:t>
                      </a:r>
                      <a:r>
                        <a:rPr lang="ru-RU" sz="1200" baseline="0" dirty="0">
                          <a:effectLst/>
                        </a:rPr>
                        <a:t> сочетаний «сильная сторона – возможность», «сильная сторона – угроза», «слабая сторона – возможность», «слабая сторона – угроза»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/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Возможности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Угрозы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233"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1. Стабилизация экономической ситуации за последние 3 года повлекла за собой увеличение уровня жизни населения (рост рынка)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2. Постепенно снижается предубежденность против товаров «</a:t>
                      </a:r>
                      <a:r>
                        <a:rPr lang="ru-RU" sz="1000" dirty="0" err="1">
                          <a:effectLst/>
                        </a:rPr>
                        <a:t>second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hand</a:t>
                      </a:r>
                      <a:r>
                        <a:rPr lang="ru-RU" sz="1000" dirty="0">
                          <a:effectLst/>
                        </a:rPr>
                        <a:t>» (рост рынка  этого вида товаров)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1. Высокая подверженность влиянию изменения законодательства и регулятивных мер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2. Изменение таможенных процедур и пошлин может резко снизить рентабельность бизнеса или даже сделать его нерентабельным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Итого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3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Сильные стороны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1. Опыт работы компании – более 10 лет на Российском рынке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2. Известность торговой марки  владельцам розничных торговых точек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3. Регулярное проведения семинаров для начинающих бизнес, приводящее в компанию новых клиентов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…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15299" marR="15299" marT="370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87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Слабые стороны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1. Демотивирующая система компенсации сотрудников, не стимулирующая к увеличению продаж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2. Большой процент текучести кадров на уровне низшего и среднего звена – около 30% за 2002 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3. Узкий ассортимент и недостаточное количество товаров высокой категории качества в ассортиментном ряду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1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…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15299" marR="15299" marT="370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9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 </a:t>
                      </a: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….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9" marR="15299" marT="370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5299" marR="15299" marT="37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5299" marR="15299" marT="370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5299" marR="15299" marT="370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5299" marR="15299" marT="370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15299" marR="15299" marT="370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25763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0198" y="383487"/>
            <a:ext cx="7846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/>
              <a:t>Таблица 5.1</a:t>
            </a:r>
            <a:endParaRPr lang="ru-RU" sz="1400" dirty="0"/>
          </a:p>
        </p:txBody>
      </p:sp>
      <p:sp>
        <p:nvSpPr>
          <p:cNvPr id="8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3004115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3"/>
            <a:ext cx="756084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1305727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0408" y="11531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Вариации SWOT-анализа для профессиональных маркетологов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8638"/>
            <a:ext cx="7704856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4138818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632848" cy="945232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ВОПРОСЫ???</a:t>
            </a:r>
          </a:p>
        </p:txBody>
      </p:sp>
    </p:spTree>
    <p:extLst>
      <p:ext uri="{BB962C8B-B14F-4D97-AF65-F5344CB8AC3E}">
        <p14:creationId xmlns:p14="http://schemas.microsoft.com/office/powerpoint/2010/main" val="90275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19464"/>
          </a:xfrm>
        </p:spPr>
        <p:txBody>
          <a:bodyPr>
            <a:noAutofit/>
          </a:bodyPr>
          <a:lstStyle/>
          <a:p>
            <a:pPr algn="just"/>
            <a:r>
              <a:rPr lang="ru-RU" sz="1600" b="1" i="1" dirty="0"/>
              <a:t>Рыночные угрозы (</a:t>
            </a:r>
            <a:r>
              <a:rPr lang="ru-RU" sz="1600" b="1" i="1" dirty="0" err="1"/>
              <a:t>Threats</a:t>
            </a:r>
            <a:r>
              <a:rPr lang="ru-RU" sz="1600" b="1" i="1" dirty="0"/>
              <a:t>) </a:t>
            </a:r>
            <a:r>
              <a:rPr lang="ru-RU" sz="1600" dirty="0"/>
              <a:t>— события, наступление которых может оказать неблагоприятное воздействие. Примеры рыночных угроз: выход на рынок новых конкурентов, увеличение налогов, изменение вкусов покупателей, снижение рождаемости и т. п.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i="1" dirty="0"/>
              <a:t>Рыночные возможности (</a:t>
            </a:r>
            <a:r>
              <a:rPr lang="ru-RU" sz="1600" b="1" i="1" dirty="0" err="1"/>
              <a:t>Opportunities</a:t>
            </a:r>
            <a:r>
              <a:rPr lang="ru-RU" sz="1600" b="1" i="1" dirty="0"/>
              <a:t>)</a:t>
            </a:r>
            <a:r>
              <a:rPr lang="ru-RU" sz="1600" dirty="0"/>
              <a:t> — благоприятные обстоятельства, которые предприятие может использовать для получения преимущества. </a:t>
            </a:r>
          </a:p>
          <a:p>
            <a:pPr algn="just"/>
            <a:r>
              <a:rPr lang="ru-RU" sz="1600" dirty="0"/>
              <a:t>В качестве примера можно привести ухудшение позиций ваших конкурентов, резкий рост спроса, появление новых технологий производства вашей продукции, рост уровня доходов населения и т. п. Следует отметить, что возможностями с точки зрения SWOT-анализа являются не все благоприятные обстоятельства, которые существуют на рынке, а только те, которые может использовать ваше предприятие.</a:t>
            </a:r>
          </a:p>
          <a:p>
            <a:pPr algn="just"/>
            <a:endParaRPr lang="ru-RU" sz="16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i="1" dirty="0"/>
              <a:t>Важный момент</a:t>
            </a:r>
            <a:r>
              <a:rPr lang="ru-RU" sz="1600" dirty="0"/>
              <a:t>: один и тот же фактор для разных предприятий может быть как угрозой, так и возможностью.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altLang="ru-RU" sz="1800" dirty="0"/>
          </a:p>
          <a:p>
            <a:pPr algn="just">
              <a:spcBef>
                <a:spcPts val="0"/>
              </a:spcBef>
            </a:pPr>
            <a:endParaRPr lang="ru-RU" sz="1800" dirty="0"/>
          </a:p>
        </p:txBody>
      </p:sp>
      <p:sp>
        <p:nvSpPr>
          <p:cNvPr id="4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404372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548680"/>
            <a:ext cx="7543800" cy="13681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endParaRPr lang="ru-RU" sz="1800" dirty="0"/>
          </a:p>
          <a:p>
            <a:pPr algn="just" fontAlgn="base">
              <a:spcBef>
                <a:spcPts val="0"/>
              </a:spcBef>
              <a:buClr>
                <a:srgbClr val="C00000"/>
              </a:buClr>
            </a:pPr>
            <a:r>
              <a:rPr lang="ru-RU" altLang="ru-RU" sz="1600" dirty="0"/>
              <a:t>Простейшая форма представления результатов SWOT-анализа приведена в табл. 1. </a:t>
            </a: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600" dirty="0"/>
              <a:t>Таблица 1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600" dirty="0"/>
              <a:t>Матрица SWOT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altLang="ru-RU" sz="1800" dirty="0"/>
          </a:p>
          <a:p>
            <a:pPr algn="just">
              <a:spcBef>
                <a:spcPts val="0"/>
              </a:spcBef>
            </a:pP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705275"/>
              </p:ext>
            </p:extLst>
          </p:nvPr>
        </p:nvGraphicFramePr>
        <p:xfrm>
          <a:off x="683568" y="1628800"/>
          <a:ext cx="7704856" cy="936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1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Возможности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Угрозы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Сильные стороны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СИВ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Слабые стороны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632523"/>
              </p:ext>
            </p:extLst>
          </p:nvPr>
        </p:nvGraphicFramePr>
        <p:xfrm>
          <a:off x="683568" y="2924944"/>
          <a:ext cx="7687816" cy="3349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4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effectLst/>
                        </a:rPr>
                        <a:t> 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ВОЗМОЖНОСТИ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effectLst/>
                        </a:rPr>
                        <a:t>1. Появление новой розничной сети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2. и т. д.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УГРОЗЫ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effectLst/>
                        </a:rPr>
                        <a:t>1. Появление крупного конкурента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2. и т. д.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СИЛЬНЫЕ СТОРОНЫ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effectLst/>
                        </a:rPr>
                        <a:t>1. Высокое качество продукции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2. …….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3. и т. д.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200" i="1" dirty="0">
                          <a:effectLst/>
                        </a:rPr>
                        <a:t>1. Как воспользоваться возможностями?</a:t>
                      </a:r>
                      <a:br>
                        <a:rPr lang="ru-RU" sz="1200" i="1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Попытаться войти в число поставщиков новой сети, сделав акцент на качестве нашей продукции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200" i="1" dirty="0">
                          <a:effectLst/>
                        </a:rPr>
                        <a:t>2. За счет чего можно снизить угрозы?</a:t>
                      </a:r>
                      <a:br>
                        <a:rPr lang="ru-RU" sz="1200" i="1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Удержать наших покупателей от перехода к конкуренту, проинформировав их о высоком качестве нашей продукции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0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СЛАБЫЕ СТОРОНЫ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200" dirty="0">
                          <a:effectLst/>
                        </a:rPr>
                        <a:t>1. Высокая себестоимость продукции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2. ………..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3. и т. д.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200" i="1" dirty="0">
                          <a:effectLst/>
                        </a:rPr>
                        <a:t>3. Что может помешать воспользоваться возможностями?</a:t>
                      </a:r>
                      <a:br>
                        <a:rPr lang="ru-RU" sz="1200" i="1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Новая сеть может отказаться от закупок нашей продукции, так как наши оптовые цены выше, чем у конкурентов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200" i="1" dirty="0">
                          <a:effectLst/>
                        </a:rPr>
                        <a:t>4. Какие самые большие опасности для фирмы?</a:t>
                      </a:r>
                      <a:br>
                        <a:rPr lang="ru-RU" sz="1200" i="1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Появившийся конкурент может предложить рынку продукцию, аналогичную нашей, по более низким ценам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316072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62000" y="548680"/>
            <a:ext cx="7543800" cy="18002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/>
              <a:t>В качестве дополнений к данной таблице, могут составляться так называемые вспомогательные матрицы. Информация представленная во вспомогательных матрицах переносится в основную и используется для обобщения результатов анализа. Таких матриц две: матрица возможностей и матрица угроз.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/>
              <a:t>Таблица 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/>
              <a:t>Матрица возможностей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92362"/>
              </p:ext>
            </p:extLst>
          </p:nvPr>
        </p:nvGraphicFramePr>
        <p:xfrm>
          <a:off x="755576" y="2276872"/>
          <a:ext cx="7560839" cy="1452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042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Вероятность использования возможностей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Влияние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Сильное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Умеренное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Малое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Высокая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Средняя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3" y="3933056"/>
            <a:ext cx="7776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Таблица 3 </a:t>
            </a:r>
          </a:p>
          <a:p>
            <a:pPr algn="ctr"/>
            <a:r>
              <a:rPr lang="ru-RU" sz="1600" dirty="0"/>
              <a:t>Матрица угроз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603779"/>
              </p:ext>
            </p:extLst>
          </p:nvPr>
        </p:nvGraphicFramePr>
        <p:xfrm>
          <a:off x="755576" y="4581128"/>
          <a:ext cx="7560840" cy="1513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Вероятность использования возможностей 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Влияние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Разрушение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Критическое состояние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Тяжелое состояние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Легкие ушибы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Высокая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Средняя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Низкая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158640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692696"/>
            <a:ext cx="7543800" cy="244827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/>
              <a:t>В процессе выполнения SWOT-анализа рекомендуется составлять профиль среды, т.е. таблицу, в которой должны быть отмечены факторы среды, оказывающие или могущие оказать существенное влияние на организацию. Затем для каждого фактора определяется его важность для отрасли, влияние на организацию, направление данного влияния и подсчитывается совокупная степень воздействия по каждому фактору и в целом.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/>
              <a:t>Таблица 4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/>
              <a:t>Составление профиля среды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838398"/>
              </p:ext>
            </p:extLst>
          </p:nvPr>
        </p:nvGraphicFramePr>
        <p:xfrm>
          <a:off x="827584" y="3356992"/>
          <a:ext cx="7488832" cy="1548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7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3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Факторы среды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Важность для отрасли (A)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Влияние на организацию (B)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Направление влияния (С)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Степень важности D=A*B*C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995">
                <a:tc>
                  <a:txBody>
                    <a:bodyPr/>
                    <a:lstStyle/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995">
                <a:tc>
                  <a:txBody>
                    <a:bodyPr/>
                    <a:lstStyle/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95">
                <a:tc>
                  <a:txBody>
                    <a:bodyPr/>
                    <a:lstStyle/>
                    <a:p>
                      <a:pPr marL="18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92635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76672"/>
            <a:ext cx="7543800" cy="5832648"/>
          </a:xfrm>
        </p:spPr>
        <p:txBody>
          <a:bodyPr>
            <a:normAutofit fontScale="92500" lnSpcReduction="20000"/>
          </a:bodyPr>
          <a:lstStyle/>
          <a:p>
            <a:r>
              <a:rPr lang="ru-RU" sz="2100" b="1" dirty="0"/>
              <a:t>Правила проведения SWOT-анализа: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700" b="1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b="1" dirty="0"/>
              <a:t>Правило 1.</a:t>
            </a:r>
            <a:r>
              <a:rPr lang="ru-RU" sz="1600" dirty="0"/>
              <a:t> Необходимо тщательно определить сферу каждого SWOT-анализа. Компании часто проводят общий анализ, охватывающий весь их бизнес. Скорее всего, он будет слишком обобщенным и бесполезным для менеджеров, которых интересуют возможности на конкретных рынках или сегментах. Фокусирование SWOT-анализа, например, на конкретном сегменте, обеспечивает выявление наиболее важных для него сильных и слабых сторон, возможностей и угроз.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600" b="1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b="1" dirty="0"/>
              <a:t>Правило 2.</a:t>
            </a:r>
            <a:r>
              <a:rPr lang="ru-RU" sz="1600" dirty="0"/>
              <a:t> Следует понять различия между элементами SWOT: силами, слабостями, возможностями и угрозами. Сильные и слабые стороны — это внутренние черты компании, следовательно, ей подконтрольные. Возможности и угрозы связаны с характеристиками рыночной среды и неподвластны влиянию организации.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b="1" dirty="0"/>
              <a:t>Правило 3.</a:t>
            </a:r>
            <a:r>
              <a:rPr lang="ru-RU" sz="1600" dirty="0"/>
              <a:t> Сильные и слабые стороны могут считаться таковыми лишь в том случае, если так их воспринимают покупатели. Нужно включать в анализ только наиболее относящиеся к делу преимущества и слабости. Помните, что они должны определяться в свете предложений конкурентов. Сильная сторона будет сильной только тогда, когда таковой ее видит рынок. Например, качество продукта будет силой, только если он работает лучше, чем продукты конкурентов. И наконец, таких сильных и слабых сторон может набраться очень много, так что понять, какие из них главные, будет сложно. Во избежание этого преимущества и слабости должны быть </a:t>
            </a:r>
            <a:r>
              <a:rPr lang="ru-RU" sz="1600" dirty="0" err="1"/>
              <a:t>проранжированы</a:t>
            </a:r>
            <a:r>
              <a:rPr lang="ru-RU" sz="1600" dirty="0"/>
              <a:t> в соответствии с их важностью в глазах покупателей.</a:t>
            </a:r>
            <a:endParaRPr lang="ru-RU" sz="1600" b="1" dirty="0"/>
          </a:p>
        </p:txBody>
      </p:sp>
      <p:sp>
        <p:nvSpPr>
          <p:cNvPr id="6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121622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764704"/>
            <a:ext cx="7543800" cy="532859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b="1" dirty="0"/>
              <a:t>Правило 4.</a:t>
            </a:r>
            <a:r>
              <a:rPr lang="ru-RU" sz="1600" dirty="0"/>
              <a:t> Необходимо быть объективным и использовать разностороннюю входную информацию. Конечно, не всегда удается проводить анализ по результатам обширных маркетинговых исследований, но, с другой стороны, нельзя поручать его одному человеку, поскольку он не будет столь точен и глубок, как анализ, проведенный в виде групповой дискуссии и обмена идеями. Важно понимать, что SWOT-анализ — это не просто перечисление подозрений менеджеров. Он должен в как можно большей степени основываться на объективных фактах и данных исследований.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b="1" dirty="0"/>
              <a:t>Правило 5.</a:t>
            </a:r>
            <a:r>
              <a:rPr lang="ru-RU" sz="1600" dirty="0"/>
              <a:t> Следует избегать пространных и двусмысленных заявлений. Слишком часто SWOT-анализ ослабляется именно из-за того, что в него включают подобные утверждения, которые, скорее всего, ничего не значат для большинства покупателей. Чем точнее формулировки, тем полезнее будет анализ.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600" b="1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В табл. 5 приводятся категории, наиболее часто включаемые в SWOT-анализе. Каждый SWOT уникален и может включать одну или две из них, а то и все сразу. Каждый элемент в зависимости от восприятия покупателей может оказаться как силой, так и слабостью (при анализе внутренней составляющей), а также, соответственно, как возможностью, так и угрозой (при анализе внешней составляющей). </a:t>
            </a:r>
            <a:endParaRPr lang="ru-RU" sz="1600" b="1" dirty="0"/>
          </a:p>
        </p:txBody>
      </p:sp>
      <p:sp>
        <p:nvSpPr>
          <p:cNvPr id="4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259847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576064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1600" dirty="0"/>
              <a:t>Таблица 5</a:t>
            </a:r>
          </a:p>
          <a:p>
            <a:pPr marL="0" indent="0" algn="ctr">
              <a:buNone/>
            </a:pPr>
            <a:r>
              <a:rPr lang="ru-RU" sz="1600" dirty="0"/>
              <a:t>Показатели, необходимые для проведения SWOT-анализа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34580"/>
              </p:ext>
            </p:extLst>
          </p:nvPr>
        </p:nvGraphicFramePr>
        <p:xfrm>
          <a:off x="467544" y="968019"/>
          <a:ext cx="8280920" cy="536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 внешней среды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 непосредственного окружения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 внутренней среды компании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Экономические факторы: величины ВНП, темпов инфляции, уровня безработицы, процентной ставки, производительности труда, норм налогообложения, платежного баланса, норм накопления и т.п.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2. Политические факторы : ясное представление о намерении органов государственной власти в отношении развития общества и о средствах, с помощью которых государство намерено проводить в жизнь свою политику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3. Рыночные факторы</a:t>
                      </a:r>
                      <a:r>
                        <a:rPr lang="ru-RU" sz="1200" baseline="0" dirty="0">
                          <a:effectLst/>
                        </a:rPr>
                        <a:t> -</a:t>
                      </a:r>
                      <a:r>
                        <a:rPr lang="ru-RU" sz="1200" dirty="0">
                          <a:effectLst/>
                        </a:rPr>
                        <a:t> многочисленные факторы, которые могут оказать непосредственное воздействие на успехи и провалы организации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4. Технологические факторы - возможности, которые наука открывает для производства новой продукции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5. Международные факторы:  угрозы и возможности , которые могут возникнуть в результате возможности доступа к сырьевым ресурсам,  деятельности иностранных картелей (например, ОПЕК), изменений валютного курса и политических решений в странах, выступающих в роли инвестиционных объектов или рынков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6. Правовые факторы: изучение законов и других нормативных актов, действенность правовой системы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7. Социальные факторы: отношение людей к работе и качеству жизни, обычаи и верования, демографическая структура, разделение ценностей, рост населения, уровень образования и т.д.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Покупатели</a:t>
                      </a:r>
                      <a:r>
                        <a:rPr lang="ru-RU" sz="1200" dirty="0">
                          <a:effectLst/>
                        </a:rPr>
                        <a:t> - географическое положение, демографические характеристики, социально-психологические характеристики, отношение покупателей к продукту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b="1" i="1" dirty="0">
                          <a:effectLst/>
                        </a:rPr>
                        <a:t>Поставщики</a:t>
                      </a:r>
                      <a:r>
                        <a:rPr lang="ru-RU" sz="1200" dirty="0">
                          <a:effectLst/>
                        </a:rPr>
                        <a:t> - стоимость поставляемого товара, гарантия качества, временной график поставок, пунктуальность и обязательность выполнения условий поставщиком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b="1" i="1" dirty="0">
                          <a:effectLst/>
                        </a:rPr>
                        <a:t>Конкуренты</a:t>
                      </a:r>
                      <a:r>
                        <a:rPr lang="ru-RU" sz="1200" dirty="0">
                          <a:effectLst/>
                        </a:rPr>
                        <a:t> - выявление слабых и сильных сторон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b="1" i="1" dirty="0">
                          <a:effectLst/>
                        </a:rPr>
                        <a:t>Рынок рабочей силы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Кадры фирмы</a:t>
                      </a:r>
                      <a:r>
                        <a:rPr lang="ru-RU" sz="1200" dirty="0">
                          <a:effectLst/>
                        </a:rPr>
                        <a:t>, их потенциал, квалификация, интересы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b="1" i="1" dirty="0">
                          <a:effectLst/>
                        </a:rPr>
                        <a:t>Организация управления</a:t>
                      </a:r>
                      <a:br>
                        <a:rPr lang="ru-RU" sz="1200" b="1" i="1" dirty="0">
                          <a:effectLst/>
                        </a:rPr>
                      </a:br>
                      <a:r>
                        <a:rPr lang="ru-RU" sz="1200" b="1" i="1" dirty="0">
                          <a:effectLst/>
                        </a:rPr>
                        <a:t>Производство</a:t>
                      </a:r>
                      <a:r>
                        <a:rPr lang="ru-RU" sz="1200" dirty="0">
                          <a:effectLst/>
                        </a:rPr>
                        <a:t>, включая организационные, операционные и технико-технологические характеристики; научные исследования и разработки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b="1" i="1" dirty="0">
                          <a:effectLst/>
                        </a:rPr>
                        <a:t>Финансы фирмы</a:t>
                      </a:r>
                      <a:br>
                        <a:rPr lang="ru-RU" sz="1200" b="1" i="1" dirty="0">
                          <a:effectLst/>
                        </a:rPr>
                      </a:br>
                      <a:r>
                        <a:rPr lang="ru-RU" sz="1200" b="1" i="1" dirty="0">
                          <a:effectLst/>
                        </a:rPr>
                        <a:t>Маркетинг</a:t>
                      </a:r>
                      <a:br>
                        <a:rPr lang="ru-RU" sz="1200" b="1" i="1" dirty="0">
                          <a:effectLst/>
                        </a:rPr>
                      </a:br>
                      <a:r>
                        <a:rPr lang="ru-RU" sz="1200" b="1" i="1" dirty="0">
                          <a:effectLst/>
                        </a:rPr>
                        <a:t>Организационная культура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4067944" y="6333243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Автор: к.э.н., доцент Котова Л.Р.</a:t>
            </a:r>
          </a:p>
        </p:txBody>
      </p:sp>
    </p:spTree>
    <p:extLst>
      <p:ext uri="{BB962C8B-B14F-4D97-AF65-F5344CB8AC3E}">
        <p14:creationId xmlns:p14="http://schemas.microsoft.com/office/powerpoint/2010/main" val="4205726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400</TotalTime>
  <Words>3374</Words>
  <Application>Microsoft Office PowerPoint</Application>
  <PresentationFormat>Экран (4:3)</PresentationFormat>
  <Paragraphs>293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Impact</vt:lpstr>
      <vt:lpstr>Times New Roman</vt:lpstr>
      <vt:lpstr>Wingdings</vt:lpstr>
      <vt:lpstr>NewsPrint</vt:lpstr>
      <vt:lpstr>SWOT-анализ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Корреляционный SWOT-анализ </vt:lpstr>
      <vt:lpstr>Презентация PowerPoint</vt:lpstr>
      <vt:lpstr>Презентация PowerPoint</vt:lpstr>
      <vt:lpstr>ВОПРОСЫ???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PEST-анализ</dc:title>
  <dc:creator>пользователь</dc:creator>
  <cp:lastModifiedBy>Катаев Алексей Владимирович</cp:lastModifiedBy>
  <cp:revision>63</cp:revision>
  <dcterms:created xsi:type="dcterms:W3CDTF">2013-05-17T07:17:59Z</dcterms:created>
  <dcterms:modified xsi:type="dcterms:W3CDTF">2026-06-18T14:42:14Z</dcterms:modified>
</cp:coreProperties>
</file>