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7.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2"/>
  </p:notesMasterIdLst>
  <p:sldIdLst>
    <p:sldId id="296" r:id="rId2"/>
    <p:sldId id="310" r:id="rId3"/>
    <p:sldId id="311" r:id="rId4"/>
    <p:sldId id="377" r:id="rId5"/>
    <p:sldId id="387" r:id="rId6"/>
    <p:sldId id="388" r:id="rId7"/>
    <p:sldId id="389" r:id="rId8"/>
    <p:sldId id="390" r:id="rId9"/>
    <p:sldId id="391" r:id="rId10"/>
    <p:sldId id="392" r:id="rId11"/>
    <p:sldId id="393" r:id="rId12"/>
    <p:sldId id="386" r:id="rId13"/>
    <p:sldId id="394" r:id="rId14"/>
    <p:sldId id="395" r:id="rId15"/>
    <p:sldId id="396" r:id="rId16"/>
    <p:sldId id="397" r:id="rId17"/>
    <p:sldId id="398" r:id="rId18"/>
    <p:sldId id="399" r:id="rId19"/>
    <p:sldId id="400" r:id="rId20"/>
    <p:sldId id="345" r:id="rId21"/>
    <p:sldId id="401" r:id="rId22"/>
    <p:sldId id="402" r:id="rId23"/>
    <p:sldId id="276" r:id="rId24"/>
    <p:sldId id="335" r:id="rId25"/>
    <p:sldId id="343" r:id="rId26"/>
    <p:sldId id="342" r:id="rId27"/>
    <p:sldId id="336" r:id="rId28"/>
    <p:sldId id="337" r:id="rId29"/>
    <p:sldId id="338" r:id="rId30"/>
    <p:sldId id="339" r:id="rId31"/>
    <p:sldId id="340" r:id="rId32"/>
    <p:sldId id="341" r:id="rId33"/>
    <p:sldId id="334" r:id="rId34"/>
    <p:sldId id="331" r:id="rId35"/>
    <p:sldId id="327" r:id="rId36"/>
    <p:sldId id="328" r:id="rId37"/>
    <p:sldId id="332" r:id="rId38"/>
    <p:sldId id="329" r:id="rId39"/>
    <p:sldId id="330" r:id="rId40"/>
    <p:sldId id="320" r:id="rId4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F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120" y="5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2282FA-C71E-4283-AEFB-C3EB05C820B4}"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ru-RU"/>
        </a:p>
      </dgm:t>
    </dgm:pt>
    <dgm:pt modelId="{443052E0-CD4E-44AE-A825-A738A8DA7056}">
      <dgm:prSet phldrT="[Текст]"/>
      <dgm:spPr/>
      <dgm:t>
        <a:bodyPr/>
        <a:lstStyle/>
        <a:p>
          <a:r>
            <a:rPr lang="ru-RU" dirty="0"/>
            <a:t>Продуктовая</a:t>
          </a:r>
        </a:p>
      </dgm:t>
    </dgm:pt>
    <dgm:pt modelId="{63B3C4AA-8C33-43CB-B868-BE1288038FD2}" type="parTrans" cxnId="{0B804BD1-FE4B-4D48-BCB2-A1A456B8A7E6}">
      <dgm:prSet/>
      <dgm:spPr/>
      <dgm:t>
        <a:bodyPr/>
        <a:lstStyle/>
        <a:p>
          <a:endParaRPr lang="ru-RU"/>
        </a:p>
      </dgm:t>
    </dgm:pt>
    <dgm:pt modelId="{FA5B8AFF-897D-40EF-A961-80A67DE15F30}" type="sibTrans" cxnId="{0B804BD1-FE4B-4D48-BCB2-A1A456B8A7E6}">
      <dgm:prSet/>
      <dgm:spPr/>
      <dgm:t>
        <a:bodyPr/>
        <a:lstStyle/>
        <a:p>
          <a:endParaRPr lang="ru-RU"/>
        </a:p>
      </dgm:t>
    </dgm:pt>
    <dgm:pt modelId="{3875E6BD-9219-4BEB-8EC3-CB080A5C0F7A}">
      <dgm:prSet phldrT="[Текст]"/>
      <dgm:spPr/>
      <dgm:t>
        <a:bodyPr/>
        <a:lstStyle/>
        <a:p>
          <a:r>
            <a:rPr lang="ru-RU" dirty="0"/>
            <a:t>Финансовая</a:t>
          </a:r>
        </a:p>
      </dgm:t>
    </dgm:pt>
    <dgm:pt modelId="{0D4BB5A6-FC29-4876-ABEB-F8A8BFAC7205}" type="parTrans" cxnId="{B06CEAD1-BB61-4E9D-8272-BFA252DD9324}">
      <dgm:prSet/>
      <dgm:spPr/>
      <dgm:t>
        <a:bodyPr/>
        <a:lstStyle/>
        <a:p>
          <a:endParaRPr lang="ru-RU"/>
        </a:p>
      </dgm:t>
    </dgm:pt>
    <dgm:pt modelId="{CC391F1E-8106-4E5C-9DEA-04BF3308097D}" type="sibTrans" cxnId="{B06CEAD1-BB61-4E9D-8272-BFA252DD9324}">
      <dgm:prSet/>
      <dgm:spPr/>
      <dgm:t>
        <a:bodyPr/>
        <a:lstStyle/>
        <a:p>
          <a:endParaRPr lang="ru-RU"/>
        </a:p>
      </dgm:t>
    </dgm:pt>
    <dgm:pt modelId="{EF653667-0CE9-4BEE-9A03-0CB2E27873B3}">
      <dgm:prSet phldrT="[Текст]"/>
      <dgm:spPr/>
      <dgm:t>
        <a:bodyPr/>
        <a:lstStyle/>
        <a:p>
          <a:r>
            <a:rPr lang="ru-RU" dirty="0"/>
            <a:t>Маркетинговая</a:t>
          </a:r>
        </a:p>
      </dgm:t>
    </dgm:pt>
    <dgm:pt modelId="{F0B8ACC0-2D75-48A0-B418-EF1E230EDF01}" type="parTrans" cxnId="{B87942C8-0E63-460C-827C-91509EC9EBAC}">
      <dgm:prSet/>
      <dgm:spPr/>
      <dgm:t>
        <a:bodyPr/>
        <a:lstStyle/>
        <a:p>
          <a:endParaRPr lang="ru-RU"/>
        </a:p>
      </dgm:t>
    </dgm:pt>
    <dgm:pt modelId="{7D4611E0-DBA1-42D8-AD39-DDAEAC2B4765}" type="sibTrans" cxnId="{B87942C8-0E63-460C-827C-91509EC9EBAC}">
      <dgm:prSet/>
      <dgm:spPr/>
      <dgm:t>
        <a:bodyPr/>
        <a:lstStyle/>
        <a:p>
          <a:endParaRPr lang="ru-RU"/>
        </a:p>
      </dgm:t>
    </dgm:pt>
    <dgm:pt modelId="{35CBA4B1-784D-40A7-B9A0-7C9CB3BBCF80}">
      <dgm:prSet/>
      <dgm:spPr/>
      <dgm:t>
        <a:bodyPr/>
        <a:lstStyle/>
        <a:p>
          <a:r>
            <a:rPr lang="ru-RU" dirty="0"/>
            <a:t>Стратегический план продаж</a:t>
          </a:r>
        </a:p>
      </dgm:t>
    </dgm:pt>
    <dgm:pt modelId="{B8CC8B03-6B42-479A-9107-A72883349714}" type="parTrans" cxnId="{A8750075-4650-406E-8F48-7AC54061F6DC}">
      <dgm:prSet/>
      <dgm:spPr/>
    </dgm:pt>
    <dgm:pt modelId="{55F61C18-5843-461C-A0D7-E2836277C126}" type="sibTrans" cxnId="{A8750075-4650-406E-8F48-7AC54061F6DC}">
      <dgm:prSet/>
      <dgm:spPr/>
    </dgm:pt>
    <dgm:pt modelId="{A1C25A0D-9272-4615-8BFB-5BC07A68EEEA}" type="pres">
      <dgm:prSet presAssocID="{8D2282FA-C71E-4283-AEFB-C3EB05C820B4}" presName="linear" presStyleCnt="0">
        <dgm:presLayoutVars>
          <dgm:dir/>
          <dgm:animLvl val="lvl"/>
          <dgm:resizeHandles val="exact"/>
        </dgm:presLayoutVars>
      </dgm:prSet>
      <dgm:spPr/>
    </dgm:pt>
    <dgm:pt modelId="{F3672073-805A-4FFF-A8B9-D8DAECCE2294}" type="pres">
      <dgm:prSet presAssocID="{443052E0-CD4E-44AE-A825-A738A8DA7056}" presName="parentLin" presStyleCnt="0"/>
      <dgm:spPr/>
    </dgm:pt>
    <dgm:pt modelId="{7FCB9190-BFB2-456C-B5EE-047A3ADA4D22}" type="pres">
      <dgm:prSet presAssocID="{443052E0-CD4E-44AE-A825-A738A8DA7056}" presName="parentLeftMargin" presStyleLbl="node1" presStyleIdx="0" presStyleCnt="4"/>
      <dgm:spPr/>
    </dgm:pt>
    <dgm:pt modelId="{178F1BB4-F12C-4150-9AD3-AB0BC1710173}" type="pres">
      <dgm:prSet presAssocID="{443052E0-CD4E-44AE-A825-A738A8DA7056}" presName="parentText" presStyleLbl="node1" presStyleIdx="0" presStyleCnt="4">
        <dgm:presLayoutVars>
          <dgm:chMax val="0"/>
          <dgm:bulletEnabled val="1"/>
        </dgm:presLayoutVars>
      </dgm:prSet>
      <dgm:spPr/>
    </dgm:pt>
    <dgm:pt modelId="{E9EF5050-72B2-4398-B32A-9243D3B0BD0F}" type="pres">
      <dgm:prSet presAssocID="{443052E0-CD4E-44AE-A825-A738A8DA7056}" presName="negativeSpace" presStyleCnt="0"/>
      <dgm:spPr/>
    </dgm:pt>
    <dgm:pt modelId="{E2FA21C9-A019-4AC8-9D40-920796E6A0CB}" type="pres">
      <dgm:prSet presAssocID="{443052E0-CD4E-44AE-A825-A738A8DA7056}" presName="childText" presStyleLbl="conFgAcc1" presStyleIdx="0" presStyleCnt="4">
        <dgm:presLayoutVars>
          <dgm:bulletEnabled val="1"/>
        </dgm:presLayoutVars>
      </dgm:prSet>
      <dgm:spPr/>
    </dgm:pt>
    <dgm:pt modelId="{B0C390D9-C674-4051-BD51-F9972C0A24BD}" type="pres">
      <dgm:prSet presAssocID="{FA5B8AFF-897D-40EF-A961-80A67DE15F30}" presName="spaceBetweenRectangles" presStyleCnt="0"/>
      <dgm:spPr/>
    </dgm:pt>
    <dgm:pt modelId="{9A796788-0121-4AE7-87CD-6EA2FC971B72}" type="pres">
      <dgm:prSet presAssocID="{3875E6BD-9219-4BEB-8EC3-CB080A5C0F7A}" presName="parentLin" presStyleCnt="0"/>
      <dgm:spPr/>
    </dgm:pt>
    <dgm:pt modelId="{6F87FFA3-ADA1-4219-9065-393A4794C6CD}" type="pres">
      <dgm:prSet presAssocID="{3875E6BD-9219-4BEB-8EC3-CB080A5C0F7A}" presName="parentLeftMargin" presStyleLbl="node1" presStyleIdx="0" presStyleCnt="4"/>
      <dgm:spPr/>
    </dgm:pt>
    <dgm:pt modelId="{72BA6473-4077-4604-BB45-05937532FF8E}" type="pres">
      <dgm:prSet presAssocID="{3875E6BD-9219-4BEB-8EC3-CB080A5C0F7A}" presName="parentText" presStyleLbl="node1" presStyleIdx="1" presStyleCnt="4">
        <dgm:presLayoutVars>
          <dgm:chMax val="0"/>
          <dgm:bulletEnabled val="1"/>
        </dgm:presLayoutVars>
      </dgm:prSet>
      <dgm:spPr/>
    </dgm:pt>
    <dgm:pt modelId="{AC6701C1-CA25-4206-9892-7F69F432658D}" type="pres">
      <dgm:prSet presAssocID="{3875E6BD-9219-4BEB-8EC3-CB080A5C0F7A}" presName="negativeSpace" presStyleCnt="0"/>
      <dgm:spPr/>
    </dgm:pt>
    <dgm:pt modelId="{E455C3FA-80A8-4312-A446-0D92DE18A801}" type="pres">
      <dgm:prSet presAssocID="{3875E6BD-9219-4BEB-8EC3-CB080A5C0F7A}" presName="childText" presStyleLbl="conFgAcc1" presStyleIdx="1" presStyleCnt="4">
        <dgm:presLayoutVars>
          <dgm:bulletEnabled val="1"/>
        </dgm:presLayoutVars>
      </dgm:prSet>
      <dgm:spPr/>
    </dgm:pt>
    <dgm:pt modelId="{139724F6-50F0-43E0-9285-CCAA0DEC45DB}" type="pres">
      <dgm:prSet presAssocID="{CC391F1E-8106-4E5C-9DEA-04BF3308097D}" presName="spaceBetweenRectangles" presStyleCnt="0"/>
      <dgm:spPr/>
    </dgm:pt>
    <dgm:pt modelId="{F4CD8456-1C13-42C8-899F-C1A6F8C1E82B}" type="pres">
      <dgm:prSet presAssocID="{EF653667-0CE9-4BEE-9A03-0CB2E27873B3}" presName="parentLin" presStyleCnt="0"/>
      <dgm:spPr/>
    </dgm:pt>
    <dgm:pt modelId="{0A428A53-FD96-487D-A48C-5D055572DCC9}" type="pres">
      <dgm:prSet presAssocID="{EF653667-0CE9-4BEE-9A03-0CB2E27873B3}" presName="parentLeftMargin" presStyleLbl="node1" presStyleIdx="1" presStyleCnt="4"/>
      <dgm:spPr/>
    </dgm:pt>
    <dgm:pt modelId="{89430FA0-E1DE-4496-9CE1-C206CAB23864}" type="pres">
      <dgm:prSet presAssocID="{EF653667-0CE9-4BEE-9A03-0CB2E27873B3}" presName="parentText" presStyleLbl="node1" presStyleIdx="2" presStyleCnt="4">
        <dgm:presLayoutVars>
          <dgm:chMax val="0"/>
          <dgm:bulletEnabled val="1"/>
        </dgm:presLayoutVars>
      </dgm:prSet>
      <dgm:spPr/>
    </dgm:pt>
    <dgm:pt modelId="{28299F4D-275B-45ED-A5E3-8B78DFB82EC8}" type="pres">
      <dgm:prSet presAssocID="{EF653667-0CE9-4BEE-9A03-0CB2E27873B3}" presName="negativeSpace" presStyleCnt="0"/>
      <dgm:spPr/>
    </dgm:pt>
    <dgm:pt modelId="{4E044A2A-DA1E-4626-9F91-99D104C561B9}" type="pres">
      <dgm:prSet presAssocID="{EF653667-0CE9-4BEE-9A03-0CB2E27873B3}" presName="childText" presStyleLbl="conFgAcc1" presStyleIdx="2" presStyleCnt="4">
        <dgm:presLayoutVars>
          <dgm:bulletEnabled val="1"/>
        </dgm:presLayoutVars>
      </dgm:prSet>
      <dgm:spPr/>
    </dgm:pt>
    <dgm:pt modelId="{C51AECC2-6DE8-4368-939E-C5ECFBF3096E}" type="pres">
      <dgm:prSet presAssocID="{7D4611E0-DBA1-42D8-AD39-DDAEAC2B4765}" presName="spaceBetweenRectangles" presStyleCnt="0"/>
      <dgm:spPr/>
    </dgm:pt>
    <dgm:pt modelId="{9DD2EA1C-510E-42E8-915A-08A9D2D5412E}" type="pres">
      <dgm:prSet presAssocID="{35CBA4B1-784D-40A7-B9A0-7C9CB3BBCF80}" presName="parentLin" presStyleCnt="0"/>
      <dgm:spPr/>
    </dgm:pt>
    <dgm:pt modelId="{1E86D4EC-1EAC-474D-BEA8-B13F8819051A}" type="pres">
      <dgm:prSet presAssocID="{35CBA4B1-784D-40A7-B9A0-7C9CB3BBCF80}" presName="parentLeftMargin" presStyleLbl="node1" presStyleIdx="2" presStyleCnt="4"/>
      <dgm:spPr/>
    </dgm:pt>
    <dgm:pt modelId="{E3BD7A69-4876-48C0-B563-7387E6D2FE40}" type="pres">
      <dgm:prSet presAssocID="{35CBA4B1-784D-40A7-B9A0-7C9CB3BBCF80}" presName="parentText" presStyleLbl="node1" presStyleIdx="3" presStyleCnt="4">
        <dgm:presLayoutVars>
          <dgm:chMax val="0"/>
          <dgm:bulletEnabled val="1"/>
        </dgm:presLayoutVars>
      </dgm:prSet>
      <dgm:spPr/>
    </dgm:pt>
    <dgm:pt modelId="{DF670550-1AF3-441C-9A79-BB1D6486ECF1}" type="pres">
      <dgm:prSet presAssocID="{35CBA4B1-784D-40A7-B9A0-7C9CB3BBCF80}" presName="negativeSpace" presStyleCnt="0"/>
      <dgm:spPr/>
    </dgm:pt>
    <dgm:pt modelId="{A1994F52-755B-4AE9-9446-4E404B471575}" type="pres">
      <dgm:prSet presAssocID="{35CBA4B1-784D-40A7-B9A0-7C9CB3BBCF80}" presName="childText" presStyleLbl="conFgAcc1" presStyleIdx="3" presStyleCnt="4">
        <dgm:presLayoutVars>
          <dgm:bulletEnabled val="1"/>
        </dgm:presLayoutVars>
      </dgm:prSet>
      <dgm:spPr/>
    </dgm:pt>
  </dgm:ptLst>
  <dgm:cxnLst>
    <dgm:cxn modelId="{A8750075-4650-406E-8F48-7AC54061F6DC}" srcId="{8D2282FA-C71E-4283-AEFB-C3EB05C820B4}" destId="{35CBA4B1-784D-40A7-B9A0-7C9CB3BBCF80}" srcOrd="3" destOrd="0" parTransId="{B8CC8B03-6B42-479A-9107-A72883349714}" sibTransId="{55F61C18-5843-461C-A0D7-E2836277C126}"/>
    <dgm:cxn modelId="{4E3D8AB6-936A-448A-B186-481BD9734417}" type="presOf" srcId="{EF653667-0CE9-4BEE-9A03-0CB2E27873B3}" destId="{0A428A53-FD96-487D-A48C-5D055572DCC9}" srcOrd="0" destOrd="0" presId="urn:microsoft.com/office/officeart/2005/8/layout/list1"/>
    <dgm:cxn modelId="{3A7DB9B6-8485-4E6D-ADE2-FAE53568779C}" type="presOf" srcId="{35CBA4B1-784D-40A7-B9A0-7C9CB3BBCF80}" destId="{E3BD7A69-4876-48C0-B563-7387E6D2FE40}" srcOrd="1" destOrd="0" presId="urn:microsoft.com/office/officeart/2005/8/layout/list1"/>
    <dgm:cxn modelId="{E7FDF4C2-6649-4BCA-9756-ACB1A8EA80E7}" type="presOf" srcId="{3875E6BD-9219-4BEB-8EC3-CB080A5C0F7A}" destId="{72BA6473-4077-4604-BB45-05937532FF8E}" srcOrd="1" destOrd="0" presId="urn:microsoft.com/office/officeart/2005/8/layout/list1"/>
    <dgm:cxn modelId="{6F1F44C6-F837-433B-9688-247B093EBCF9}" type="presOf" srcId="{443052E0-CD4E-44AE-A825-A738A8DA7056}" destId="{7FCB9190-BFB2-456C-B5EE-047A3ADA4D22}" srcOrd="0" destOrd="0" presId="urn:microsoft.com/office/officeart/2005/8/layout/list1"/>
    <dgm:cxn modelId="{B87942C8-0E63-460C-827C-91509EC9EBAC}" srcId="{8D2282FA-C71E-4283-AEFB-C3EB05C820B4}" destId="{EF653667-0CE9-4BEE-9A03-0CB2E27873B3}" srcOrd="2" destOrd="0" parTransId="{F0B8ACC0-2D75-48A0-B418-EF1E230EDF01}" sibTransId="{7D4611E0-DBA1-42D8-AD39-DDAEAC2B4765}"/>
    <dgm:cxn modelId="{3DC731CF-1FC2-4501-8B43-BDB68B79DBE0}" type="presOf" srcId="{EF653667-0CE9-4BEE-9A03-0CB2E27873B3}" destId="{89430FA0-E1DE-4496-9CE1-C206CAB23864}" srcOrd="1" destOrd="0" presId="urn:microsoft.com/office/officeart/2005/8/layout/list1"/>
    <dgm:cxn modelId="{0B804BD1-FE4B-4D48-BCB2-A1A456B8A7E6}" srcId="{8D2282FA-C71E-4283-AEFB-C3EB05C820B4}" destId="{443052E0-CD4E-44AE-A825-A738A8DA7056}" srcOrd="0" destOrd="0" parTransId="{63B3C4AA-8C33-43CB-B868-BE1288038FD2}" sibTransId="{FA5B8AFF-897D-40EF-A961-80A67DE15F30}"/>
    <dgm:cxn modelId="{B06CEAD1-BB61-4E9D-8272-BFA252DD9324}" srcId="{8D2282FA-C71E-4283-AEFB-C3EB05C820B4}" destId="{3875E6BD-9219-4BEB-8EC3-CB080A5C0F7A}" srcOrd="1" destOrd="0" parTransId="{0D4BB5A6-FC29-4876-ABEB-F8A8BFAC7205}" sibTransId="{CC391F1E-8106-4E5C-9DEA-04BF3308097D}"/>
    <dgm:cxn modelId="{3030ACD2-6095-47D3-80F1-879AC6762E9C}" type="presOf" srcId="{8D2282FA-C71E-4283-AEFB-C3EB05C820B4}" destId="{A1C25A0D-9272-4615-8BFB-5BC07A68EEEA}" srcOrd="0" destOrd="0" presId="urn:microsoft.com/office/officeart/2005/8/layout/list1"/>
    <dgm:cxn modelId="{D13D4AD7-B85F-4585-8669-84C729469B0A}" type="presOf" srcId="{443052E0-CD4E-44AE-A825-A738A8DA7056}" destId="{178F1BB4-F12C-4150-9AD3-AB0BC1710173}" srcOrd="1" destOrd="0" presId="urn:microsoft.com/office/officeart/2005/8/layout/list1"/>
    <dgm:cxn modelId="{12E220EA-8451-4F69-9704-86B271F32FBE}" type="presOf" srcId="{3875E6BD-9219-4BEB-8EC3-CB080A5C0F7A}" destId="{6F87FFA3-ADA1-4219-9065-393A4794C6CD}" srcOrd="0" destOrd="0" presId="urn:microsoft.com/office/officeart/2005/8/layout/list1"/>
    <dgm:cxn modelId="{0C7CD7FD-70A7-4B27-A33C-122B4056518F}" type="presOf" srcId="{35CBA4B1-784D-40A7-B9A0-7C9CB3BBCF80}" destId="{1E86D4EC-1EAC-474D-BEA8-B13F8819051A}" srcOrd="0" destOrd="0" presId="urn:microsoft.com/office/officeart/2005/8/layout/list1"/>
    <dgm:cxn modelId="{2673D0ED-7A83-4743-B09D-6E671D16FA8C}" type="presParOf" srcId="{A1C25A0D-9272-4615-8BFB-5BC07A68EEEA}" destId="{F3672073-805A-4FFF-A8B9-D8DAECCE2294}" srcOrd="0" destOrd="0" presId="urn:microsoft.com/office/officeart/2005/8/layout/list1"/>
    <dgm:cxn modelId="{30E92387-2836-440F-A997-66301243E76D}" type="presParOf" srcId="{F3672073-805A-4FFF-A8B9-D8DAECCE2294}" destId="{7FCB9190-BFB2-456C-B5EE-047A3ADA4D22}" srcOrd="0" destOrd="0" presId="urn:microsoft.com/office/officeart/2005/8/layout/list1"/>
    <dgm:cxn modelId="{AF94094B-6451-4E4A-8C4F-57DD5E3D9452}" type="presParOf" srcId="{F3672073-805A-4FFF-A8B9-D8DAECCE2294}" destId="{178F1BB4-F12C-4150-9AD3-AB0BC1710173}" srcOrd="1" destOrd="0" presId="urn:microsoft.com/office/officeart/2005/8/layout/list1"/>
    <dgm:cxn modelId="{12BB7F2E-3759-4950-B674-45F9A86DD4AD}" type="presParOf" srcId="{A1C25A0D-9272-4615-8BFB-5BC07A68EEEA}" destId="{E9EF5050-72B2-4398-B32A-9243D3B0BD0F}" srcOrd="1" destOrd="0" presId="urn:microsoft.com/office/officeart/2005/8/layout/list1"/>
    <dgm:cxn modelId="{97CDA902-7483-4591-B556-1ED21DADF7DF}" type="presParOf" srcId="{A1C25A0D-9272-4615-8BFB-5BC07A68EEEA}" destId="{E2FA21C9-A019-4AC8-9D40-920796E6A0CB}" srcOrd="2" destOrd="0" presId="urn:microsoft.com/office/officeart/2005/8/layout/list1"/>
    <dgm:cxn modelId="{92621C04-A200-4397-BE39-E597C298318E}" type="presParOf" srcId="{A1C25A0D-9272-4615-8BFB-5BC07A68EEEA}" destId="{B0C390D9-C674-4051-BD51-F9972C0A24BD}" srcOrd="3" destOrd="0" presId="urn:microsoft.com/office/officeart/2005/8/layout/list1"/>
    <dgm:cxn modelId="{817EA1EF-A9FE-4895-8150-C9C27F73097C}" type="presParOf" srcId="{A1C25A0D-9272-4615-8BFB-5BC07A68EEEA}" destId="{9A796788-0121-4AE7-87CD-6EA2FC971B72}" srcOrd="4" destOrd="0" presId="urn:microsoft.com/office/officeart/2005/8/layout/list1"/>
    <dgm:cxn modelId="{E44DC160-ABE5-49B8-90D8-F2A50B78F442}" type="presParOf" srcId="{9A796788-0121-4AE7-87CD-6EA2FC971B72}" destId="{6F87FFA3-ADA1-4219-9065-393A4794C6CD}" srcOrd="0" destOrd="0" presId="urn:microsoft.com/office/officeart/2005/8/layout/list1"/>
    <dgm:cxn modelId="{65D13779-4AE2-4C89-8195-05C507F512E3}" type="presParOf" srcId="{9A796788-0121-4AE7-87CD-6EA2FC971B72}" destId="{72BA6473-4077-4604-BB45-05937532FF8E}" srcOrd="1" destOrd="0" presId="urn:microsoft.com/office/officeart/2005/8/layout/list1"/>
    <dgm:cxn modelId="{D815CD75-A671-4325-ADE7-321ED0EB3ED3}" type="presParOf" srcId="{A1C25A0D-9272-4615-8BFB-5BC07A68EEEA}" destId="{AC6701C1-CA25-4206-9892-7F69F432658D}" srcOrd="5" destOrd="0" presId="urn:microsoft.com/office/officeart/2005/8/layout/list1"/>
    <dgm:cxn modelId="{72B59863-2C1F-41F6-A3F9-60519ADDA721}" type="presParOf" srcId="{A1C25A0D-9272-4615-8BFB-5BC07A68EEEA}" destId="{E455C3FA-80A8-4312-A446-0D92DE18A801}" srcOrd="6" destOrd="0" presId="urn:microsoft.com/office/officeart/2005/8/layout/list1"/>
    <dgm:cxn modelId="{1A529661-5837-473A-B8AA-531110043AAC}" type="presParOf" srcId="{A1C25A0D-9272-4615-8BFB-5BC07A68EEEA}" destId="{139724F6-50F0-43E0-9285-CCAA0DEC45DB}" srcOrd="7" destOrd="0" presId="urn:microsoft.com/office/officeart/2005/8/layout/list1"/>
    <dgm:cxn modelId="{A01DE665-D47C-488D-A9B2-E7C5BBB18A04}" type="presParOf" srcId="{A1C25A0D-9272-4615-8BFB-5BC07A68EEEA}" destId="{F4CD8456-1C13-42C8-899F-C1A6F8C1E82B}" srcOrd="8" destOrd="0" presId="urn:microsoft.com/office/officeart/2005/8/layout/list1"/>
    <dgm:cxn modelId="{0CD2C9C9-9D69-4701-A305-DF48329468CE}" type="presParOf" srcId="{F4CD8456-1C13-42C8-899F-C1A6F8C1E82B}" destId="{0A428A53-FD96-487D-A48C-5D055572DCC9}" srcOrd="0" destOrd="0" presId="urn:microsoft.com/office/officeart/2005/8/layout/list1"/>
    <dgm:cxn modelId="{5563A991-8C74-4CE5-A2E9-4AD5B89463DD}" type="presParOf" srcId="{F4CD8456-1C13-42C8-899F-C1A6F8C1E82B}" destId="{89430FA0-E1DE-4496-9CE1-C206CAB23864}" srcOrd="1" destOrd="0" presId="urn:microsoft.com/office/officeart/2005/8/layout/list1"/>
    <dgm:cxn modelId="{A95C4D0D-6ED8-4B02-AC29-7860BFC1EC9B}" type="presParOf" srcId="{A1C25A0D-9272-4615-8BFB-5BC07A68EEEA}" destId="{28299F4D-275B-45ED-A5E3-8B78DFB82EC8}" srcOrd="9" destOrd="0" presId="urn:microsoft.com/office/officeart/2005/8/layout/list1"/>
    <dgm:cxn modelId="{2CB69B4E-7912-4BC5-BCEB-1BA431E3FA34}" type="presParOf" srcId="{A1C25A0D-9272-4615-8BFB-5BC07A68EEEA}" destId="{4E044A2A-DA1E-4626-9F91-99D104C561B9}" srcOrd="10" destOrd="0" presId="urn:microsoft.com/office/officeart/2005/8/layout/list1"/>
    <dgm:cxn modelId="{0FE9DEE1-6FA9-44BC-8464-121B277C1508}" type="presParOf" srcId="{A1C25A0D-9272-4615-8BFB-5BC07A68EEEA}" destId="{C51AECC2-6DE8-4368-939E-C5ECFBF3096E}" srcOrd="11" destOrd="0" presId="urn:microsoft.com/office/officeart/2005/8/layout/list1"/>
    <dgm:cxn modelId="{E316683A-720E-434B-9BAA-7B77EF838F78}" type="presParOf" srcId="{A1C25A0D-9272-4615-8BFB-5BC07A68EEEA}" destId="{9DD2EA1C-510E-42E8-915A-08A9D2D5412E}" srcOrd="12" destOrd="0" presId="urn:microsoft.com/office/officeart/2005/8/layout/list1"/>
    <dgm:cxn modelId="{F22619B0-DFE3-4659-AA56-8DE7DD9CE8DD}" type="presParOf" srcId="{9DD2EA1C-510E-42E8-915A-08A9D2D5412E}" destId="{1E86D4EC-1EAC-474D-BEA8-B13F8819051A}" srcOrd="0" destOrd="0" presId="urn:microsoft.com/office/officeart/2005/8/layout/list1"/>
    <dgm:cxn modelId="{42560A86-DDC3-478F-9E5A-1ECB8DAB412E}" type="presParOf" srcId="{9DD2EA1C-510E-42E8-915A-08A9D2D5412E}" destId="{E3BD7A69-4876-48C0-B563-7387E6D2FE40}" srcOrd="1" destOrd="0" presId="urn:microsoft.com/office/officeart/2005/8/layout/list1"/>
    <dgm:cxn modelId="{CB2EBC40-E98B-4CC1-A3C1-FAAA8A3676F8}" type="presParOf" srcId="{A1C25A0D-9272-4615-8BFB-5BC07A68EEEA}" destId="{DF670550-1AF3-441C-9A79-BB1D6486ECF1}" srcOrd="13" destOrd="0" presId="urn:microsoft.com/office/officeart/2005/8/layout/list1"/>
    <dgm:cxn modelId="{A94E4CB8-384B-4D3C-8F04-80AB6D2D7794}" type="presParOf" srcId="{A1C25A0D-9272-4615-8BFB-5BC07A68EEEA}" destId="{A1994F52-755B-4AE9-9446-4E404B47157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A7C4A5-B201-4FC4-893F-6CE5CE95D874}"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ru-RU"/>
        </a:p>
      </dgm:t>
    </dgm:pt>
    <dgm:pt modelId="{8C7E362D-0AF2-4F12-AA82-A7BA50DD6925}">
      <dgm:prSet phldrT="[Текст]" custT="1"/>
      <dgm:spPr/>
      <dgm:t>
        <a:bodyPr/>
        <a:lstStyle/>
        <a:p>
          <a:r>
            <a:rPr lang="ru-RU" sz="2000" b="0" i="0" dirty="0"/>
            <a:t>Путь центрированной диверсификации</a:t>
          </a:r>
          <a:endParaRPr lang="ru-RU" sz="2000" dirty="0"/>
        </a:p>
      </dgm:t>
    </dgm:pt>
    <dgm:pt modelId="{C4EFC1E9-BDC5-4F87-B401-7B0854767CC5}" type="parTrans" cxnId="{075FE396-D814-4213-81D8-75BBD5DFED0A}">
      <dgm:prSet/>
      <dgm:spPr/>
      <dgm:t>
        <a:bodyPr/>
        <a:lstStyle/>
        <a:p>
          <a:endParaRPr lang="ru-RU"/>
        </a:p>
      </dgm:t>
    </dgm:pt>
    <dgm:pt modelId="{6BD4324D-6A91-452B-8887-DEE0F63058C1}" type="sibTrans" cxnId="{075FE396-D814-4213-81D8-75BBD5DFED0A}">
      <dgm:prSet/>
      <dgm:spPr/>
      <dgm:t>
        <a:bodyPr/>
        <a:lstStyle/>
        <a:p>
          <a:endParaRPr lang="ru-RU"/>
        </a:p>
      </dgm:t>
    </dgm:pt>
    <dgm:pt modelId="{CE3B4511-0D42-49EB-99C3-F63A4D5FE7EF}">
      <dgm:prSet phldrT="[Текст]" custT="1"/>
      <dgm:spPr/>
      <dgm:t>
        <a:bodyPr/>
        <a:lstStyle/>
        <a:p>
          <a:r>
            <a:rPr lang="ru-RU" sz="2000" b="0" i="0" dirty="0"/>
            <a:t>Путь горизонтальной диверсификации</a:t>
          </a:r>
          <a:endParaRPr lang="ru-RU" sz="2000" dirty="0"/>
        </a:p>
      </dgm:t>
    </dgm:pt>
    <dgm:pt modelId="{70097E97-54F9-4AA0-8DD2-841DB95EE5B0}" type="parTrans" cxnId="{AE0C4502-E12B-4C8C-9C6C-134FCF211F8B}">
      <dgm:prSet/>
      <dgm:spPr/>
      <dgm:t>
        <a:bodyPr/>
        <a:lstStyle/>
        <a:p>
          <a:endParaRPr lang="ru-RU"/>
        </a:p>
      </dgm:t>
    </dgm:pt>
    <dgm:pt modelId="{6CAA8169-523D-4028-BCA2-BCA51B515B21}" type="sibTrans" cxnId="{AE0C4502-E12B-4C8C-9C6C-134FCF211F8B}">
      <dgm:prSet/>
      <dgm:spPr/>
      <dgm:t>
        <a:bodyPr/>
        <a:lstStyle/>
        <a:p>
          <a:endParaRPr lang="ru-RU"/>
        </a:p>
      </dgm:t>
    </dgm:pt>
    <dgm:pt modelId="{8BB9EEA3-55BC-4D28-8A55-368778A868F4}">
      <dgm:prSet phldrT="[Текст]" custT="1"/>
      <dgm:spPr/>
      <dgm:t>
        <a:bodyPr/>
        <a:lstStyle/>
        <a:p>
          <a:r>
            <a:rPr lang="ru-RU" sz="2000" b="0" i="0" dirty="0"/>
            <a:t>Путь </a:t>
          </a:r>
          <a:r>
            <a:rPr lang="ru-RU" sz="2000" b="0" i="0" dirty="0" err="1"/>
            <a:t>конгломеративной</a:t>
          </a:r>
          <a:r>
            <a:rPr lang="ru-RU" sz="2000" b="0" i="0" dirty="0"/>
            <a:t> диверсификации</a:t>
          </a:r>
          <a:endParaRPr lang="ru-RU" sz="2000" dirty="0"/>
        </a:p>
      </dgm:t>
    </dgm:pt>
    <dgm:pt modelId="{9F6A0846-31B0-45FC-990A-954347CD7918}" type="parTrans" cxnId="{9F226681-A53E-4534-B19A-00779E0D476E}">
      <dgm:prSet/>
      <dgm:spPr/>
      <dgm:t>
        <a:bodyPr/>
        <a:lstStyle/>
        <a:p>
          <a:endParaRPr lang="ru-RU"/>
        </a:p>
      </dgm:t>
    </dgm:pt>
    <dgm:pt modelId="{9F1BA577-082D-4B56-9717-91882073405A}" type="sibTrans" cxnId="{9F226681-A53E-4534-B19A-00779E0D476E}">
      <dgm:prSet/>
      <dgm:spPr/>
      <dgm:t>
        <a:bodyPr/>
        <a:lstStyle/>
        <a:p>
          <a:endParaRPr lang="ru-RU"/>
        </a:p>
      </dgm:t>
    </dgm:pt>
    <dgm:pt modelId="{BA373A3B-64A9-45AA-BA52-3607264B2BF2}" type="pres">
      <dgm:prSet presAssocID="{D5A7C4A5-B201-4FC4-893F-6CE5CE95D874}" presName="linear" presStyleCnt="0">
        <dgm:presLayoutVars>
          <dgm:dir/>
          <dgm:animLvl val="lvl"/>
          <dgm:resizeHandles val="exact"/>
        </dgm:presLayoutVars>
      </dgm:prSet>
      <dgm:spPr/>
    </dgm:pt>
    <dgm:pt modelId="{072DDD2B-0B64-40AA-9283-087F32A24656}" type="pres">
      <dgm:prSet presAssocID="{8C7E362D-0AF2-4F12-AA82-A7BA50DD6925}" presName="parentLin" presStyleCnt="0"/>
      <dgm:spPr/>
    </dgm:pt>
    <dgm:pt modelId="{BEAA8A6D-B6E5-4D89-80C8-C60783642807}" type="pres">
      <dgm:prSet presAssocID="{8C7E362D-0AF2-4F12-AA82-A7BA50DD6925}" presName="parentLeftMargin" presStyleLbl="node1" presStyleIdx="0" presStyleCnt="3"/>
      <dgm:spPr/>
    </dgm:pt>
    <dgm:pt modelId="{53EBDC6B-19BA-4714-8C26-D6388A588BFA}" type="pres">
      <dgm:prSet presAssocID="{8C7E362D-0AF2-4F12-AA82-A7BA50DD6925}" presName="parentText" presStyleLbl="node1" presStyleIdx="0" presStyleCnt="3" custScaleY="240138">
        <dgm:presLayoutVars>
          <dgm:chMax val="0"/>
          <dgm:bulletEnabled val="1"/>
        </dgm:presLayoutVars>
      </dgm:prSet>
      <dgm:spPr/>
    </dgm:pt>
    <dgm:pt modelId="{E93CE82B-895A-40DD-AC68-1C770C4733FC}" type="pres">
      <dgm:prSet presAssocID="{8C7E362D-0AF2-4F12-AA82-A7BA50DD6925}" presName="negativeSpace" presStyleCnt="0"/>
      <dgm:spPr/>
    </dgm:pt>
    <dgm:pt modelId="{D6AE9DC7-0452-425F-8231-D622355AE4F5}" type="pres">
      <dgm:prSet presAssocID="{8C7E362D-0AF2-4F12-AA82-A7BA50DD6925}" presName="childText" presStyleLbl="conFgAcc1" presStyleIdx="0" presStyleCnt="3">
        <dgm:presLayoutVars>
          <dgm:bulletEnabled val="1"/>
        </dgm:presLayoutVars>
      </dgm:prSet>
      <dgm:spPr/>
    </dgm:pt>
    <dgm:pt modelId="{120A3A14-8B8D-47BC-820D-261B580B2345}" type="pres">
      <dgm:prSet presAssocID="{6BD4324D-6A91-452B-8887-DEE0F63058C1}" presName="spaceBetweenRectangles" presStyleCnt="0"/>
      <dgm:spPr/>
    </dgm:pt>
    <dgm:pt modelId="{3CCB7926-ECCE-435A-AEB8-30F4C645E2BD}" type="pres">
      <dgm:prSet presAssocID="{CE3B4511-0D42-49EB-99C3-F63A4D5FE7EF}" presName="parentLin" presStyleCnt="0"/>
      <dgm:spPr/>
    </dgm:pt>
    <dgm:pt modelId="{5649CACE-3AA3-4281-ADEF-5F2D4B137A57}" type="pres">
      <dgm:prSet presAssocID="{CE3B4511-0D42-49EB-99C3-F63A4D5FE7EF}" presName="parentLeftMargin" presStyleLbl="node1" presStyleIdx="0" presStyleCnt="3"/>
      <dgm:spPr/>
    </dgm:pt>
    <dgm:pt modelId="{78C8F234-8265-4C1D-9F8B-409A1837D88E}" type="pres">
      <dgm:prSet presAssocID="{CE3B4511-0D42-49EB-99C3-F63A4D5FE7EF}" presName="parentText" presStyleLbl="node1" presStyleIdx="1" presStyleCnt="3" custScaleY="240138">
        <dgm:presLayoutVars>
          <dgm:chMax val="0"/>
          <dgm:bulletEnabled val="1"/>
        </dgm:presLayoutVars>
      </dgm:prSet>
      <dgm:spPr/>
    </dgm:pt>
    <dgm:pt modelId="{EFA16D9A-F73A-43AB-9655-3CBF6A9990EA}" type="pres">
      <dgm:prSet presAssocID="{CE3B4511-0D42-49EB-99C3-F63A4D5FE7EF}" presName="negativeSpace" presStyleCnt="0"/>
      <dgm:spPr/>
    </dgm:pt>
    <dgm:pt modelId="{F0E343DF-CA68-409A-9A86-5B35A122CA8E}" type="pres">
      <dgm:prSet presAssocID="{CE3B4511-0D42-49EB-99C3-F63A4D5FE7EF}" presName="childText" presStyleLbl="conFgAcc1" presStyleIdx="1" presStyleCnt="3">
        <dgm:presLayoutVars>
          <dgm:bulletEnabled val="1"/>
        </dgm:presLayoutVars>
      </dgm:prSet>
      <dgm:spPr/>
    </dgm:pt>
    <dgm:pt modelId="{868112FA-5D2A-4F4B-B479-DCBB4E5BFCDE}" type="pres">
      <dgm:prSet presAssocID="{6CAA8169-523D-4028-BCA2-BCA51B515B21}" presName="spaceBetweenRectangles" presStyleCnt="0"/>
      <dgm:spPr/>
    </dgm:pt>
    <dgm:pt modelId="{8B849278-19CA-4DF7-B8BE-06BD1C56528D}" type="pres">
      <dgm:prSet presAssocID="{8BB9EEA3-55BC-4D28-8A55-368778A868F4}" presName="parentLin" presStyleCnt="0"/>
      <dgm:spPr/>
    </dgm:pt>
    <dgm:pt modelId="{B788413C-B276-41C0-9D8B-60658F614B2F}" type="pres">
      <dgm:prSet presAssocID="{8BB9EEA3-55BC-4D28-8A55-368778A868F4}" presName="parentLeftMargin" presStyleLbl="node1" presStyleIdx="1" presStyleCnt="3"/>
      <dgm:spPr/>
    </dgm:pt>
    <dgm:pt modelId="{096013C8-4C85-4302-95A9-D3CE94210726}" type="pres">
      <dgm:prSet presAssocID="{8BB9EEA3-55BC-4D28-8A55-368778A868F4}" presName="parentText" presStyleLbl="node1" presStyleIdx="2" presStyleCnt="3" custScaleY="240138">
        <dgm:presLayoutVars>
          <dgm:chMax val="0"/>
          <dgm:bulletEnabled val="1"/>
        </dgm:presLayoutVars>
      </dgm:prSet>
      <dgm:spPr/>
    </dgm:pt>
    <dgm:pt modelId="{AAB0B44E-46D6-4F9E-83B3-7E9EFDE59D71}" type="pres">
      <dgm:prSet presAssocID="{8BB9EEA3-55BC-4D28-8A55-368778A868F4}" presName="negativeSpace" presStyleCnt="0"/>
      <dgm:spPr/>
    </dgm:pt>
    <dgm:pt modelId="{8F1CF2C5-A4B1-49FB-A9F9-297CCCFB7676}" type="pres">
      <dgm:prSet presAssocID="{8BB9EEA3-55BC-4D28-8A55-368778A868F4}" presName="childText" presStyleLbl="conFgAcc1" presStyleIdx="2" presStyleCnt="3">
        <dgm:presLayoutVars>
          <dgm:bulletEnabled val="1"/>
        </dgm:presLayoutVars>
      </dgm:prSet>
      <dgm:spPr/>
    </dgm:pt>
  </dgm:ptLst>
  <dgm:cxnLst>
    <dgm:cxn modelId="{AE0C4502-E12B-4C8C-9C6C-134FCF211F8B}" srcId="{D5A7C4A5-B201-4FC4-893F-6CE5CE95D874}" destId="{CE3B4511-0D42-49EB-99C3-F63A4D5FE7EF}" srcOrd="1" destOrd="0" parTransId="{70097E97-54F9-4AA0-8DD2-841DB95EE5B0}" sibTransId="{6CAA8169-523D-4028-BCA2-BCA51B515B21}"/>
    <dgm:cxn modelId="{26549009-D44B-4AD9-A058-05CA0C5B634A}" type="presOf" srcId="{CE3B4511-0D42-49EB-99C3-F63A4D5FE7EF}" destId="{78C8F234-8265-4C1D-9F8B-409A1837D88E}" srcOrd="1" destOrd="0" presId="urn:microsoft.com/office/officeart/2005/8/layout/list1"/>
    <dgm:cxn modelId="{CB0C8D0D-6106-443F-83CD-EAEB59D13437}" type="presOf" srcId="{8C7E362D-0AF2-4F12-AA82-A7BA50DD6925}" destId="{53EBDC6B-19BA-4714-8C26-D6388A588BFA}" srcOrd="1" destOrd="0" presId="urn:microsoft.com/office/officeart/2005/8/layout/list1"/>
    <dgm:cxn modelId="{0AFCF333-E25D-4CD9-8A85-1BF0867E3B14}" type="presOf" srcId="{8BB9EEA3-55BC-4D28-8A55-368778A868F4}" destId="{B788413C-B276-41C0-9D8B-60658F614B2F}" srcOrd="0" destOrd="0" presId="urn:microsoft.com/office/officeart/2005/8/layout/list1"/>
    <dgm:cxn modelId="{C9EB0740-CCAC-412F-BF33-941E2AEE404A}" type="presOf" srcId="{D5A7C4A5-B201-4FC4-893F-6CE5CE95D874}" destId="{BA373A3B-64A9-45AA-BA52-3607264B2BF2}" srcOrd="0" destOrd="0" presId="urn:microsoft.com/office/officeart/2005/8/layout/list1"/>
    <dgm:cxn modelId="{4CC38761-5C6C-4BD6-9FBE-54F00CEDB225}" type="presOf" srcId="{8BB9EEA3-55BC-4D28-8A55-368778A868F4}" destId="{096013C8-4C85-4302-95A9-D3CE94210726}" srcOrd="1" destOrd="0" presId="urn:microsoft.com/office/officeart/2005/8/layout/list1"/>
    <dgm:cxn modelId="{7F9F7279-F85D-4F4A-94C0-51D0CA1973DA}" type="presOf" srcId="{CE3B4511-0D42-49EB-99C3-F63A4D5FE7EF}" destId="{5649CACE-3AA3-4281-ADEF-5F2D4B137A57}" srcOrd="0" destOrd="0" presId="urn:microsoft.com/office/officeart/2005/8/layout/list1"/>
    <dgm:cxn modelId="{9F226681-A53E-4534-B19A-00779E0D476E}" srcId="{D5A7C4A5-B201-4FC4-893F-6CE5CE95D874}" destId="{8BB9EEA3-55BC-4D28-8A55-368778A868F4}" srcOrd="2" destOrd="0" parTransId="{9F6A0846-31B0-45FC-990A-954347CD7918}" sibTransId="{9F1BA577-082D-4B56-9717-91882073405A}"/>
    <dgm:cxn modelId="{075FE396-D814-4213-81D8-75BBD5DFED0A}" srcId="{D5A7C4A5-B201-4FC4-893F-6CE5CE95D874}" destId="{8C7E362D-0AF2-4F12-AA82-A7BA50DD6925}" srcOrd="0" destOrd="0" parTransId="{C4EFC1E9-BDC5-4F87-B401-7B0854767CC5}" sibTransId="{6BD4324D-6A91-452B-8887-DEE0F63058C1}"/>
    <dgm:cxn modelId="{45F65FF8-DC0C-45A6-9E5C-8F305339B59E}" type="presOf" srcId="{8C7E362D-0AF2-4F12-AA82-A7BA50DD6925}" destId="{BEAA8A6D-B6E5-4D89-80C8-C60783642807}" srcOrd="0" destOrd="0" presId="urn:microsoft.com/office/officeart/2005/8/layout/list1"/>
    <dgm:cxn modelId="{1E7F0A25-D2A2-409C-84DD-C9F190C92387}" type="presParOf" srcId="{BA373A3B-64A9-45AA-BA52-3607264B2BF2}" destId="{072DDD2B-0B64-40AA-9283-087F32A24656}" srcOrd="0" destOrd="0" presId="urn:microsoft.com/office/officeart/2005/8/layout/list1"/>
    <dgm:cxn modelId="{15C1A549-7CBE-4058-AC82-53C0D1C45F60}" type="presParOf" srcId="{072DDD2B-0B64-40AA-9283-087F32A24656}" destId="{BEAA8A6D-B6E5-4D89-80C8-C60783642807}" srcOrd="0" destOrd="0" presId="urn:microsoft.com/office/officeart/2005/8/layout/list1"/>
    <dgm:cxn modelId="{E79AD422-4112-408A-A8DD-06D447CFBF03}" type="presParOf" srcId="{072DDD2B-0B64-40AA-9283-087F32A24656}" destId="{53EBDC6B-19BA-4714-8C26-D6388A588BFA}" srcOrd="1" destOrd="0" presId="urn:microsoft.com/office/officeart/2005/8/layout/list1"/>
    <dgm:cxn modelId="{3981E738-B2D0-4173-BE7C-C65BD3235AE0}" type="presParOf" srcId="{BA373A3B-64A9-45AA-BA52-3607264B2BF2}" destId="{E93CE82B-895A-40DD-AC68-1C770C4733FC}" srcOrd="1" destOrd="0" presId="urn:microsoft.com/office/officeart/2005/8/layout/list1"/>
    <dgm:cxn modelId="{5140FD71-50A4-4456-BA5E-F3B20BD0129E}" type="presParOf" srcId="{BA373A3B-64A9-45AA-BA52-3607264B2BF2}" destId="{D6AE9DC7-0452-425F-8231-D622355AE4F5}" srcOrd="2" destOrd="0" presId="urn:microsoft.com/office/officeart/2005/8/layout/list1"/>
    <dgm:cxn modelId="{C5490C79-72B9-423E-AED0-8EDB0248598C}" type="presParOf" srcId="{BA373A3B-64A9-45AA-BA52-3607264B2BF2}" destId="{120A3A14-8B8D-47BC-820D-261B580B2345}" srcOrd="3" destOrd="0" presId="urn:microsoft.com/office/officeart/2005/8/layout/list1"/>
    <dgm:cxn modelId="{EE469D1E-82BE-434C-ADFE-0B3E280B2F7B}" type="presParOf" srcId="{BA373A3B-64A9-45AA-BA52-3607264B2BF2}" destId="{3CCB7926-ECCE-435A-AEB8-30F4C645E2BD}" srcOrd="4" destOrd="0" presId="urn:microsoft.com/office/officeart/2005/8/layout/list1"/>
    <dgm:cxn modelId="{BABF26D6-D7C9-4EB8-BE47-C2A101CC55D7}" type="presParOf" srcId="{3CCB7926-ECCE-435A-AEB8-30F4C645E2BD}" destId="{5649CACE-3AA3-4281-ADEF-5F2D4B137A57}" srcOrd="0" destOrd="0" presId="urn:microsoft.com/office/officeart/2005/8/layout/list1"/>
    <dgm:cxn modelId="{8C1763F0-532C-4CB7-BB2B-50A7971B9DC8}" type="presParOf" srcId="{3CCB7926-ECCE-435A-AEB8-30F4C645E2BD}" destId="{78C8F234-8265-4C1D-9F8B-409A1837D88E}" srcOrd="1" destOrd="0" presId="urn:microsoft.com/office/officeart/2005/8/layout/list1"/>
    <dgm:cxn modelId="{0CDD6CA4-4ED3-4B32-A6A8-2FB4A8A68AC3}" type="presParOf" srcId="{BA373A3B-64A9-45AA-BA52-3607264B2BF2}" destId="{EFA16D9A-F73A-43AB-9655-3CBF6A9990EA}" srcOrd="5" destOrd="0" presId="urn:microsoft.com/office/officeart/2005/8/layout/list1"/>
    <dgm:cxn modelId="{36AD5C8D-7C0F-464E-8580-E05E0833A461}" type="presParOf" srcId="{BA373A3B-64A9-45AA-BA52-3607264B2BF2}" destId="{F0E343DF-CA68-409A-9A86-5B35A122CA8E}" srcOrd="6" destOrd="0" presId="urn:microsoft.com/office/officeart/2005/8/layout/list1"/>
    <dgm:cxn modelId="{382ED558-207D-4912-A663-D63558CCE682}" type="presParOf" srcId="{BA373A3B-64A9-45AA-BA52-3607264B2BF2}" destId="{868112FA-5D2A-4F4B-B479-DCBB4E5BFCDE}" srcOrd="7" destOrd="0" presId="urn:microsoft.com/office/officeart/2005/8/layout/list1"/>
    <dgm:cxn modelId="{75E34719-F2BD-4D38-AB77-F078414200AC}" type="presParOf" srcId="{BA373A3B-64A9-45AA-BA52-3607264B2BF2}" destId="{8B849278-19CA-4DF7-B8BE-06BD1C56528D}" srcOrd="8" destOrd="0" presId="urn:microsoft.com/office/officeart/2005/8/layout/list1"/>
    <dgm:cxn modelId="{D6DEEE66-FA2F-4EF9-9FD1-2C6A50918024}" type="presParOf" srcId="{8B849278-19CA-4DF7-B8BE-06BD1C56528D}" destId="{B788413C-B276-41C0-9D8B-60658F614B2F}" srcOrd="0" destOrd="0" presId="urn:microsoft.com/office/officeart/2005/8/layout/list1"/>
    <dgm:cxn modelId="{D6401439-2576-42AD-942E-D2CC8FB644EB}" type="presParOf" srcId="{8B849278-19CA-4DF7-B8BE-06BD1C56528D}" destId="{096013C8-4C85-4302-95A9-D3CE94210726}" srcOrd="1" destOrd="0" presId="urn:microsoft.com/office/officeart/2005/8/layout/list1"/>
    <dgm:cxn modelId="{4DDD6F01-BB7A-47A3-99D3-93A998F836D9}" type="presParOf" srcId="{BA373A3B-64A9-45AA-BA52-3607264B2BF2}" destId="{AAB0B44E-46D6-4F9E-83B3-7E9EFDE59D71}" srcOrd="9" destOrd="0" presId="urn:microsoft.com/office/officeart/2005/8/layout/list1"/>
    <dgm:cxn modelId="{F9799881-B6C4-4DD8-953F-36A56E0C32D0}" type="presParOf" srcId="{BA373A3B-64A9-45AA-BA52-3607264B2BF2}" destId="{8F1CF2C5-A4B1-49FB-A9F9-297CCCFB767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FDB88A-1195-422F-846C-6318E4C474A0}" type="doc">
      <dgm:prSet loTypeId="urn:microsoft.com/office/officeart/2016/7/layout/RepeatingBendingProcessNew" loCatId="process" qsTypeId="urn:microsoft.com/office/officeart/2005/8/quickstyle/simple1" qsCatId="simple" csTypeId="urn:microsoft.com/office/officeart/2005/8/colors/accent6_2" csCatId="accent6" phldr="1"/>
      <dgm:spPr/>
      <dgm:t>
        <a:bodyPr/>
        <a:lstStyle/>
        <a:p>
          <a:endParaRPr lang="en-US"/>
        </a:p>
      </dgm:t>
    </dgm:pt>
    <dgm:pt modelId="{09BE929F-19B8-482D-B775-962253FC3EA0}">
      <dgm:prSet custT="1"/>
      <dgm:spPr/>
      <dgm:t>
        <a:bodyPr/>
        <a:lstStyle/>
        <a:p>
          <a:r>
            <a:rPr lang="ru-RU" sz="1600" b="0" dirty="0"/>
            <a:t>1. Определить и рекомендовать  рынки, на которые следует обратить внимание</a:t>
          </a:r>
          <a:endParaRPr lang="en-US" sz="1600" b="0" dirty="0"/>
        </a:p>
      </dgm:t>
    </dgm:pt>
    <dgm:pt modelId="{CDAD0D76-D19D-4A72-B1DD-4F1D6B5706A3}" type="parTrans" cxnId="{936BA044-59F8-4A0D-B547-254A0C9DE989}">
      <dgm:prSet/>
      <dgm:spPr/>
      <dgm:t>
        <a:bodyPr/>
        <a:lstStyle/>
        <a:p>
          <a:endParaRPr lang="en-US"/>
        </a:p>
      </dgm:t>
    </dgm:pt>
    <dgm:pt modelId="{77C4B463-C9E0-4039-B50E-F44C969A2517}" type="sibTrans" cxnId="{936BA044-59F8-4A0D-B547-254A0C9DE989}">
      <dgm:prSet/>
      <dgm:spPr/>
      <dgm:t>
        <a:bodyPr/>
        <a:lstStyle/>
        <a:p>
          <a:endParaRPr lang="en-US"/>
        </a:p>
      </dgm:t>
    </dgm:pt>
    <dgm:pt modelId="{9176DECC-637A-42EB-A877-075C4D69B0BF}">
      <dgm:prSet custT="1"/>
      <dgm:spPr/>
      <dgm:t>
        <a:bodyPr/>
        <a:lstStyle/>
        <a:p>
          <a:r>
            <a:rPr lang="ru-RU" sz="1800" b="0" dirty="0"/>
            <a:t>2. Определить сегменты рынка и нацелиться на них</a:t>
          </a:r>
          <a:endParaRPr lang="en-US" sz="1800" b="0" dirty="0"/>
        </a:p>
      </dgm:t>
    </dgm:pt>
    <dgm:pt modelId="{46F5803F-5C6D-4E74-A468-C079910591B9}" type="parTrans" cxnId="{9D6EF879-4C75-423B-A50C-7114840AE27F}">
      <dgm:prSet/>
      <dgm:spPr/>
      <dgm:t>
        <a:bodyPr/>
        <a:lstStyle/>
        <a:p>
          <a:endParaRPr lang="en-US"/>
        </a:p>
      </dgm:t>
    </dgm:pt>
    <dgm:pt modelId="{669E9981-3753-4773-BD01-EEA34EF9C6BB}" type="sibTrans" cxnId="{9D6EF879-4C75-423B-A50C-7114840AE27F}">
      <dgm:prSet/>
      <dgm:spPr/>
      <dgm:t>
        <a:bodyPr/>
        <a:lstStyle/>
        <a:p>
          <a:endParaRPr lang="en-US"/>
        </a:p>
      </dgm:t>
    </dgm:pt>
    <dgm:pt modelId="{6DAA5BA6-6D0E-4C4F-8670-9CE42AFBF525}">
      <dgm:prSet custT="1"/>
      <dgm:spPr/>
      <dgm:t>
        <a:bodyPr/>
        <a:lstStyle/>
        <a:p>
          <a:r>
            <a:rPr lang="ru-RU" sz="1800" b="0" dirty="0"/>
            <a:t>3. Задать стратегическое направление и позиционирование</a:t>
          </a:r>
          <a:endParaRPr lang="en-US" sz="1800" b="0" dirty="0"/>
        </a:p>
      </dgm:t>
    </dgm:pt>
    <dgm:pt modelId="{35DAE4B0-F828-4001-9EDF-2D1478AD0761}" type="parTrans" cxnId="{F967D758-B908-4FA2-AD68-67BA2536D34D}">
      <dgm:prSet/>
      <dgm:spPr/>
      <dgm:t>
        <a:bodyPr/>
        <a:lstStyle/>
        <a:p>
          <a:endParaRPr lang="en-US"/>
        </a:p>
      </dgm:t>
    </dgm:pt>
    <dgm:pt modelId="{0EBAB9B5-5D81-43FD-B78D-533AB0DF3E81}" type="sibTrans" cxnId="{F967D758-B908-4FA2-AD68-67BA2536D34D}">
      <dgm:prSet/>
      <dgm:spPr/>
      <dgm:t>
        <a:bodyPr/>
        <a:lstStyle/>
        <a:p>
          <a:endParaRPr lang="en-US"/>
        </a:p>
      </dgm:t>
    </dgm:pt>
    <dgm:pt modelId="{F046352B-EF41-497F-A6A8-0BFB4B590871}">
      <dgm:prSet custT="1"/>
      <dgm:spPr/>
      <dgm:t>
        <a:bodyPr/>
        <a:lstStyle/>
        <a:p>
          <a:r>
            <a:rPr lang="ru-RU" sz="1800" b="0" dirty="0"/>
            <a:t>4. Разработать маркетинговое предложение (комплекс маркетинга)</a:t>
          </a:r>
          <a:endParaRPr lang="en-US" sz="1800" b="0" dirty="0"/>
        </a:p>
      </dgm:t>
    </dgm:pt>
    <dgm:pt modelId="{8B767B76-ACED-46A9-8E80-EE7D6512617F}" type="parTrans" cxnId="{5E661ACE-E04B-4A41-98F8-5B1FED72FA6D}">
      <dgm:prSet/>
      <dgm:spPr/>
      <dgm:t>
        <a:bodyPr/>
        <a:lstStyle/>
        <a:p>
          <a:endParaRPr lang="en-US"/>
        </a:p>
      </dgm:t>
    </dgm:pt>
    <dgm:pt modelId="{95786143-D249-4D3F-8256-8231D0620594}" type="sibTrans" cxnId="{5E661ACE-E04B-4A41-98F8-5B1FED72FA6D}">
      <dgm:prSet/>
      <dgm:spPr/>
      <dgm:t>
        <a:bodyPr/>
        <a:lstStyle/>
        <a:p>
          <a:endParaRPr lang="en-US"/>
        </a:p>
      </dgm:t>
    </dgm:pt>
    <dgm:pt modelId="{C11E36F2-F427-4B56-9532-CD2533750F46}">
      <dgm:prSet custT="1"/>
      <dgm:spPr/>
      <dgm:t>
        <a:bodyPr/>
        <a:lstStyle/>
        <a:p>
          <a:r>
            <a:rPr lang="ru-RU" sz="1800" b="0" dirty="0"/>
            <a:t>5. Обеспечить поддержку со стороны других функций предприятия</a:t>
          </a:r>
          <a:endParaRPr lang="en-US" sz="1800" b="0" dirty="0"/>
        </a:p>
      </dgm:t>
    </dgm:pt>
    <dgm:pt modelId="{A96C9B9C-02F3-4877-9434-FDFAC182CBF3}" type="parTrans" cxnId="{4B70CD5F-179C-4827-955F-EBAC79CA4254}">
      <dgm:prSet/>
      <dgm:spPr/>
      <dgm:t>
        <a:bodyPr/>
        <a:lstStyle/>
        <a:p>
          <a:endParaRPr lang="en-US"/>
        </a:p>
      </dgm:t>
    </dgm:pt>
    <dgm:pt modelId="{D9E81DAC-1E71-4AF8-B702-730F0DAA8E8A}" type="sibTrans" cxnId="{4B70CD5F-179C-4827-955F-EBAC79CA4254}">
      <dgm:prSet/>
      <dgm:spPr/>
      <dgm:t>
        <a:bodyPr/>
        <a:lstStyle/>
        <a:p>
          <a:endParaRPr lang="en-US"/>
        </a:p>
      </dgm:t>
    </dgm:pt>
    <dgm:pt modelId="{7F61DA4C-2BC0-47DD-9B4F-B552BDD4DDE2}">
      <dgm:prSet custT="1"/>
      <dgm:spPr/>
      <dgm:t>
        <a:bodyPr/>
        <a:lstStyle/>
        <a:p>
          <a:r>
            <a:rPr lang="ru-RU" sz="1800" b="0" dirty="0"/>
            <a:t>6. Осуществлять мониторинг исполнения и контроль результатов</a:t>
          </a:r>
          <a:endParaRPr lang="en-US" sz="1800" b="0" dirty="0"/>
        </a:p>
      </dgm:t>
    </dgm:pt>
    <dgm:pt modelId="{36A79BAF-2E62-4BC5-BF76-96D5C2B423ED}" type="parTrans" cxnId="{6B9079EF-34BE-42D9-BD95-E6AB09219DE6}">
      <dgm:prSet/>
      <dgm:spPr/>
      <dgm:t>
        <a:bodyPr/>
        <a:lstStyle/>
        <a:p>
          <a:endParaRPr lang="en-US"/>
        </a:p>
      </dgm:t>
    </dgm:pt>
    <dgm:pt modelId="{3C1E45CF-D7D1-419A-AD43-4FD3364C1D6A}" type="sibTrans" cxnId="{6B9079EF-34BE-42D9-BD95-E6AB09219DE6}">
      <dgm:prSet/>
      <dgm:spPr/>
      <dgm:t>
        <a:bodyPr/>
        <a:lstStyle/>
        <a:p>
          <a:endParaRPr lang="en-US"/>
        </a:p>
      </dgm:t>
    </dgm:pt>
    <dgm:pt modelId="{C6D8BD11-E070-4FE4-8D51-A1A9E785BE29}" type="pres">
      <dgm:prSet presAssocID="{F6FDB88A-1195-422F-846C-6318E4C474A0}" presName="Name0" presStyleCnt="0">
        <dgm:presLayoutVars>
          <dgm:dir/>
          <dgm:resizeHandles val="exact"/>
        </dgm:presLayoutVars>
      </dgm:prSet>
      <dgm:spPr/>
    </dgm:pt>
    <dgm:pt modelId="{710017F8-2548-411C-BB10-9D9AAEC4EC41}" type="pres">
      <dgm:prSet presAssocID="{09BE929F-19B8-482D-B775-962253FC3EA0}" presName="node" presStyleLbl="node1" presStyleIdx="0" presStyleCnt="6">
        <dgm:presLayoutVars>
          <dgm:bulletEnabled val="1"/>
        </dgm:presLayoutVars>
      </dgm:prSet>
      <dgm:spPr/>
    </dgm:pt>
    <dgm:pt modelId="{E38C06C4-F789-449B-AA7D-3E9101F7520E}" type="pres">
      <dgm:prSet presAssocID="{77C4B463-C9E0-4039-B50E-F44C969A2517}" presName="sibTrans" presStyleLbl="sibTrans1D1" presStyleIdx="0" presStyleCnt="5"/>
      <dgm:spPr/>
    </dgm:pt>
    <dgm:pt modelId="{78B30232-658B-4197-9C50-C5E9B95856EC}" type="pres">
      <dgm:prSet presAssocID="{77C4B463-C9E0-4039-B50E-F44C969A2517}" presName="connectorText" presStyleLbl="sibTrans1D1" presStyleIdx="0" presStyleCnt="5"/>
      <dgm:spPr/>
    </dgm:pt>
    <dgm:pt modelId="{61C19EF7-FB59-40B7-BBD4-4C8F3FC91F5F}" type="pres">
      <dgm:prSet presAssocID="{9176DECC-637A-42EB-A877-075C4D69B0BF}" presName="node" presStyleLbl="node1" presStyleIdx="1" presStyleCnt="6">
        <dgm:presLayoutVars>
          <dgm:bulletEnabled val="1"/>
        </dgm:presLayoutVars>
      </dgm:prSet>
      <dgm:spPr/>
    </dgm:pt>
    <dgm:pt modelId="{5043B363-BC38-4125-AE40-C2B331C374A2}" type="pres">
      <dgm:prSet presAssocID="{669E9981-3753-4773-BD01-EEA34EF9C6BB}" presName="sibTrans" presStyleLbl="sibTrans1D1" presStyleIdx="1" presStyleCnt="5"/>
      <dgm:spPr/>
    </dgm:pt>
    <dgm:pt modelId="{0BA80C44-F492-4822-820C-ADDA0BC4099C}" type="pres">
      <dgm:prSet presAssocID="{669E9981-3753-4773-BD01-EEA34EF9C6BB}" presName="connectorText" presStyleLbl="sibTrans1D1" presStyleIdx="1" presStyleCnt="5"/>
      <dgm:spPr/>
    </dgm:pt>
    <dgm:pt modelId="{3CDFBFD1-A034-4D71-B03E-FF4EC41A2119}" type="pres">
      <dgm:prSet presAssocID="{6DAA5BA6-6D0E-4C4F-8670-9CE42AFBF525}" presName="node" presStyleLbl="node1" presStyleIdx="2" presStyleCnt="6">
        <dgm:presLayoutVars>
          <dgm:bulletEnabled val="1"/>
        </dgm:presLayoutVars>
      </dgm:prSet>
      <dgm:spPr/>
    </dgm:pt>
    <dgm:pt modelId="{E820E942-597E-4C68-90AD-19D9D0DCB2EA}" type="pres">
      <dgm:prSet presAssocID="{0EBAB9B5-5D81-43FD-B78D-533AB0DF3E81}" presName="sibTrans" presStyleLbl="sibTrans1D1" presStyleIdx="2" presStyleCnt="5"/>
      <dgm:spPr/>
    </dgm:pt>
    <dgm:pt modelId="{EEBFA1D9-2B59-4117-ADF3-F89F56D1941D}" type="pres">
      <dgm:prSet presAssocID="{0EBAB9B5-5D81-43FD-B78D-533AB0DF3E81}" presName="connectorText" presStyleLbl="sibTrans1D1" presStyleIdx="2" presStyleCnt="5"/>
      <dgm:spPr/>
    </dgm:pt>
    <dgm:pt modelId="{AD8ED0A3-ACC8-4D5A-9EAC-D83504C87246}" type="pres">
      <dgm:prSet presAssocID="{F046352B-EF41-497F-A6A8-0BFB4B590871}" presName="node" presStyleLbl="node1" presStyleIdx="3" presStyleCnt="6">
        <dgm:presLayoutVars>
          <dgm:bulletEnabled val="1"/>
        </dgm:presLayoutVars>
      </dgm:prSet>
      <dgm:spPr/>
    </dgm:pt>
    <dgm:pt modelId="{23CD7E74-A1FE-406E-96D3-A44FB6B131A3}" type="pres">
      <dgm:prSet presAssocID="{95786143-D249-4D3F-8256-8231D0620594}" presName="sibTrans" presStyleLbl="sibTrans1D1" presStyleIdx="3" presStyleCnt="5"/>
      <dgm:spPr/>
    </dgm:pt>
    <dgm:pt modelId="{D413898F-D18F-44CA-A831-86C77B971ED0}" type="pres">
      <dgm:prSet presAssocID="{95786143-D249-4D3F-8256-8231D0620594}" presName="connectorText" presStyleLbl="sibTrans1D1" presStyleIdx="3" presStyleCnt="5"/>
      <dgm:spPr/>
    </dgm:pt>
    <dgm:pt modelId="{949324DD-52AC-4743-B0B4-4C4693934822}" type="pres">
      <dgm:prSet presAssocID="{C11E36F2-F427-4B56-9532-CD2533750F46}" presName="node" presStyleLbl="node1" presStyleIdx="4" presStyleCnt="6">
        <dgm:presLayoutVars>
          <dgm:bulletEnabled val="1"/>
        </dgm:presLayoutVars>
      </dgm:prSet>
      <dgm:spPr/>
    </dgm:pt>
    <dgm:pt modelId="{F9798C11-5BDB-45B3-8703-DABD7333CAA5}" type="pres">
      <dgm:prSet presAssocID="{D9E81DAC-1E71-4AF8-B702-730F0DAA8E8A}" presName="sibTrans" presStyleLbl="sibTrans1D1" presStyleIdx="4" presStyleCnt="5"/>
      <dgm:spPr/>
    </dgm:pt>
    <dgm:pt modelId="{1F1732B5-D324-4728-8EC0-8E2359992836}" type="pres">
      <dgm:prSet presAssocID="{D9E81DAC-1E71-4AF8-B702-730F0DAA8E8A}" presName="connectorText" presStyleLbl="sibTrans1D1" presStyleIdx="4" presStyleCnt="5"/>
      <dgm:spPr/>
    </dgm:pt>
    <dgm:pt modelId="{9FFB00B3-9D76-4DAE-A9FF-F6899EACBC4C}" type="pres">
      <dgm:prSet presAssocID="{7F61DA4C-2BC0-47DD-9B4F-B552BDD4DDE2}" presName="node" presStyleLbl="node1" presStyleIdx="5" presStyleCnt="6">
        <dgm:presLayoutVars>
          <dgm:bulletEnabled val="1"/>
        </dgm:presLayoutVars>
      </dgm:prSet>
      <dgm:spPr/>
    </dgm:pt>
  </dgm:ptLst>
  <dgm:cxnLst>
    <dgm:cxn modelId="{64E33606-8C8B-4D14-B9B6-60BCF67436E7}" type="presOf" srcId="{95786143-D249-4D3F-8256-8231D0620594}" destId="{23CD7E74-A1FE-406E-96D3-A44FB6B131A3}" srcOrd="0" destOrd="0" presId="urn:microsoft.com/office/officeart/2016/7/layout/RepeatingBendingProcessNew"/>
    <dgm:cxn modelId="{759F722F-4017-43A7-B7CA-D0A749A40AFF}" type="presOf" srcId="{0EBAB9B5-5D81-43FD-B78D-533AB0DF3E81}" destId="{EEBFA1D9-2B59-4117-ADF3-F89F56D1941D}" srcOrd="1" destOrd="0" presId="urn:microsoft.com/office/officeart/2016/7/layout/RepeatingBendingProcessNew"/>
    <dgm:cxn modelId="{FCBCC731-11B3-4034-AB10-5954629179A8}" type="presOf" srcId="{669E9981-3753-4773-BD01-EEA34EF9C6BB}" destId="{0BA80C44-F492-4822-820C-ADDA0BC4099C}" srcOrd="1" destOrd="0" presId="urn:microsoft.com/office/officeart/2016/7/layout/RepeatingBendingProcessNew"/>
    <dgm:cxn modelId="{21EE1D33-ADD6-4414-8E42-485F7CEAD387}" type="presOf" srcId="{F6FDB88A-1195-422F-846C-6318E4C474A0}" destId="{C6D8BD11-E070-4FE4-8D51-A1A9E785BE29}" srcOrd="0" destOrd="0" presId="urn:microsoft.com/office/officeart/2016/7/layout/RepeatingBendingProcessNew"/>
    <dgm:cxn modelId="{0787823E-A3C8-4E7C-813C-5E2217C78FC2}" type="presOf" srcId="{F046352B-EF41-497F-A6A8-0BFB4B590871}" destId="{AD8ED0A3-ACC8-4D5A-9EAC-D83504C87246}" srcOrd="0" destOrd="0" presId="urn:microsoft.com/office/officeart/2016/7/layout/RepeatingBendingProcessNew"/>
    <dgm:cxn modelId="{4B70CD5F-179C-4827-955F-EBAC79CA4254}" srcId="{F6FDB88A-1195-422F-846C-6318E4C474A0}" destId="{C11E36F2-F427-4B56-9532-CD2533750F46}" srcOrd="4" destOrd="0" parTransId="{A96C9B9C-02F3-4877-9434-FDFAC182CBF3}" sibTransId="{D9E81DAC-1E71-4AF8-B702-730F0DAA8E8A}"/>
    <dgm:cxn modelId="{5A4BF960-8891-47BA-A449-5FED09588D48}" type="presOf" srcId="{D9E81DAC-1E71-4AF8-B702-730F0DAA8E8A}" destId="{F9798C11-5BDB-45B3-8703-DABD7333CAA5}" srcOrd="0" destOrd="0" presId="urn:microsoft.com/office/officeart/2016/7/layout/RepeatingBendingProcessNew"/>
    <dgm:cxn modelId="{936BA044-59F8-4A0D-B547-254A0C9DE989}" srcId="{F6FDB88A-1195-422F-846C-6318E4C474A0}" destId="{09BE929F-19B8-482D-B775-962253FC3EA0}" srcOrd="0" destOrd="0" parTransId="{CDAD0D76-D19D-4A72-B1DD-4F1D6B5706A3}" sibTransId="{77C4B463-C9E0-4039-B50E-F44C969A2517}"/>
    <dgm:cxn modelId="{6A6ADD45-A5F8-438F-859F-AA89F5DF8AD6}" type="presOf" srcId="{6DAA5BA6-6D0E-4C4F-8670-9CE42AFBF525}" destId="{3CDFBFD1-A034-4D71-B03E-FF4EC41A2119}" srcOrd="0" destOrd="0" presId="urn:microsoft.com/office/officeart/2016/7/layout/RepeatingBendingProcessNew"/>
    <dgm:cxn modelId="{5E863646-07B3-4E6A-9373-F453D44ED571}" type="presOf" srcId="{09BE929F-19B8-482D-B775-962253FC3EA0}" destId="{710017F8-2548-411C-BB10-9D9AAEC4EC41}" srcOrd="0" destOrd="0" presId="urn:microsoft.com/office/officeart/2016/7/layout/RepeatingBendingProcessNew"/>
    <dgm:cxn modelId="{8E049066-1960-4A9A-A717-54B3F47D2861}" type="presOf" srcId="{669E9981-3753-4773-BD01-EEA34EF9C6BB}" destId="{5043B363-BC38-4125-AE40-C2B331C374A2}" srcOrd="0" destOrd="0" presId="urn:microsoft.com/office/officeart/2016/7/layout/RepeatingBendingProcessNew"/>
    <dgm:cxn modelId="{E3089966-9FEC-4127-8FA2-AE97FB830331}" type="presOf" srcId="{77C4B463-C9E0-4039-B50E-F44C969A2517}" destId="{E38C06C4-F789-449B-AA7D-3E9101F7520E}" srcOrd="0" destOrd="0" presId="urn:microsoft.com/office/officeart/2016/7/layout/RepeatingBendingProcessNew"/>
    <dgm:cxn modelId="{59E6CC58-F121-4F2A-839C-6B2B2B991DCB}" type="presOf" srcId="{7F61DA4C-2BC0-47DD-9B4F-B552BDD4DDE2}" destId="{9FFB00B3-9D76-4DAE-A9FF-F6899EACBC4C}" srcOrd="0" destOrd="0" presId="urn:microsoft.com/office/officeart/2016/7/layout/RepeatingBendingProcessNew"/>
    <dgm:cxn modelId="{F967D758-B908-4FA2-AD68-67BA2536D34D}" srcId="{F6FDB88A-1195-422F-846C-6318E4C474A0}" destId="{6DAA5BA6-6D0E-4C4F-8670-9CE42AFBF525}" srcOrd="2" destOrd="0" parTransId="{35DAE4B0-F828-4001-9EDF-2D1478AD0761}" sibTransId="{0EBAB9B5-5D81-43FD-B78D-533AB0DF3E81}"/>
    <dgm:cxn modelId="{9D6EF879-4C75-423B-A50C-7114840AE27F}" srcId="{F6FDB88A-1195-422F-846C-6318E4C474A0}" destId="{9176DECC-637A-42EB-A877-075C4D69B0BF}" srcOrd="1" destOrd="0" parTransId="{46F5803F-5C6D-4E74-A468-C079910591B9}" sibTransId="{669E9981-3753-4773-BD01-EEA34EF9C6BB}"/>
    <dgm:cxn modelId="{D411957A-8FC5-4CB9-A235-68B6A0F05AD7}" type="presOf" srcId="{D9E81DAC-1E71-4AF8-B702-730F0DAA8E8A}" destId="{1F1732B5-D324-4728-8EC0-8E2359992836}" srcOrd="1" destOrd="0" presId="urn:microsoft.com/office/officeart/2016/7/layout/RepeatingBendingProcessNew"/>
    <dgm:cxn modelId="{993B9EB2-66E5-47DB-98F5-BA0BAFC872D5}" type="presOf" srcId="{0EBAB9B5-5D81-43FD-B78D-533AB0DF3E81}" destId="{E820E942-597E-4C68-90AD-19D9D0DCB2EA}" srcOrd="0" destOrd="0" presId="urn:microsoft.com/office/officeart/2016/7/layout/RepeatingBendingProcessNew"/>
    <dgm:cxn modelId="{FC753AC8-98A3-4B05-8166-05DBA85ADA12}" type="presOf" srcId="{77C4B463-C9E0-4039-B50E-F44C969A2517}" destId="{78B30232-658B-4197-9C50-C5E9B95856EC}" srcOrd="1" destOrd="0" presId="urn:microsoft.com/office/officeart/2016/7/layout/RepeatingBendingProcessNew"/>
    <dgm:cxn modelId="{5E661ACE-E04B-4A41-98F8-5B1FED72FA6D}" srcId="{F6FDB88A-1195-422F-846C-6318E4C474A0}" destId="{F046352B-EF41-497F-A6A8-0BFB4B590871}" srcOrd="3" destOrd="0" parTransId="{8B767B76-ACED-46A9-8E80-EE7D6512617F}" sibTransId="{95786143-D249-4D3F-8256-8231D0620594}"/>
    <dgm:cxn modelId="{3D79EDEC-A024-4D70-986C-A1898A6F5928}" type="presOf" srcId="{C11E36F2-F427-4B56-9532-CD2533750F46}" destId="{949324DD-52AC-4743-B0B4-4C4693934822}" srcOrd="0" destOrd="0" presId="urn:microsoft.com/office/officeart/2016/7/layout/RepeatingBendingProcessNew"/>
    <dgm:cxn modelId="{6B9079EF-34BE-42D9-BD95-E6AB09219DE6}" srcId="{F6FDB88A-1195-422F-846C-6318E4C474A0}" destId="{7F61DA4C-2BC0-47DD-9B4F-B552BDD4DDE2}" srcOrd="5" destOrd="0" parTransId="{36A79BAF-2E62-4BC5-BF76-96D5C2B423ED}" sibTransId="{3C1E45CF-D7D1-419A-AD43-4FD3364C1D6A}"/>
    <dgm:cxn modelId="{856C62F9-E4CC-47B9-9B3A-6CB882490DC7}" type="presOf" srcId="{9176DECC-637A-42EB-A877-075C4D69B0BF}" destId="{61C19EF7-FB59-40B7-BBD4-4C8F3FC91F5F}" srcOrd="0" destOrd="0" presId="urn:microsoft.com/office/officeart/2016/7/layout/RepeatingBendingProcessNew"/>
    <dgm:cxn modelId="{D2B3E6FC-D7E4-4D98-9032-EF58B7FFC4EF}" type="presOf" srcId="{95786143-D249-4D3F-8256-8231D0620594}" destId="{D413898F-D18F-44CA-A831-86C77B971ED0}" srcOrd="1" destOrd="0" presId="urn:microsoft.com/office/officeart/2016/7/layout/RepeatingBendingProcessNew"/>
    <dgm:cxn modelId="{3C96FC22-27D5-4A70-AFB4-B5CBCA01D03E}" type="presParOf" srcId="{C6D8BD11-E070-4FE4-8D51-A1A9E785BE29}" destId="{710017F8-2548-411C-BB10-9D9AAEC4EC41}" srcOrd="0" destOrd="0" presId="urn:microsoft.com/office/officeart/2016/7/layout/RepeatingBendingProcessNew"/>
    <dgm:cxn modelId="{D6AE8BE6-F55B-415F-B837-A6453DDDDB51}" type="presParOf" srcId="{C6D8BD11-E070-4FE4-8D51-A1A9E785BE29}" destId="{E38C06C4-F789-449B-AA7D-3E9101F7520E}" srcOrd="1" destOrd="0" presId="urn:microsoft.com/office/officeart/2016/7/layout/RepeatingBendingProcessNew"/>
    <dgm:cxn modelId="{E54EE16A-1DBA-4B68-BBDD-0A7D12E495C6}" type="presParOf" srcId="{E38C06C4-F789-449B-AA7D-3E9101F7520E}" destId="{78B30232-658B-4197-9C50-C5E9B95856EC}" srcOrd="0" destOrd="0" presId="urn:microsoft.com/office/officeart/2016/7/layout/RepeatingBendingProcessNew"/>
    <dgm:cxn modelId="{8F373200-37A3-4C74-91FF-801B65249238}" type="presParOf" srcId="{C6D8BD11-E070-4FE4-8D51-A1A9E785BE29}" destId="{61C19EF7-FB59-40B7-BBD4-4C8F3FC91F5F}" srcOrd="2" destOrd="0" presId="urn:microsoft.com/office/officeart/2016/7/layout/RepeatingBendingProcessNew"/>
    <dgm:cxn modelId="{E13612DC-784C-4130-933C-DBCF2893DB93}" type="presParOf" srcId="{C6D8BD11-E070-4FE4-8D51-A1A9E785BE29}" destId="{5043B363-BC38-4125-AE40-C2B331C374A2}" srcOrd="3" destOrd="0" presId="urn:microsoft.com/office/officeart/2016/7/layout/RepeatingBendingProcessNew"/>
    <dgm:cxn modelId="{3E4D4F02-77BA-4CFB-987D-406F7030B3CE}" type="presParOf" srcId="{5043B363-BC38-4125-AE40-C2B331C374A2}" destId="{0BA80C44-F492-4822-820C-ADDA0BC4099C}" srcOrd="0" destOrd="0" presId="urn:microsoft.com/office/officeart/2016/7/layout/RepeatingBendingProcessNew"/>
    <dgm:cxn modelId="{3D50AE27-C7F6-4CAD-A109-CF57761ABDE0}" type="presParOf" srcId="{C6D8BD11-E070-4FE4-8D51-A1A9E785BE29}" destId="{3CDFBFD1-A034-4D71-B03E-FF4EC41A2119}" srcOrd="4" destOrd="0" presId="urn:microsoft.com/office/officeart/2016/7/layout/RepeatingBendingProcessNew"/>
    <dgm:cxn modelId="{3051A140-5C38-4D8D-8E47-52E22887D6B8}" type="presParOf" srcId="{C6D8BD11-E070-4FE4-8D51-A1A9E785BE29}" destId="{E820E942-597E-4C68-90AD-19D9D0DCB2EA}" srcOrd="5" destOrd="0" presId="urn:microsoft.com/office/officeart/2016/7/layout/RepeatingBendingProcessNew"/>
    <dgm:cxn modelId="{6EFD549C-37FA-42EB-B892-B0F4F17EF670}" type="presParOf" srcId="{E820E942-597E-4C68-90AD-19D9D0DCB2EA}" destId="{EEBFA1D9-2B59-4117-ADF3-F89F56D1941D}" srcOrd="0" destOrd="0" presId="urn:microsoft.com/office/officeart/2016/7/layout/RepeatingBendingProcessNew"/>
    <dgm:cxn modelId="{4BFC4144-7D38-49DD-87C6-646342673975}" type="presParOf" srcId="{C6D8BD11-E070-4FE4-8D51-A1A9E785BE29}" destId="{AD8ED0A3-ACC8-4D5A-9EAC-D83504C87246}" srcOrd="6" destOrd="0" presId="urn:microsoft.com/office/officeart/2016/7/layout/RepeatingBendingProcessNew"/>
    <dgm:cxn modelId="{7590F4B2-B598-4A14-8532-97A6DDC22CBA}" type="presParOf" srcId="{C6D8BD11-E070-4FE4-8D51-A1A9E785BE29}" destId="{23CD7E74-A1FE-406E-96D3-A44FB6B131A3}" srcOrd="7" destOrd="0" presId="urn:microsoft.com/office/officeart/2016/7/layout/RepeatingBendingProcessNew"/>
    <dgm:cxn modelId="{C30E9978-3BCB-40C8-A4FE-97C19ECA64FC}" type="presParOf" srcId="{23CD7E74-A1FE-406E-96D3-A44FB6B131A3}" destId="{D413898F-D18F-44CA-A831-86C77B971ED0}" srcOrd="0" destOrd="0" presId="urn:microsoft.com/office/officeart/2016/7/layout/RepeatingBendingProcessNew"/>
    <dgm:cxn modelId="{7EE2335D-178A-415E-A665-894C3CD94373}" type="presParOf" srcId="{C6D8BD11-E070-4FE4-8D51-A1A9E785BE29}" destId="{949324DD-52AC-4743-B0B4-4C4693934822}" srcOrd="8" destOrd="0" presId="urn:microsoft.com/office/officeart/2016/7/layout/RepeatingBendingProcessNew"/>
    <dgm:cxn modelId="{37573855-9DDA-49FE-8A49-77CCFABE4E81}" type="presParOf" srcId="{C6D8BD11-E070-4FE4-8D51-A1A9E785BE29}" destId="{F9798C11-5BDB-45B3-8703-DABD7333CAA5}" srcOrd="9" destOrd="0" presId="urn:microsoft.com/office/officeart/2016/7/layout/RepeatingBendingProcessNew"/>
    <dgm:cxn modelId="{A5C0C5C1-9A11-4D08-9C4B-A57AFB232363}" type="presParOf" srcId="{F9798C11-5BDB-45B3-8703-DABD7333CAA5}" destId="{1F1732B5-D324-4728-8EC0-8E2359992836}" srcOrd="0" destOrd="0" presId="urn:microsoft.com/office/officeart/2016/7/layout/RepeatingBendingProcessNew"/>
    <dgm:cxn modelId="{EA2E6AED-4E12-4CE8-BE1F-7B4C4F3B1AA9}" type="presParOf" srcId="{C6D8BD11-E070-4FE4-8D51-A1A9E785BE29}" destId="{9FFB00B3-9D76-4DAE-A9FF-F6899EACBC4C}"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A21C9-A019-4AC8-9D40-920796E6A0CB}">
      <dsp:nvSpPr>
        <dsp:cNvPr id="0" name=""/>
        <dsp:cNvSpPr/>
      </dsp:nvSpPr>
      <dsp:spPr>
        <a:xfrm>
          <a:off x="0" y="350664"/>
          <a:ext cx="6591300" cy="529200"/>
        </a:xfrm>
        <a:prstGeom prst="rect">
          <a:avLst/>
        </a:prstGeom>
        <a:solidFill>
          <a:schemeClr val="dk2">
            <a:alpha val="90000"/>
            <a:tint val="4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8F1BB4-F12C-4150-9AD3-AB0BC1710173}">
      <dsp:nvSpPr>
        <dsp:cNvPr id="0" name=""/>
        <dsp:cNvSpPr/>
      </dsp:nvSpPr>
      <dsp:spPr>
        <a:xfrm>
          <a:off x="329565" y="40704"/>
          <a:ext cx="4613910" cy="619920"/>
        </a:xfrm>
        <a:prstGeom prst="round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395" tIns="0" rIns="174395" bIns="0" numCol="1" spcCol="1270" anchor="ctr" anchorCtr="0">
          <a:noAutofit/>
        </a:bodyPr>
        <a:lstStyle/>
        <a:p>
          <a:pPr marL="0" lvl="0" indent="0" algn="l" defTabSz="933450">
            <a:lnSpc>
              <a:spcPct val="90000"/>
            </a:lnSpc>
            <a:spcBef>
              <a:spcPct val="0"/>
            </a:spcBef>
            <a:spcAft>
              <a:spcPct val="35000"/>
            </a:spcAft>
            <a:buNone/>
          </a:pPr>
          <a:r>
            <a:rPr lang="ru-RU" sz="2100" kern="1200" dirty="0"/>
            <a:t>Продуктовая</a:t>
          </a:r>
        </a:p>
      </dsp:txBody>
      <dsp:txXfrm>
        <a:off x="359827" y="70966"/>
        <a:ext cx="4553386" cy="559396"/>
      </dsp:txXfrm>
    </dsp:sp>
    <dsp:sp modelId="{E455C3FA-80A8-4312-A446-0D92DE18A801}">
      <dsp:nvSpPr>
        <dsp:cNvPr id="0" name=""/>
        <dsp:cNvSpPr/>
      </dsp:nvSpPr>
      <dsp:spPr>
        <a:xfrm>
          <a:off x="0" y="1303224"/>
          <a:ext cx="6591300" cy="529200"/>
        </a:xfrm>
        <a:prstGeom prst="rect">
          <a:avLst/>
        </a:prstGeom>
        <a:solidFill>
          <a:schemeClr val="dk2">
            <a:alpha val="90000"/>
            <a:tint val="4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BA6473-4077-4604-BB45-05937532FF8E}">
      <dsp:nvSpPr>
        <dsp:cNvPr id="0" name=""/>
        <dsp:cNvSpPr/>
      </dsp:nvSpPr>
      <dsp:spPr>
        <a:xfrm>
          <a:off x="329565" y="993264"/>
          <a:ext cx="4613910" cy="619920"/>
        </a:xfrm>
        <a:prstGeom prst="round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395" tIns="0" rIns="174395" bIns="0" numCol="1" spcCol="1270" anchor="ctr" anchorCtr="0">
          <a:noAutofit/>
        </a:bodyPr>
        <a:lstStyle/>
        <a:p>
          <a:pPr marL="0" lvl="0" indent="0" algn="l" defTabSz="933450">
            <a:lnSpc>
              <a:spcPct val="90000"/>
            </a:lnSpc>
            <a:spcBef>
              <a:spcPct val="0"/>
            </a:spcBef>
            <a:spcAft>
              <a:spcPct val="35000"/>
            </a:spcAft>
            <a:buNone/>
          </a:pPr>
          <a:r>
            <a:rPr lang="ru-RU" sz="2100" kern="1200" dirty="0"/>
            <a:t>Финансовая</a:t>
          </a:r>
        </a:p>
      </dsp:txBody>
      <dsp:txXfrm>
        <a:off x="359827" y="1023526"/>
        <a:ext cx="4553386" cy="559396"/>
      </dsp:txXfrm>
    </dsp:sp>
    <dsp:sp modelId="{4E044A2A-DA1E-4626-9F91-99D104C561B9}">
      <dsp:nvSpPr>
        <dsp:cNvPr id="0" name=""/>
        <dsp:cNvSpPr/>
      </dsp:nvSpPr>
      <dsp:spPr>
        <a:xfrm>
          <a:off x="0" y="2255785"/>
          <a:ext cx="6591300" cy="529200"/>
        </a:xfrm>
        <a:prstGeom prst="rect">
          <a:avLst/>
        </a:prstGeom>
        <a:solidFill>
          <a:schemeClr val="dk2">
            <a:alpha val="90000"/>
            <a:tint val="4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430FA0-E1DE-4496-9CE1-C206CAB23864}">
      <dsp:nvSpPr>
        <dsp:cNvPr id="0" name=""/>
        <dsp:cNvSpPr/>
      </dsp:nvSpPr>
      <dsp:spPr>
        <a:xfrm>
          <a:off x="329565" y="1945824"/>
          <a:ext cx="4613910" cy="619920"/>
        </a:xfrm>
        <a:prstGeom prst="round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395" tIns="0" rIns="174395" bIns="0" numCol="1" spcCol="1270" anchor="ctr" anchorCtr="0">
          <a:noAutofit/>
        </a:bodyPr>
        <a:lstStyle/>
        <a:p>
          <a:pPr marL="0" lvl="0" indent="0" algn="l" defTabSz="933450">
            <a:lnSpc>
              <a:spcPct val="90000"/>
            </a:lnSpc>
            <a:spcBef>
              <a:spcPct val="0"/>
            </a:spcBef>
            <a:spcAft>
              <a:spcPct val="35000"/>
            </a:spcAft>
            <a:buNone/>
          </a:pPr>
          <a:r>
            <a:rPr lang="ru-RU" sz="2100" kern="1200" dirty="0"/>
            <a:t>Маркетинговая</a:t>
          </a:r>
        </a:p>
      </dsp:txBody>
      <dsp:txXfrm>
        <a:off x="359827" y="1976086"/>
        <a:ext cx="4553386" cy="559396"/>
      </dsp:txXfrm>
    </dsp:sp>
    <dsp:sp modelId="{A1994F52-755B-4AE9-9446-4E404B471575}">
      <dsp:nvSpPr>
        <dsp:cNvPr id="0" name=""/>
        <dsp:cNvSpPr/>
      </dsp:nvSpPr>
      <dsp:spPr>
        <a:xfrm>
          <a:off x="0" y="3208345"/>
          <a:ext cx="6591300" cy="529200"/>
        </a:xfrm>
        <a:prstGeom prst="rect">
          <a:avLst/>
        </a:prstGeom>
        <a:solidFill>
          <a:schemeClr val="dk2">
            <a:alpha val="90000"/>
            <a:tint val="4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BD7A69-4876-48C0-B563-7387E6D2FE40}">
      <dsp:nvSpPr>
        <dsp:cNvPr id="0" name=""/>
        <dsp:cNvSpPr/>
      </dsp:nvSpPr>
      <dsp:spPr>
        <a:xfrm>
          <a:off x="329565" y="2898385"/>
          <a:ext cx="4613910" cy="619920"/>
        </a:xfrm>
        <a:prstGeom prst="round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395" tIns="0" rIns="174395" bIns="0" numCol="1" spcCol="1270" anchor="ctr" anchorCtr="0">
          <a:noAutofit/>
        </a:bodyPr>
        <a:lstStyle/>
        <a:p>
          <a:pPr marL="0" lvl="0" indent="0" algn="l" defTabSz="933450">
            <a:lnSpc>
              <a:spcPct val="90000"/>
            </a:lnSpc>
            <a:spcBef>
              <a:spcPct val="0"/>
            </a:spcBef>
            <a:spcAft>
              <a:spcPct val="35000"/>
            </a:spcAft>
            <a:buNone/>
          </a:pPr>
          <a:r>
            <a:rPr lang="ru-RU" sz="2100" kern="1200" dirty="0"/>
            <a:t>Стратегический план продаж</a:t>
          </a:r>
        </a:p>
      </dsp:txBody>
      <dsp:txXfrm>
        <a:off x="359827" y="2928647"/>
        <a:ext cx="4553386"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E9DC7-0452-425F-8231-D622355AE4F5}">
      <dsp:nvSpPr>
        <dsp:cNvPr id="0" name=""/>
        <dsp:cNvSpPr/>
      </dsp:nvSpPr>
      <dsp:spPr>
        <a:xfrm>
          <a:off x="0" y="863926"/>
          <a:ext cx="6096000" cy="378000"/>
        </a:xfrm>
        <a:prstGeom prst="rect">
          <a:avLst/>
        </a:prstGeom>
        <a:solidFill>
          <a:schemeClr val="dk2">
            <a:alpha val="90000"/>
            <a:tint val="4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EBDC6B-19BA-4714-8C26-D6388A588BFA}">
      <dsp:nvSpPr>
        <dsp:cNvPr id="0" name=""/>
        <dsp:cNvSpPr/>
      </dsp:nvSpPr>
      <dsp:spPr>
        <a:xfrm>
          <a:off x="304502" y="21995"/>
          <a:ext cx="4263032" cy="1063331"/>
        </a:xfrm>
        <a:prstGeom prst="round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89000">
            <a:lnSpc>
              <a:spcPct val="90000"/>
            </a:lnSpc>
            <a:spcBef>
              <a:spcPct val="0"/>
            </a:spcBef>
            <a:spcAft>
              <a:spcPct val="35000"/>
            </a:spcAft>
            <a:buNone/>
          </a:pPr>
          <a:r>
            <a:rPr lang="ru-RU" sz="2000" b="0" i="0" kern="1200" dirty="0"/>
            <a:t>Путь центрированной диверсификации</a:t>
          </a:r>
          <a:endParaRPr lang="ru-RU" sz="2000" kern="1200" dirty="0"/>
        </a:p>
      </dsp:txBody>
      <dsp:txXfrm>
        <a:off x="356410" y="73903"/>
        <a:ext cx="4159216" cy="959515"/>
      </dsp:txXfrm>
    </dsp:sp>
    <dsp:sp modelId="{F0E343DF-CA68-409A-9A86-5B35A122CA8E}">
      <dsp:nvSpPr>
        <dsp:cNvPr id="0" name=""/>
        <dsp:cNvSpPr/>
      </dsp:nvSpPr>
      <dsp:spPr>
        <a:xfrm>
          <a:off x="0" y="2164858"/>
          <a:ext cx="6096000" cy="378000"/>
        </a:xfrm>
        <a:prstGeom prst="rect">
          <a:avLst/>
        </a:prstGeom>
        <a:solidFill>
          <a:schemeClr val="dk2">
            <a:alpha val="90000"/>
            <a:tint val="4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C8F234-8265-4C1D-9F8B-409A1837D88E}">
      <dsp:nvSpPr>
        <dsp:cNvPr id="0" name=""/>
        <dsp:cNvSpPr/>
      </dsp:nvSpPr>
      <dsp:spPr>
        <a:xfrm>
          <a:off x="304502" y="1322926"/>
          <a:ext cx="4263032" cy="1063331"/>
        </a:xfrm>
        <a:prstGeom prst="round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89000">
            <a:lnSpc>
              <a:spcPct val="90000"/>
            </a:lnSpc>
            <a:spcBef>
              <a:spcPct val="0"/>
            </a:spcBef>
            <a:spcAft>
              <a:spcPct val="35000"/>
            </a:spcAft>
            <a:buNone/>
          </a:pPr>
          <a:r>
            <a:rPr lang="ru-RU" sz="2000" b="0" i="0" kern="1200" dirty="0"/>
            <a:t>Путь горизонтальной диверсификации</a:t>
          </a:r>
          <a:endParaRPr lang="ru-RU" sz="2000" kern="1200" dirty="0"/>
        </a:p>
      </dsp:txBody>
      <dsp:txXfrm>
        <a:off x="356410" y="1374834"/>
        <a:ext cx="4159216" cy="959515"/>
      </dsp:txXfrm>
    </dsp:sp>
    <dsp:sp modelId="{8F1CF2C5-A4B1-49FB-A9F9-297CCCFB7676}">
      <dsp:nvSpPr>
        <dsp:cNvPr id="0" name=""/>
        <dsp:cNvSpPr/>
      </dsp:nvSpPr>
      <dsp:spPr>
        <a:xfrm>
          <a:off x="0" y="3465789"/>
          <a:ext cx="6096000" cy="378000"/>
        </a:xfrm>
        <a:prstGeom prst="rect">
          <a:avLst/>
        </a:prstGeom>
        <a:solidFill>
          <a:schemeClr val="dk2">
            <a:alpha val="90000"/>
            <a:tint val="4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6013C8-4C85-4302-95A9-D3CE94210726}">
      <dsp:nvSpPr>
        <dsp:cNvPr id="0" name=""/>
        <dsp:cNvSpPr/>
      </dsp:nvSpPr>
      <dsp:spPr>
        <a:xfrm>
          <a:off x="304502" y="2623858"/>
          <a:ext cx="4263032" cy="1063331"/>
        </a:xfrm>
        <a:prstGeom prst="round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89000">
            <a:lnSpc>
              <a:spcPct val="90000"/>
            </a:lnSpc>
            <a:spcBef>
              <a:spcPct val="0"/>
            </a:spcBef>
            <a:spcAft>
              <a:spcPct val="35000"/>
            </a:spcAft>
            <a:buNone/>
          </a:pPr>
          <a:r>
            <a:rPr lang="ru-RU" sz="2000" b="0" i="0" kern="1200" dirty="0"/>
            <a:t>Путь </a:t>
          </a:r>
          <a:r>
            <a:rPr lang="ru-RU" sz="2000" b="0" i="0" kern="1200" dirty="0" err="1"/>
            <a:t>конгломеративной</a:t>
          </a:r>
          <a:r>
            <a:rPr lang="ru-RU" sz="2000" b="0" i="0" kern="1200" dirty="0"/>
            <a:t> диверсификации</a:t>
          </a:r>
          <a:endParaRPr lang="ru-RU" sz="2000" kern="1200" dirty="0"/>
        </a:p>
      </dsp:txBody>
      <dsp:txXfrm>
        <a:off x="356410" y="2675766"/>
        <a:ext cx="4159216" cy="9595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C06C4-F789-449B-AA7D-3E9101F7520E}">
      <dsp:nvSpPr>
        <dsp:cNvPr id="0" name=""/>
        <dsp:cNvSpPr/>
      </dsp:nvSpPr>
      <dsp:spPr>
        <a:xfrm>
          <a:off x="2331409" y="1165861"/>
          <a:ext cx="503713" cy="91440"/>
        </a:xfrm>
        <a:custGeom>
          <a:avLst/>
          <a:gdLst/>
          <a:ahLst/>
          <a:cxnLst/>
          <a:rect l="0" t="0" r="0" b="0"/>
          <a:pathLst>
            <a:path>
              <a:moveTo>
                <a:pt x="0" y="45720"/>
              </a:moveTo>
              <a:lnTo>
                <a:pt x="503713" y="45720"/>
              </a:lnTo>
            </a:path>
          </a:pathLst>
        </a:custGeom>
        <a:noFill/>
        <a:ln w="9525"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69908" y="1208906"/>
        <a:ext cx="26715" cy="5348"/>
      </dsp:txXfrm>
    </dsp:sp>
    <dsp:sp modelId="{710017F8-2548-411C-BB10-9D9AAEC4EC41}">
      <dsp:nvSpPr>
        <dsp:cNvPr id="0" name=""/>
        <dsp:cNvSpPr/>
      </dsp:nvSpPr>
      <dsp:spPr>
        <a:xfrm>
          <a:off x="10106" y="514650"/>
          <a:ext cx="2323103" cy="1393862"/>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834" tIns="119489" rIns="113834" bIns="119489" numCol="1" spcCol="1270" anchor="ctr" anchorCtr="0">
          <a:noAutofit/>
        </a:bodyPr>
        <a:lstStyle/>
        <a:p>
          <a:pPr marL="0" lvl="0" indent="0" algn="ctr" defTabSz="711200">
            <a:lnSpc>
              <a:spcPct val="90000"/>
            </a:lnSpc>
            <a:spcBef>
              <a:spcPct val="0"/>
            </a:spcBef>
            <a:spcAft>
              <a:spcPct val="35000"/>
            </a:spcAft>
            <a:buNone/>
          </a:pPr>
          <a:r>
            <a:rPr lang="ru-RU" sz="1600" b="0" kern="1200" dirty="0"/>
            <a:t>1. Определить и рекомендовать  рынки, на которые следует обратить внимание</a:t>
          </a:r>
          <a:endParaRPr lang="en-US" sz="1600" b="0" kern="1200" dirty="0"/>
        </a:p>
      </dsp:txBody>
      <dsp:txXfrm>
        <a:off x="10106" y="514650"/>
        <a:ext cx="2323103" cy="1393862"/>
      </dsp:txXfrm>
    </dsp:sp>
    <dsp:sp modelId="{5043B363-BC38-4125-AE40-C2B331C374A2}">
      <dsp:nvSpPr>
        <dsp:cNvPr id="0" name=""/>
        <dsp:cNvSpPr/>
      </dsp:nvSpPr>
      <dsp:spPr>
        <a:xfrm>
          <a:off x="5188826" y="1165861"/>
          <a:ext cx="503713" cy="91440"/>
        </a:xfrm>
        <a:custGeom>
          <a:avLst/>
          <a:gdLst/>
          <a:ahLst/>
          <a:cxnLst/>
          <a:rect l="0" t="0" r="0" b="0"/>
          <a:pathLst>
            <a:path>
              <a:moveTo>
                <a:pt x="0" y="45720"/>
              </a:moveTo>
              <a:lnTo>
                <a:pt x="503713" y="45720"/>
              </a:lnTo>
            </a:path>
          </a:pathLst>
        </a:custGeom>
        <a:noFill/>
        <a:ln w="9525"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27325" y="1208906"/>
        <a:ext cx="26715" cy="5348"/>
      </dsp:txXfrm>
    </dsp:sp>
    <dsp:sp modelId="{61C19EF7-FB59-40B7-BBD4-4C8F3FC91F5F}">
      <dsp:nvSpPr>
        <dsp:cNvPr id="0" name=""/>
        <dsp:cNvSpPr/>
      </dsp:nvSpPr>
      <dsp:spPr>
        <a:xfrm>
          <a:off x="2867523" y="514650"/>
          <a:ext cx="2323103" cy="1393862"/>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834" tIns="119489" rIns="113834" bIns="119489" numCol="1" spcCol="1270" anchor="ctr" anchorCtr="0">
          <a:noAutofit/>
        </a:bodyPr>
        <a:lstStyle/>
        <a:p>
          <a:pPr marL="0" lvl="0" indent="0" algn="ctr" defTabSz="800100">
            <a:lnSpc>
              <a:spcPct val="90000"/>
            </a:lnSpc>
            <a:spcBef>
              <a:spcPct val="0"/>
            </a:spcBef>
            <a:spcAft>
              <a:spcPct val="35000"/>
            </a:spcAft>
            <a:buNone/>
          </a:pPr>
          <a:r>
            <a:rPr lang="ru-RU" sz="1800" b="0" kern="1200" dirty="0"/>
            <a:t>2. Определить сегменты рынка и нацелиться на них</a:t>
          </a:r>
          <a:endParaRPr lang="en-US" sz="1800" b="0" kern="1200" dirty="0"/>
        </a:p>
      </dsp:txBody>
      <dsp:txXfrm>
        <a:off x="2867523" y="514650"/>
        <a:ext cx="2323103" cy="1393862"/>
      </dsp:txXfrm>
    </dsp:sp>
    <dsp:sp modelId="{E820E942-597E-4C68-90AD-19D9D0DCB2EA}">
      <dsp:nvSpPr>
        <dsp:cNvPr id="0" name=""/>
        <dsp:cNvSpPr/>
      </dsp:nvSpPr>
      <dsp:spPr>
        <a:xfrm>
          <a:off x="1171657" y="1906712"/>
          <a:ext cx="5714834" cy="503713"/>
        </a:xfrm>
        <a:custGeom>
          <a:avLst/>
          <a:gdLst/>
          <a:ahLst/>
          <a:cxnLst/>
          <a:rect l="0" t="0" r="0" b="0"/>
          <a:pathLst>
            <a:path>
              <a:moveTo>
                <a:pt x="5714834" y="0"/>
              </a:moveTo>
              <a:lnTo>
                <a:pt x="5714834" y="268956"/>
              </a:lnTo>
              <a:lnTo>
                <a:pt x="0" y="268956"/>
              </a:lnTo>
              <a:lnTo>
                <a:pt x="0" y="503713"/>
              </a:lnTo>
            </a:path>
          </a:pathLst>
        </a:custGeom>
        <a:noFill/>
        <a:ln w="9525"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85581" y="2155894"/>
        <a:ext cx="286987" cy="5348"/>
      </dsp:txXfrm>
    </dsp:sp>
    <dsp:sp modelId="{3CDFBFD1-A034-4D71-B03E-FF4EC41A2119}">
      <dsp:nvSpPr>
        <dsp:cNvPr id="0" name=""/>
        <dsp:cNvSpPr/>
      </dsp:nvSpPr>
      <dsp:spPr>
        <a:xfrm>
          <a:off x="5724940" y="514650"/>
          <a:ext cx="2323103" cy="1393862"/>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834" tIns="119489" rIns="113834" bIns="119489" numCol="1" spcCol="1270" anchor="ctr" anchorCtr="0">
          <a:noAutofit/>
        </a:bodyPr>
        <a:lstStyle/>
        <a:p>
          <a:pPr marL="0" lvl="0" indent="0" algn="ctr" defTabSz="800100">
            <a:lnSpc>
              <a:spcPct val="90000"/>
            </a:lnSpc>
            <a:spcBef>
              <a:spcPct val="0"/>
            </a:spcBef>
            <a:spcAft>
              <a:spcPct val="35000"/>
            </a:spcAft>
            <a:buNone/>
          </a:pPr>
          <a:r>
            <a:rPr lang="ru-RU" sz="1800" b="0" kern="1200" dirty="0"/>
            <a:t>3. Задать стратегическое направление и позиционирование</a:t>
          </a:r>
          <a:endParaRPr lang="en-US" sz="1800" b="0" kern="1200" dirty="0"/>
        </a:p>
      </dsp:txBody>
      <dsp:txXfrm>
        <a:off x="5724940" y="514650"/>
        <a:ext cx="2323103" cy="1393862"/>
      </dsp:txXfrm>
    </dsp:sp>
    <dsp:sp modelId="{23CD7E74-A1FE-406E-96D3-A44FB6B131A3}">
      <dsp:nvSpPr>
        <dsp:cNvPr id="0" name=""/>
        <dsp:cNvSpPr/>
      </dsp:nvSpPr>
      <dsp:spPr>
        <a:xfrm>
          <a:off x="2331409" y="3094036"/>
          <a:ext cx="503713" cy="91440"/>
        </a:xfrm>
        <a:custGeom>
          <a:avLst/>
          <a:gdLst/>
          <a:ahLst/>
          <a:cxnLst/>
          <a:rect l="0" t="0" r="0" b="0"/>
          <a:pathLst>
            <a:path>
              <a:moveTo>
                <a:pt x="0" y="45720"/>
              </a:moveTo>
              <a:lnTo>
                <a:pt x="503713" y="45720"/>
              </a:lnTo>
            </a:path>
          </a:pathLst>
        </a:custGeom>
        <a:noFill/>
        <a:ln w="9525"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69908" y="3137082"/>
        <a:ext cx="26715" cy="5348"/>
      </dsp:txXfrm>
    </dsp:sp>
    <dsp:sp modelId="{AD8ED0A3-ACC8-4D5A-9EAC-D83504C87246}">
      <dsp:nvSpPr>
        <dsp:cNvPr id="0" name=""/>
        <dsp:cNvSpPr/>
      </dsp:nvSpPr>
      <dsp:spPr>
        <a:xfrm>
          <a:off x="10106" y="2442825"/>
          <a:ext cx="2323103" cy="1393862"/>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834" tIns="119489" rIns="113834" bIns="119489" numCol="1" spcCol="1270" anchor="ctr" anchorCtr="0">
          <a:noAutofit/>
        </a:bodyPr>
        <a:lstStyle/>
        <a:p>
          <a:pPr marL="0" lvl="0" indent="0" algn="ctr" defTabSz="800100">
            <a:lnSpc>
              <a:spcPct val="90000"/>
            </a:lnSpc>
            <a:spcBef>
              <a:spcPct val="0"/>
            </a:spcBef>
            <a:spcAft>
              <a:spcPct val="35000"/>
            </a:spcAft>
            <a:buNone/>
          </a:pPr>
          <a:r>
            <a:rPr lang="ru-RU" sz="1800" b="0" kern="1200" dirty="0"/>
            <a:t>4. Разработать маркетинговое предложение (комплекс маркетинга)</a:t>
          </a:r>
          <a:endParaRPr lang="en-US" sz="1800" b="0" kern="1200" dirty="0"/>
        </a:p>
      </dsp:txBody>
      <dsp:txXfrm>
        <a:off x="10106" y="2442825"/>
        <a:ext cx="2323103" cy="1393862"/>
      </dsp:txXfrm>
    </dsp:sp>
    <dsp:sp modelId="{F9798C11-5BDB-45B3-8703-DABD7333CAA5}">
      <dsp:nvSpPr>
        <dsp:cNvPr id="0" name=""/>
        <dsp:cNvSpPr/>
      </dsp:nvSpPr>
      <dsp:spPr>
        <a:xfrm>
          <a:off x="5188826" y="3094036"/>
          <a:ext cx="503713" cy="91440"/>
        </a:xfrm>
        <a:custGeom>
          <a:avLst/>
          <a:gdLst/>
          <a:ahLst/>
          <a:cxnLst/>
          <a:rect l="0" t="0" r="0" b="0"/>
          <a:pathLst>
            <a:path>
              <a:moveTo>
                <a:pt x="0" y="45720"/>
              </a:moveTo>
              <a:lnTo>
                <a:pt x="503713" y="45720"/>
              </a:lnTo>
            </a:path>
          </a:pathLst>
        </a:custGeom>
        <a:noFill/>
        <a:ln w="9525"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27325" y="3137082"/>
        <a:ext cx="26715" cy="5348"/>
      </dsp:txXfrm>
    </dsp:sp>
    <dsp:sp modelId="{949324DD-52AC-4743-B0B4-4C4693934822}">
      <dsp:nvSpPr>
        <dsp:cNvPr id="0" name=""/>
        <dsp:cNvSpPr/>
      </dsp:nvSpPr>
      <dsp:spPr>
        <a:xfrm>
          <a:off x="2867523" y="2442825"/>
          <a:ext cx="2323103" cy="1393862"/>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834" tIns="119489" rIns="113834" bIns="119489" numCol="1" spcCol="1270" anchor="ctr" anchorCtr="0">
          <a:noAutofit/>
        </a:bodyPr>
        <a:lstStyle/>
        <a:p>
          <a:pPr marL="0" lvl="0" indent="0" algn="ctr" defTabSz="800100">
            <a:lnSpc>
              <a:spcPct val="90000"/>
            </a:lnSpc>
            <a:spcBef>
              <a:spcPct val="0"/>
            </a:spcBef>
            <a:spcAft>
              <a:spcPct val="35000"/>
            </a:spcAft>
            <a:buNone/>
          </a:pPr>
          <a:r>
            <a:rPr lang="ru-RU" sz="1800" b="0" kern="1200" dirty="0"/>
            <a:t>5. Обеспечить поддержку со стороны других функций предприятия</a:t>
          </a:r>
          <a:endParaRPr lang="en-US" sz="1800" b="0" kern="1200" dirty="0"/>
        </a:p>
      </dsp:txBody>
      <dsp:txXfrm>
        <a:off x="2867523" y="2442825"/>
        <a:ext cx="2323103" cy="1393862"/>
      </dsp:txXfrm>
    </dsp:sp>
    <dsp:sp modelId="{9FFB00B3-9D76-4DAE-A9FF-F6899EACBC4C}">
      <dsp:nvSpPr>
        <dsp:cNvPr id="0" name=""/>
        <dsp:cNvSpPr/>
      </dsp:nvSpPr>
      <dsp:spPr>
        <a:xfrm>
          <a:off x="5724940" y="2442825"/>
          <a:ext cx="2323103" cy="1393862"/>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834" tIns="119489" rIns="113834" bIns="119489" numCol="1" spcCol="1270" anchor="ctr" anchorCtr="0">
          <a:noAutofit/>
        </a:bodyPr>
        <a:lstStyle/>
        <a:p>
          <a:pPr marL="0" lvl="0" indent="0" algn="ctr" defTabSz="800100">
            <a:lnSpc>
              <a:spcPct val="90000"/>
            </a:lnSpc>
            <a:spcBef>
              <a:spcPct val="0"/>
            </a:spcBef>
            <a:spcAft>
              <a:spcPct val="35000"/>
            </a:spcAft>
            <a:buNone/>
          </a:pPr>
          <a:r>
            <a:rPr lang="ru-RU" sz="1800" b="0" kern="1200" dirty="0"/>
            <a:t>6. Осуществлять мониторинг исполнения и контроль результатов</a:t>
          </a:r>
          <a:endParaRPr lang="en-US" sz="1800" b="0" kern="1200" dirty="0"/>
        </a:p>
      </dsp:txBody>
      <dsp:txXfrm>
        <a:off x="5724940" y="2442825"/>
        <a:ext cx="2323103" cy="139386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3354EE-B2D8-47FE-9F65-D9AE528D7A0A}" type="datetimeFigureOut">
              <a:rPr lang="ru-RU" smtClean="0"/>
              <a:t>18.06.2026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68C555-85BC-49B1-ACF7-21C45355C890}" type="slidenum">
              <a:rPr lang="ru-RU" smtClean="0"/>
              <a:t>‹#›</a:t>
            </a:fld>
            <a:endParaRPr lang="ru-RU"/>
          </a:p>
        </p:txBody>
      </p:sp>
    </p:spTree>
    <p:extLst>
      <p:ext uri="{BB962C8B-B14F-4D97-AF65-F5344CB8AC3E}">
        <p14:creationId xmlns:p14="http://schemas.microsoft.com/office/powerpoint/2010/main" val="1209189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F15FB-129D-D351-2214-AEC4D80F1DB6}"/>
            </a:ext>
          </a:extLst>
        </p:cNvPr>
        <p:cNvGrpSpPr/>
        <p:nvPr/>
      </p:nvGrpSpPr>
      <p:grpSpPr>
        <a:xfrm>
          <a:off x="0" y="0"/>
          <a:ext cx="0" cy="0"/>
          <a:chOff x="0" y="0"/>
          <a:chExt cx="0" cy="0"/>
        </a:xfrm>
      </p:grpSpPr>
      <p:sp>
        <p:nvSpPr>
          <p:cNvPr id="75778" name="Образ слайда 1">
            <a:extLst>
              <a:ext uri="{FF2B5EF4-FFF2-40B4-BE49-F238E27FC236}">
                <a16:creationId xmlns:a16="http://schemas.microsoft.com/office/drawing/2014/main" id="{3D5FEEDA-1CD1-B69D-9244-101CE101CA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Заметки 2">
            <a:extLst>
              <a:ext uri="{FF2B5EF4-FFF2-40B4-BE49-F238E27FC236}">
                <a16:creationId xmlns:a16="http://schemas.microsoft.com/office/drawing/2014/main" id="{6F563E67-7D77-C235-C754-095BD1D5B6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75780" name="Номер слайда 3">
            <a:extLst>
              <a:ext uri="{FF2B5EF4-FFF2-40B4-BE49-F238E27FC236}">
                <a16:creationId xmlns:a16="http://schemas.microsoft.com/office/drawing/2014/main" id="{E49CEC06-AF27-C2C7-158F-6EEF2906A5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A39E7DB-11FA-4FBB-A092-F80A8F0423BA}" type="slidenum">
              <a:rPr lang="ru-RU" altLang="ru-RU">
                <a:latin typeface="Tahoma" panose="020B0604030504040204" pitchFamily="34" charset="0"/>
              </a:rPr>
              <a:pPr eaLnBrk="1" hangingPunct="1">
                <a:spcBef>
                  <a:spcPct val="0"/>
                </a:spcBef>
              </a:pPr>
              <a:t>2</a:t>
            </a:fld>
            <a:endParaRPr lang="ru-RU" altLang="ru-RU">
              <a:latin typeface="Tahoma" panose="020B0604030504040204" pitchFamily="34" charset="0"/>
            </a:endParaRPr>
          </a:p>
        </p:txBody>
      </p:sp>
    </p:spTree>
    <p:extLst>
      <p:ext uri="{BB962C8B-B14F-4D97-AF65-F5344CB8AC3E}">
        <p14:creationId xmlns:p14="http://schemas.microsoft.com/office/powerpoint/2010/main" val="1234690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5CFC1-3428-AB44-260D-08BF962C82E0}"/>
            </a:ext>
          </a:extLst>
        </p:cNvPr>
        <p:cNvGrpSpPr/>
        <p:nvPr/>
      </p:nvGrpSpPr>
      <p:grpSpPr>
        <a:xfrm>
          <a:off x="0" y="0"/>
          <a:ext cx="0" cy="0"/>
          <a:chOff x="0" y="0"/>
          <a:chExt cx="0" cy="0"/>
        </a:xfrm>
      </p:grpSpPr>
      <p:sp>
        <p:nvSpPr>
          <p:cNvPr id="76802" name="Образ слайда 1">
            <a:extLst>
              <a:ext uri="{FF2B5EF4-FFF2-40B4-BE49-F238E27FC236}">
                <a16:creationId xmlns:a16="http://schemas.microsoft.com/office/drawing/2014/main" id="{3E2ABEC0-95F1-8812-F013-5DDD0A080F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Заметки 2">
            <a:extLst>
              <a:ext uri="{FF2B5EF4-FFF2-40B4-BE49-F238E27FC236}">
                <a16:creationId xmlns:a16="http://schemas.microsoft.com/office/drawing/2014/main" id="{27554246-9E9B-16B8-07CD-4B4CFE98B6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76804" name="Номер слайда 3">
            <a:extLst>
              <a:ext uri="{FF2B5EF4-FFF2-40B4-BE49-F238E27FC236}">
                <a16:creationId xmlns:a16="http://schemas.microsoft.com/office/drawing/2014/main" id="{80398EB8-0EAB-369A-E726-AE1BFF28F6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7E48848-DA88-416F-B463-ABD43F5285BD}" type="slidenum">
              <a:rPr lang="ru-RU" altLang="ru-RU">
                <a:latin typeface="Tahoma" panose="020B0604030504040204" pitchFamily="34" charset="0"/>
              </a:rPr>
              <a:pPr eaLnBrk="1" hangingPunct="1">
                <a:spcBef>
                  <a:spcPct val="0"/>
                </a:spcBef>
              </a:pPr>
              <a:t>3</a:t>
            </a:fld>
            <a:endParaRPr lang="ru-RU" altLang="ru-RU">
              <a:latin typeface="Tahoma" panose="020B0604030504040204" pitchFamily="34" charset="0"/>
            </a:endParaRPr>
          </a:p>
        </p:txBody>
      </p:sp>
    </p:spTree>
    <p:extLst>
      <p:ext uri="{BB962C8B-B14F-4D97-AF65-F5344CB8AC3E}">
        <p14:creationId xmlns:p14="http://schemas.microsoft.com/office/powerpoint/2010/main" val="3357376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D2E9B-EEBC-1ED0-EDA7-B092358ACA41}"/>
            </a:ext>
          </a:extLst>
        </p:cNvPr>
        <p:cNvGrpSpPr/>
        <p:nvPr/>
      </p:nvGrpSpPr>
      <p:grpSpPr>
        <a:xfrm>
          <a:off x="0" y="0"/>
          <a:ext cx="0" cy="0"/>
          <a:chOff x="0" y="0"/>
          <a:chExt cx="0" cy="0"/>
        </a:xfrm>
      </p:grpSpPr>
      <p:sp>
        <p:nvSpPr>
          <p:cNvPr id="77826" name="Образ слайда 1">
            <a:extLst>
              <a:ext uri="{FF2B5EF4-FFF2-40B4-BE49-F238E27FC236}">
                <a16:creationId xmlns:a16="http://schemas.microsoft.com/office/drawing/2014/main" id="{2E93431A-3A58-D171-13CA-888B135020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Заметки 2">
            <a:extLst>
              <a:ext uri="{FF2B5EF4-FFF2-40B4-BE49-F238E27FC236}">
                <a16:creationId xmlns:a16="http://schemas.microsoft.com/office/drawing/2014/main" id="{151C1E33-37FD-1BBA-847E-CD42763DC1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77828" name="Номер слайда 3">
            <a:extLst>
              <a:ext uri="{FF2B5EF4-FFF2-40B4-BE49-F238E27FC236}">
                <a16:creationId xmlns:a16="http://schemas.microsoft.com/office/drawing/2014/main" id="{11AE7A31-E53B-8961-33B0-61C23F01E4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1CD3380-70C1-4B54-A60A-102847A474FF}" type="slidenum">
              <a:rPr lang="ru-RU" altLang="ru-RU">
                <a:latin typeface="Tahoma" panose="020B0604030504040204" pitchFamily="34" charset="0"/>
              </a:rPr>
              <a:pPr eaLnBrk="1" hangingPunct="1">
                <a:spcBef>
                  <a:spcPct val="0"/>
                </a:spcBef>
              </a:pPr>
              <a:t>4</a:t>
            </a:fld>
            <a:endParaRPr lang="ru-RU" altLang="ru-RU">
              <a:latin typeface="Tahoma" panose="020B0604030504040204" pitchFamily="34" charset="0"/>
            </a:endParaRPr>
          </a:p>
        </p:txBody>
      </p:sp>
    </p:spTree>
    <p:extLst>
      <p:ext uri="{BB962C8B-B14F-4D97-AF65-F5344CB8AC3E}">
        <p14:creationId xmlns:p14="http://schemas.microsoft.com/office/powerpoint/2010/main" val="3925788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03D3E2F-162B-4778-B7E9-01B402956833}" type="datetimeFigureOut">
              <a:rPr lang="ru-RU" smtClean="0"/>
              <a:t>18.06.2026</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a:p>
        </p:txBody>
      </p:sp>
      <p:sp>
        <p:nvSpPr>
          <p:cNvPr id="6" name="Slide Number Placeholder 5"/>
          <p:cNvSpPr>
            <a:spLocks noGrp="1"/>
          </p:cNvSpPr>
          <p:nvPr>
            <p:ph type="sldNum" sz="quarter" idx="12"/>
          </p:nvPr>
        </p:nvSpPr>
        <p:spPr>
          <a:xfrm>
            <a:off x="531812" y="4529540"/>
            <a:ext cx="779767" cy="365125"/>
          </a:xfrm>
        </p:spPr>
        <p:txBody>
          <a:bodyPr/>
          <a:lstStyle/>
          <a:p>
            <a:fld id="{6884F3D8-199B-4EEA-B51E-5632EDDB3EC1}" type="slidenum">
              <a:rPr lang="ru-RU" smtClean="0"/>
              <a:t>‹#›</a:t>
            </a:fld>
            <a:endParaRPr lang="ru-RU"/>
          </a:p>
        </p:txBody>
      </p:sp>
    </p:spTree>
    <p:extLst>
      <p:ext uri="{BB962C8B-B14F-4D97-AF65-F5344CB8AC3E}">
        <p14:creationId xmlns:p14="http://schemas.microsoft.com/office/powerpoint/2010/main" val="262575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03D3E2F-162B-4778-B7E9-01B402956833}" type="datetimeFigureOut">
              <a:rPr lang="ru-RU" smtClean="0"/>
              <a:t>18.06.2026</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884F3D8-199B-4EEA-B51E-5632EDDB3EC1}" type="slidenum">
              <a:rPr lang="ru-RU" smtClean="0"/>
              <a:t>‹#›</a:t>
            </a:fld>
            <a:endParaRPr lang="ru-RU"/>
          </a:p>
        </p:txBody>
      </p:sp>
    </p:spTree>
    <p:extLst>
      <p:ext uri="{BB962C8B-B14F-4D97-AF65-F5344CB8AC3E}">
        <p14:creationId xmlns:p14="http://schemas.microsoft.com/office/powerpoint/2010/main" val="1228561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03D3E2F-162B-4778-B7E9-01B402956833}" type="datetimeFigureOut">
              <a:rPr lang="ru-RU" smtClean="0"/>
              <a:t>18.06.2026</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884F3D8-199B-4EEA-B51E-5632EDDB3EC1}"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53768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203D3E2F-162B-4778-B7E9-01B402956833}" type="datetimeFigureOut">
              <a:rPr lang="ru-RU" smtClean="0"/>
              <a:t>18.06.2026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84F3D8-199B-4EEA-B51E-5632EDDB3EC1}" type="slidenum">
              <a:rPr lang="ru-RU" smtClean="0"/>
              <a:t>‹#›</a:t>
            </a:fld>
            <a:endParaRPr lang="ru-RU"/>
          </a:p>
        </p:txBody>
      </p:sp>
    </p:spTree>
    <p:extLst>
      <p:ext uri="{BB962C8B-B14F-4D97-AF65-F5344CB8AC3E}">
        <p14:creationId xmlns:p14="http://schemas.microsoft.com/office/powerpoint/2010/main" val="1113237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203D3E2F-162B-4778-B7E9-01B402956833}" type="datetimeFigureOut">
              <a:rPr lang="ru-RU" smtClean="0"/>
              <a:t>18.06.2026</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84F3D8-199B-4EEA-B51E-5632EDDB3EC1}"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12009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203D3E2F-162B-4778-B7E9-01B402956833}" type="datetimeFigureOut">
              <a:rPr lang="ru-RU" smtClean="0"/>
              <a:t>18.06.2026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84F3D8-199B-4EEA-B51E-5632EDDB3EC1}" type="slidenum">
              <a:rPr lang="ru-RU" smtClean="0"/>
              <a:t>‹#›</a:t>
            </a:fld>
            <a:endParaRPr lang="ru-RU"/>
          </a:p>
        </p:txBody>
      </p:sp>
    </p:spTree>
    <p:extLst>
      <p:ext uri="{BB962C8B-B14F-4D97-AF65-F5344CB8AC3E}">
        <p14:creationId xmlns:p14="http://schemas.microsoft.com/office/powerpoint/2010/main" val="2916732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03D3E2F-162B-4778-B7E9-01B402956833}" type="datetimeFigureOut">
              <a:rPr lang="ru-RU" smtClean="0"/>
              <a:t>18.06.2026</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884F3D8-199B-4EEA-B51E-5632EDDB3EC1}" type="slidenum">
              <a:rPr lang="ru-RU" smtClean="0"/>
              <a:t>‹#›</a:t>
            </a:fld>
            <a:endParaRPr lang="ru-RU"/>
          </a:p>
        </p:txBody>
      </p:sp>
    </p:spTree>
    <p:extLst>
      <p:ext uri="{BB962C8B-B14F-4D97-AF65-F5344CB8AC3E}">
        <p14:creationId xmlns:p14="http://schemas.microsoft.com/office/powerpoint/2010/main" val="203834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03D3E2F-162B-4778-B7E9-01B402956833}" type="datetimeFigureOut">
              <a:rPr lang="ru-RU" smtClean="0"/>
              <a:t>18.06.2026</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884F3D8-199B-4EEA-B51E-5632EDDB3EC1}" type="slidenum">
              <a:rPr lang="ru-RU" smtClean="0"/>
              <a:t>‹#›</a:t>
            </a:fld>
            <a:endParaRPr lang="ru-RU"/>
          </a:p>
        </p:txBody>
      </p:sp>
    </p:spTree>
    <p:extLst>
      <p:ext uri="{BB962C8B-B14F-4D97-AF65-F5344CB8AC3E}">
        <p14:creationId xmlns:p14="http://schemas.microsoft.com/office/powerpoint/2010/main" val="1169406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6/18/2026</a:t>
            </a:fld>
            <a:endParaRPr lang="en-US"/>
          </a:p>
        </p:txBody>
      </p:sp>
      <p:sp>
        <p:nvSpPr>
          <p:cNvPr id="4" name="Holder 4"/>
          <p:cNvSpPr>
            <a:spLocks noGrp="1"/>
          </p:cNvSpPr>
          <p:nvPr>
            <p:ph type="sldNum" sz="quarter" idx="7"/>
          </p:nvPr>
        </p:nvSpPr>
        <p:spPr/>
        <p:txBody>
          <a:bodyPr lIns="0" tIns="0" rIns="0" bIns="0"/>
          <a:lstStyle>
            <a:lvl1pPr>
              <a:defRPr sz="1867" b="0" i="0">
                <a:solidFill>
                  <a:schemeClr val="tx1"/>
                </a:solidFill>
                <a:latin typeface="Verdana"/>
                <a:cs typeface="Verdana"/>
              </a:defRPr>
            </a:lvl1pPr>
          </a:lstStyle>
          <a:p>
            <a:pPr marL="50799">
              <a:spcBef>
                <a:spcPts val="73"/>
              </a:spcBef>
            </a:pPr>
            <a:fld id="{81D60167-4931-47E6-BA6A-407CBD079E47}" type="slidenum">
              <a:rPr lang="ru-RU" b="1" spc="-193" smtClean="0">
                <a:latin typeface="Tahoma"/>
                <a:cs typeface="Tahoma"/>
              </a:rPr>
              <a:pPr marL="50799">
                <a:spcBef>
                  <a:spcPts val="73"/>
                </a:spcBef>
              </a:pPr>
              <a:t>‹#›</a:t>
            </a:fld>
            <a:r>
              <a:rPr lang="ru-RU" b="1" spc="-60">
                <a:latin typeface="Tahoma"/>
                <a:cs typeface="Tahoma"/>
              </a:rPr>
              <a:t> </a:t>
            </a:r>
            <a:r>
              <a:rPr lang="ru-RU" spc="-227"/>
              <a:t>/</a:t>
            </a:r>
            <a:r>
              <a:rPr lang="ru-RU" spc="-173"/>
              <a:t> </a:t>
            </a:r>
            <a:r>
              <a:rPr lang="ru-RU" spc="-127"/>
              <a:t>22</a:t>
            </a:r>
            <a:endParaRPr lang="ru-RU" spc="-127" dirty="0"/>
          </a:p>
        </p:txBody>
      </p:sp>
    </p:spTree>
    <p:extLst>
      <p:ext uri="{BB962C8B-B14F-4D97-AF65-F5344CB8AC3E}">
        <p14:creationId xmlns:p14="http://schemas.microsoft.com/office/powerpoint/2010/main" val="1251292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03D3E2F-162B-4778-B7E9-01B402956833}" type="datetimeFigureOut">
              <a:rPr lang="ru-RU" smtClean="0"/>
              <a:t>18.06.2026</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a:p>
        </p:txBody>
      </p:sp>
      <p:sp>
        <p:nvSpPr>
          <p:cNvPr id="6" name="Slide Number Placeholder 5"/>
          <p:cNvSpPr>
            <a:spLocks noGrp="1"/>
          </p:cNvSpPr>
          <p:nvPr>
            <p:ph type="sldNum" sz="quarter" idx="12"/>
          </p:nvPr>
        </p:nvSpPr>
        <p:spPr/>
        <p:txBody>
          <a:bodyPr/>
          <a:lstStyle/>
          <a:p>
            <a:fld id="{6884F3D8-199B-4EEA-B51E-5632EDDB3EC1}" type="slidenum">
              <a:rPr lang="ru-RU" smtClean="0"/>
              <a:t>‹#›</a:t>
            </a:fld>
            <a:endParaRPr lang="ru-RU"/>
          </a:p>
        </p:txBody>
      </p:sp>
    </p:spTree>
    <p:extLst>
      <p:ext uri="{BB962C8B-B14F-4D97-AF65-F5344CB8AC3E}">
        <p14:creationId xmlns:p14="http://schemas.microsoft.com/office/powerpoint/2010/main" val="1606827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03D3E2F-162B-4778-B7E9-01B402956833}" type="datetimeFigureOut">
              <a:rPr lang="ru-RU" smtClean="0"/>
              <a:t>18.06.2026</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884F3D8-199B-4EEA-B51E-5632EDDB3EC1}" type="slidenum">
              <a:rPr lang="ru-RU" smtClean="0"/>
              <a:t>‹#›</a:t>
            </a:fld>
            <a:endParaRPr lang="ru-RU"/>
          </a:p>
        </p:txBody>
      </p:sp>
    </p:spTree>
    <p:extLst>
      <p:ext uri="{BB962C8B-B14F-4D97-AF65-F5344CB8AC3E}">
        <p14:creationId xmlns:p14="http://schemas.microsoft.com/office/powerpoint/2010/main" val="3470853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03D3E2F-162B-4778-B7E9-01B402956833}" type="datetimeFigureOut">
              <a:rPr lang="ru-RU" smtClean="0"/>
              <a:t>18.06.2026</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884F3D8-199B-4EEA-B51E-5632EDDB3EC1}" type="slidenum">
              <a:rPr lang="ru-RU" smtClean="0"/>
              <a:t>‹#›</a:t>
            </a:fld>
            <a:endParaRPr lang="ru-RU"/>
          </a:p>
        </p:txBody>
      </p:sp>
    </p:spTree>
    <p:extLst>
      <p:ext uri="{BB962C8B-B14F-4D97-AF65-F5344CB8AC3E}">
        <p14:creationId xmlns:p14="http://schemas.microsoft.com/office/powerpoint/2010/main" val="1404296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03D3E2F-162B-4778-B7E9-01B402956833}" type="datetimeFigureOut">
              <a:rPr lang="ru-RU" smtClean="0"/>
              <a:t>18.06.2026</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884F3D8-199B-4EEA-B51E-5632EDDB3EC1}" type="slidenum">
              <a:rPr lang="ru-RU" smtClean="0"/>
              <a:t>‹#›</a:t>
            </a:fld>
            <a:endParaRPr lang="ru-RU"/>
          </a:p>
        </p:txBody>
      </p:sp>
    </p:spTree>
    <p:extLst>
      <p:ext uri="{BB962C8B-B14F-4D97-AF65-F5344CB8AC3E}">
        <p14:creationId xmlns:p14="http://schemas.microsoft.com/office/powerpoint/2010/main" val="193595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03D3E2F-162B-4778-B7E9-01B402956833}" type="datetimeFigureOut">
              <a:rPr lang="ru-RU" smtClean="0"/>
              <a:t>18.06.2026</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884F3D8-199B-4EEA-B51E-5632EDDB3EC1}" type="slidenum">
              <a:rPr lang="ru-RU" smtClean="0"/>
              <a:t>‹#›</a:t>
            </a:fld>
            <a:endParaRPr lang="ru-RU"/>
          </a:p>
        </p:txBody>
      </p:sp>
    </p:spTree>
    <p:extLst>
      <p:ext uri="{BB962C8B-B14F-4D97-AF65-F5344CB8AC3E}">
        <p14:creationId xmlns:p14="http://schemas.microsoft.com/office/powerpoint/2010/main" val="3544388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3D3E2F-162B-4778-B7E9-01B402956833}" type="datetimeFigureOut">
              <a:rPr lang="ru-RU" smtClean="0"/>
              <a:t>18.06.2026</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884F3D8-199B-4EEA-B51E-5632EDDB3EC1}" type="slidenum">
              <a:rPr lang="ru-RU" smtClean="0"/>
              <a:t>‹#›</a:t>
            </a:fld>
            <a:endParaRPr lang="ru-RU"/>
          </a:p>
        </p:txBody>
      </p:sp>
    </p:spTree>
    <p:extLst>
      <p:ext uri="{BB962C8B-B14F-4D97-AF65-F5344CB8AC3E}">
        <p14:creationId xmlns:p14="http://schemas.microsoft.com/office/powerpoint/2010/main" val="1716503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03D3E2F-162B-4778-B7E9-01B402956833}" type="datetimeFigureOut">
              <a:rPr lang="ru-RU" smtClean="0"/>
              <a:t>18.06.2026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884F3D8-199B-4EEA-B51E-5632EDDB3EC1}" type="slidenum">
              <a:rPr lang="ru-RU" smtClean="0"/>
              <a:t>‹#›</a:t>
            </a:fld>
            <a:endParaRPr lang="ru-RU"/>
          </a:p>
        </p:txBody>
      </p:sp>
    </p:spTree>
    <p:extLst>
      <p:ext uri="{BB962C8B-B14F-4D97-AF65-F5344CB8AC3E}">
        <p14:creationId xmlns:p14="http://schemas.microsoft.com/office/powerpoint/2010/main" val="4069424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03D3E2F-162B-4778-B7E9-01B402956833}" type="datetimeFigureOut">
              <a:rPr lang="ru-RU" smtClean="0"/>
              <a:t>18.06.2026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84F3D8-199B-4EEA-B51E-5632EDDB3EC1}" type="slidenum">
              <a:rPr lang="ru-RU" smtClean="0"/>
              <a:t>‹#›</a:t>
            </a:fld>
            <a:endParaRPr lang="ru-RU"/>
          </a:p>
        </p:txBody>
      </p:sp>
    </p:spTree>
    <p:extLst>
      <p:ext uri="{BB962C8B-B14F-4D97-AF65-F5344CB8AC3E}">
        <p14:creationId xmlns:p14="http://schemas.microsoft.com/office/powerpoint/2010/main" val="3632020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ru-RU"/>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ru-RU"/>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ru-RU"/>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ru-RU"/>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ru-RU"/>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ru-RU"/>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ru-RU"/>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ru-RU"/>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ru-RU"/>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ru-RU"/>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ru-RU"/>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ru-RU"/>
            </a:p>
          </p:txBody>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ru-RU"/>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ru-RU"/>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ru-RU"/>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ru-RU"/>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ru-RU"/>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ru-RU"/>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ru-RU"/>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ru-RU"/>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ru-RU"/>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ru-RU"/>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ru-RU"/>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ru-RU"/>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03D3E2F-162B-4778-B7E9-01B402956833}" type="datetimeFigureOut">
              <a:rPr lang="ru-RU" smtClean="0"/>
              <a:t>18.06.2026</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884F3D8-199B-4EEA-B51E-5632EDDB3EC1}" type="slidenum">
              <a:rPr lang="ru-RU" smtClean="0"/>
              <a:t>‹#›</a:t>
            </a:fld>
            <a:endParaRPr lang="ru-RU"/>
          </a:p>
        </p:txBody>
      </p:sp>
    </p:spTree>
    <p:extLst>
      <p:ext uri="{BB962C8B-B14F-4D97-AF65-F5344CB8AC3E}">
        <p14:creationId xmlns:p14="http://schemas.microsoft.com/office/powerpoint/2010/main" val="9063924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6908B-7F15-3EE2-9F40-AFCA70AD7780}"/>
            </a:ext>
          </a:extLst>
        </p:cNvPr>
        <p:cNvGrpSpPr/>
        <p:nvPr/>
      </p:nvGrpSpPr>
      <p:grpSpPr>
        <a:xfrm>
          <a:off x="0" y="0"/>
          <a:ext cx="0" cy="0"/>
          <a:chOff x="0" y="0"/>
          <a:chExt cx="0" cy="0"/>
        </a:xfrm>
      </p:grpSpPr>
      <p:pic>
        <p:nvPicPr>
          <p:cNvPr id="15" name="Picture 3" descr="Игрушка-ракета, полетющая на компьютере">
            <a:extLst>
              <a:ext uri="{FF2B5EF4-FFF2-40B4-BE49-F238E27FC236}">
                <a16:creationId xmlns:a16="http://schemas.microsoft.com/office/drawing/2014/main" id="{0C01C807-F916-8611-F53A-3F71BD3BD7B2}"/>
              </a:ext>
            </a:extLst>
          </p:cNvPr>
          <p:cNvPicPr>
            <a:picLocks noChangeAspect="1"/>
          </p:cNvPicPr>
          <p:nvPr/>
        </p:nvPicPr>
        <p:blipFill rotWithShape="1">
          <a:blip r:embed="rId2"/>
          <a:srcRect l="10749" t="4488" r="28811" b="-1"/>
          <a:stretch/>
        </p:blipFill>
        <p:spPr>
          <a:xfrm>
            <a:off x="6669742" y="1035318"/>
            <a:ext cx="5094598" cy="5374041"/>
          </a:xfrm>
          <a:prstGeom prst="rect">
            <a:avLst/>
          </a:prstGeom>
        </p:spPr>
      </p:pic>
      <p:sp>
        <p:nvSpPr>
          <p:cNvPr id="16" name="object 2">
            <a:extLst>
              <a:ext uri="{FF2B5EF4-FFF2-40B4-BE49-F238E27FC236}">
                <a16:creationId xmlns:a16="http://schemas.microsoft.com/office/drawing/2014/main" id="{ADB937DE-221F-5530-7C74-D4EF1AE95584}"/>
              </a:ext>
            </a:extLst>
          </p:cNvPr>
          <p:cNvSpPr txBox="1"/>
          <p:nvPr/>
        </p:nvSpPr>
        <p:spPr>
          <a:xfrm>
            <a:off x="762000" y="939800"/>
            <a:ext cx="5821680" cy="3553941"/>
          </a:xfrm>
          <a:prstGeom prst="rect">
            <a:avLst/>
          </a:prstGeom>
        </p:spPr>
        <p:txBody>
          <a:bodyPr vert="horz" lIns="60960" tIns="30480" rIns="60960" bIns="30480" rtlCol="0" anchor="b">
            <a:normAutofit/>
          </a:bodyPr>
          <a:lstStyle/>
          <a:p>
            <a:pPr marL="8467">
              <a:lnSpc>
                <a:spcPct val="90000"/>
              </a:lnSpc>
              <a:spcBef>
                <a:spcPct val="0"/>
              </a:spcBef>
              <a:spcAft>
                <a:spcPts val="400"/>
              </a:spcAft>
            </a:pPr>
            <a:endParaRPr lang="en-US" sz="2667" b="1" cap="all" spc="-33" dirty="0">
              <a:ea typeface="+mj-ea"/>
              <a:cs typeface="+mj-cs"/>
            </a:endParaRPr>
          </a:p>
          <a:p>
            <a:pPr marL="8467">
              <a:lnSpc>
                <a:spcPct val="90000"/>
              </a:lnSpc>
              <a:spcBef>
                <a:spcPct val="0"/>
              </a:spcBef>
              <a:spcAft>
                <a:spcPts val="400"/>
              </a:spcAft>
            </a:pPr>
            <a:endParaRPr lang="en-US" sz="2667" b="1" cap="all" spc="-33" dirty="0">
              <a:ea typeface="+mj-ea"/>
              <a:cs typeface="+mj-cs"/>
            </a:endParaRPr>
          </a:p>
          <a:p>
            <a:pPr marL="8467">
              <a:lnSpc>
                <a:spcPct val="90000"/>
              </a:lnSpc>
              <a:spcBef>
                <a:spcPct val="0"/>
              </a:spcBef>
              <a:spcAft>
                <a:spcPts val="400"/>
              </a:spcAft>
            </a:pPr>
            <a:endParaRPr lang="en-US" sz="2667" b="1" cap="all" spc="-33" dirty="0">
              <a:ea typeface="+mj-ea"/>
              <a:cs typeface="+mj-cs"/>
            </a:endParaRPr>
          </a:p>
        </p:txBody>
      </p:sp>
      <p:sp>
        <p:nvSpPr>
          <p:cNvPr id="17" name="object 2">
            <a:extLst>
              <a:ext uri="{FF2B5EF4-FFF2-40B4-BE49-F238E27FC236}">
                <a16:creationId xmlns:a16="http://schemas.microsoft.com/office/drawing/2014/main" id="{635FDAC2-3B12-60F0-59CC-58D0A6035C6D}"/>
              </a:ext>
            </a:extLst>
          </p:cNvPr>
          <p:cNvSpPr txBox="1"/>
          <p:nvPr/>
        </p:nvSpPr>
        <p:spPr>
          <a:xfrm>
            <a:off x="762000" y="4445000"/>
            <a:ext cx="5618021" cy="2136089"/>
          </a:xfrm>
          <a:prstGeom prst="rect">
            <a:avLst/>
          </a:prstGeom>
        </p:spPr>
        <p:txBody>
          <a:bodyPr vert="horz" lIns="60960" tIns="30480" rIns="60960" bIns="30480" rtlCol="0" anchor="b">
            <a:normAutofit/>
          </a:bodyPr>
          <a:lstStyle/>
          <a:p>
            <a:pPr marL="8467">
              <a:lnSpc>
                <a:spcPct val="90000"/>
              </a:lnSpc>
              <a:spcBef>
                <a:spcPct val="0"/>
              </a:spcBef>
              <a:spcAft>
                <a:spcPts val="400"/>
              </a:spcAft>
            </a:pPr>
            <a:r>
              <a:rPr lang="ru-RU" sz="1867" b="1" spc="-33" dirty="0">
                <a:ea typeface="+mj-ea"/>
                <a:cs typeface="+mj-cs"/>
              </a:rPr>
              <a:t>Лектор</a:t>
            </a:r>
            <a:r>
              <a:rPr lang="en-US" sz="1867" b="1" spc="-33" dirty="0">
                <a:ea typeface="+mj-ea"/>
                <a:cs typeface="+mj-cs"/>
              </a:rPr>
              <a:t>: </a:t>
            </a:r>
            <a:r>
              <a:rPr lang="ru-RU" sz="1867" b="1" spc="-33" dirty="0">
                <a:ea typeface="+mj-ea"/>
                <a:cs typeface="+mj-cs"/>
              </a:rPr>
              <a:t>доцент ИУЭС ЮФУ, к.э.н., Катаев А.В.</a:t>
            </a:r>
            <a:br>
              <a:rPr lang="ru-RU" sz="1867" b="1" spc="-33" dirty="0">
                <a:ea typeface="+mj-ea"/>
                <a:cs typeface="+mj-cs"/>
              </a:rPr>
            </a:br>
            <a:r>
              <a:rPr lang="en-US" sz="1867" b="1" spc="-33" dirty="0">
                <a:ea typeface="+mj-ea"/>
                <a:cs typeface="+mj-cs"/>
              </a:rPr>
              <a:t>https://kataev.ru/ </a:t>
            </a:r>
            <a:endParaRPr lang="en-US" sz="1867" spc="-33" dirty="0">
              <a:ea typeface="+mj-ea"/>
              <a:cs typeface="+mj-cs"/>
            </a:endParaRPr>
          </a:p>
        </p:txBody>
      </p:sp>
      <p:sp>
        <p:nvSpPr>
          <p:cNvPr id="2" name="object 2">
            <a:extLst>
              <a:ext uri="{FF2B5EF4-FFF2-40B4-BE49-F238E27FC236}">
                <a16:creationId xmlns:a16="http://schemas.microsoft.com/office/drawing/2014/main" id="{46A06CF7-C689-258B-0D33-F14B643D41C5}"/>
              </a:ext>
            </a:extLst>
          </p:cNvPr>
          <p:cNvSpPr txBox="1"/>
          <p:nvPr/>
        </p:nvSpPr>
        <p:spPr>
          <a:xfrm>
            <a:off x="499872" y="1035319"/>
            <a:ext cx="6083808" cy="825165"/>
          </a:xfrm>
          <a:prstGeom prst="rect">
            <a:avLst/>
          </a:prstGeom>
        </p:spPr>
        <p:txBody>
          <a:bodyPr vert="horz" lIns="91440" tIns="45720" rIns="91440" bIns="45720" rtlCol="0" anchor="b">
            <a:normAutofit fontScale="77500" lnSpcReduction="20000"/>
          </a:bodyPr>
          <a:lstStyle/>
          <a:p>
            <a:pPr marL="12700">
              <a:lnSpc>
                <a:spcPct val="90000"/>
              </a:lnSpc>
              <a:spcBef>
                <a:spcPct val="0"/>
              </a:spcBef>
              <a:spcAft>
                <a:spcPts val="600"/>
              </a:spcAft>
            </a:pPr>
            <a:r>
              <a:rPr lang="ru-RU" sz="4200" b="1" cap="all" spc="-50" dirty="0">
                <a:latin typeface="+mj-lt"/>
                <a:ea typeface="+mj-ea"/>
                <a:cs typeface="+mj-cs"/>
              </a:rPr>
              <a:t>Стратегический менеджмент</a:t>
            </a:r>
            <a:endParaRPr lang="en-US" sz="4200" cap="all" spc="-50" dirty="0">
              <a:latin typeface="+mj-lt"/>
              <a:ea typeface="+mj-ea"/>
              <a:cs typeface="+mj-cs"/>
            </a:endParaRPr>
          </a:p>
        </p:txBody>
      </p:sp>
      <p:sp>
        <p:nvSpPr>
          <p:cNvPr id="3" name="object 2">
            <a:extLst>
              <a:ext uri="{FF2B5EF4-FFF2-40B4-BE49-F238E27FC236}">
                <a16:creationId xmlns:a16="http://schemas.microsoft.com/office/drawing/2014/main" id="{7D2640BE-AAB0-CD3E-9AC1-CEC9E6D12D93}"/>
              </a:ext>
            </a:extLst>
          </p:cNvPr>
          <p:cNvSpPr txBox="1"/>
          <p:nvPr/>
        </p:nvSpPr>
        <p:spPr>
          <a:xfrm>
            <a:off x="427660" y="4032417"/>
            <a:ext cx="6083808" cy="825165"/>
          </a:xfrm>
          <a:prstGeom prst="rect">
            <a:avLst/>
          </a:prstGeom>
        </p:spPr>
        <p:txBody>
          <a:bodyPr vert="horz" lIns="91440" tIns="45720" rIns="91440" bIns="45720" rtlCol="0" anchor="b">
            <a:normAutofit lnSpcReduction="10000"/>
          </a:bodyPr>
          <a:lstStyle/>
          <a:p>
            <a:pPr marL="12700">
              <a:lnSpc>
                <a:spcPct val="90000"/>
              </a:lnSpc>
              <a:spcBef>
                <a:spcPct val="0"/>
              </a:spcBef>
              <a:spcAft>
                <a:spcPts val="600"/>
              </a:spcAft>
            </a:pPr>
            <a:r>
              <a:rPr lang="ru-RU" sz="2800" b="1" cap="all" spc="-50" dirty="0">
                <a:latin typeface="+mj-lt"/>
                <a:ea typeface="+mj-ea"/>
                <a:cs typeface="+mj-cs"/>
              </a:rPr>
              <a:t>Типы стратегий </a:t>
            </a:r>
            <a:r>
              <a:rPr lang="ru-RU" sz="2800" b="1" cap="all" spc="-50">
                <a:latin typeface="+mj-lt"/>
                <a:ea typeface="+mj-ea"/>
                <a:cs typeface="+mj-cs"/>
              </a:rPr>
              <a:t>по направлениям </a:t>
            </a:r>
            <a:r>
              <a:rPr lang="ru-RU" sz="2800" b="1" cap="all" spc="-50" dirty="0">
                <a:latin typeface="+mj-lt"/>
                <a:ea typeface="+mj-ea"/>
                <a:cs typeface="+mj-cs"/>
              </a:rPr>
              <a:t>деятельности </a:t>
            </a:r>
            <a:endParaRPr lang="en-US" sz="2800" cap="all" spc="-50" dirty="0">
              <a:latin typeface="+mj-lt"/>
              <a:ea typeface="+mj-ea"/>
              <a:cs typeface="+mj-cs"/>
            </a:endParaRPr>
          </a:p>
        </p:txBody>
      </p:sp>
    </p:spTree>
    <p:extLst>
      <p:ext uri="{BB962C8B-B14F-4D97-AF65-F5344CB8AC3E}">
        <p14:creationId xmlns:p14="http://schemas.microsoft.com/office/powerpoint/2010/main" val="2937301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a:t>Стратегический план продаж</a:t>
            </a:r>
          </a:p>
        </p:txBody>
      </p:sp>
      <p:sp>
        <p:nvSpPr>
          <p:cNvPr id="3" name="Объект 2"/>
          <p:cNvSpPr>
            <a:spLocks noGrp="1"/>
          </p:cNvSpPr>
          <p:nvPr>
            <p:ph idx="1"/>
          </p:nvPr>
        </p:nvSpPr>
        <p:spPr>
          <a:xfrm>
            <a:off x="3198192" y="1767840"/>
            <a:ext cx="6591985" cy="4724400"/>
          </a:xfrm>
        </p:spPr>
        <p:txBody>
          <a:bodyPr/>
          <a:lstStyle/>
          <a:p>
            <a:pPr fontAlgn="base"/>
            <a:r>
              <a:rPr lang="ru-RU" sz="2400" dirty="0"/>
              <a:t>Это </a:t>
            </a:r>
            <a:r>
              <a:rPr lang="ru-RU" sz="2400" dirty="0" err="1"/>
              <a:t>верхнеуровневое</a:t>
            </a:r>
            <a:r>
              <a:rPr lang="ru-RU" sz="2400" dirty="0"/>
              <a:t> описание развития продаж в перспективе одного года или больше. </a:t>
            </a:r>
          </a:p>
          <a:p>
            <a:pPr fontAlgn="base"/>
            <a:r>
              <a:rPr lang="ru-RU" sz="2400" dirty="0"/>
              <a:t>Включает:</a:t>
            </a:r>
          </a:p>
          <a:p>
            <a:pPr marL="714375" indent="-357188" fontAlgn="base">
              <a:buFont typeface="Wingdings" panose="05000000000000000000" pitchFamily="2" charset="2"/>
              <a:buChar char="q"/>
            </a:pPr>
            <a:r>
              <a:rPr lang="ru-RU" sz="2400" dirty="0"/>
              <a:t>модель бизнеса (B2B, B2C или B2G);</a:t>
            </a:r>
          </a:p>
          <a:p>
            <a:pPr marL="714375" indent="-357188" fontAlgn="base">
              <a:buFont typeface="Wingdings" panose="05000000000000000000" pitchFamily="2" charset="2"/>
              <a:buChar char="q"/>
            </a:pPr>
            <a:r>
              <a:rPr lang="ru-RU" sz="2400" dirty="0"/>
              <a:t>виды коммуникации с аудиторией (через посредников или напрямую с конечным потребителем);</a:t>
            </a:r>
          </a:p>
          <a:p>
            <a:pPr marL="714375" indent="-357188" fontAlgn="base">
              <a:buFont typeface="Wingdings" panose="05000000000000000000" pitchFamily="2" charset="2"/>
              <a:buChar char="q"/>
            </a:pPr>
            <a:r>
              <a:rPr lang="ru-RU" sz="2400" dirty="0"/>
              <a:t>типы продаж (активные или пассивные, прямые или непрямые, личные и безличные).</a:t>
            </a:r>
          </a:p>
          <a:p>
            <a:endParaRPr lang="ru-RU" dirty="0"/>
          </a:p>
        </p:txBody>
      </p:sp>
    </p:spTree>
    <p:extLst>
      <p:ext uri="{BB962C8B-B14F-4D97-AF65-F5344CB8AC3E}">
        <p14:creationId xmlns:p14="http://schemas.microsoft.com/office/powerpoint/2010/main" val="1595431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Модели продаж</a:t>
            </a:r>
          </a:p>
        </p:txBody>
      </p:sp>
      <p:sp>
        <p:nvSpPr>
          <p:cNvPr id="3" name="Объект 2"/>
          <p:cNvSpPr>
            <a:spLocks noGrp="1"/>
          </p:cNvSpPr>
          <p:nvPr>
            <p:ph idx="1"/>
          </p:nvPr>
        </p:nvSpPr>
        <p:spPr>
          <a:xfrm>
            <a:off x="3466416" y="1571626"/>
            <a:ext cx="6591985" cy="5129213"/>
          </a:xfrm>
        </p:spPr>
        <p:txBody>
          <a:bodyPr>
            <a:normAutofit fontScale="92500" lnSpcReduction="10000"/>
          </a:bodyPr>
          <a:lstStyle/>
          <a:p>
            <a:pPr fontAlgn="base"/>
            <a:r>
              <a:rPr lang="ru-RU" dirty="0"/>
              <a:t>Всего на рынке взаимодействуют три типа участников:</a:t>
            </a:r>
          </a:p>
          <a:p>
            <a:pPr marL="714375" indent="-357188" fontAlgn="base">
              <a:buFont typeface="Wingdings" panose="05000000000000000000" pitchFamily="2" charset="2"/>
              <a:buChar char="q"/>
            </a:pPr>
            <a:r>
              <a:rPr lang="ru-RU" dirty="0"/>
              <a:t>Покупатель (</a:t>
            </a:r>
            <a:r>
              <a:rPr lang="ru-RU" dirty="0" err="1"/>
              <a:t>consumer</a:t>
            </a:r>
            <a:r>
              <a:rPr lang="ru-RU" dirty="0"/>
              <a:t>, обозначаются «С») — физические лица.</a:t>
            </a:r>
          </a:p>
          <a:p>
            <a:pPr marL="714375" indent="-357188" fontAlgn="base">
              <a:buFont typeface="Wingdings" panose="05000000000000000000" pitchFamily="2" charset="2"/>
              <a:buChar char="q"/>
            </a:pPr>
            <a:r>
              <a:rPr lang="ru-RU" dirty="0"/>
              <a:t>Бизнес (</a:t>
            </a:r>
            <a:r>
              <a:rPr lang="ru-RU" dirty="0" err="1"/>
              <a:t>business</a:t>
            </a:r>
            <a:r>
              <a:rPr lang="ru-RU" dirty="0"/>
              <a:t>, обозначаются «B») — юридические лица.</a:t>
            </a:r>
          </a:p>
          <a:p>
            <a:pPr marL="714375" indent="-357188" fontAlgn="base">
              <a:buFont typeface="Wingdings" panose="05000000000000000000" pitchFamily="2" charset="2"/>
              <a:buChar char="q"/>
            </a:pPr>
            <a:r>
              <a:rPr lang="ru-RU" dirty="0"/>
              <a:t>Государство (</a:t>
            </a:r>
            <a:r>
              <a:rPr lang="ru-RU" dirty="0" err="1"/>
              <a:t>government</a:t>
            </a:r>
            <a:r>
              <a:rPr lang="ru-RU" dirty="0"/>
              <a:t>, обозначаются «G») — государственные учреждения и структуры.</a:t>
            </a:r>
          </a:p>
          <a:p>
            <a:pPr fontAlgn="base"/>
            <a:r>
              <a:rPr lang="ru-RU" dirty="0"/>
              <a:t>На основе этого существует три основных модели взаимодействия этих участников:</a:t>
            </a:r>
          </a:p>
          <a:p>
            <a:pPr marL="714375" indent="-357188" fontAlgn="base">
              <a:buFont typeface="Wingdings" panose="05000000000000000000" pitchFamily="2" charset="2"/>
              <a:buChar char="q"/>
            </a:pPr>
            <a:r>
              <a:rPr lang="ru-RU" b="1" dirty="0"/>
              <a:t>B2C</a:t>
            </a:r>
            <a:r>
              <a:rPr lang="ru-RU" dirty="0"/>
              <a:t> (</a:t>
            </a:r>
            <a:r>
              <a:rPr lang="ru-RU" dirty="0" err="1"/>
              <a:t>business-to-consumer</a:t>
            </a:r>
            <a:r>
              <a:rPr lang="ru-RU" dirty="0"/>
              <a:t>, бизнес для потребителя) — продажа продукта от предприятий </a:t>
            </a:r>
            <a:r>
              <a:rPr lang="ru-RU" b="1" dirty="0"/>
              <a:t>гражданам</a:t>
            </a:r>
            <a:r>
              <a:rPr lang="ru-RU" dirty="0"/>
              <a:t>.</a:t>
            </a:r>
          </a:p>
          <a:p>
            <a:pPr marL="714375" indent="-357188" fontAlgn="base">
              <a:buFont typeface="Wingdings" panose="05000000000000000000" pitchFamily="2" charset="2"/>
              <a:buChar char="q"/>
            </a:pPr>
            <a:r>
              <a:rPr lang="ru-RU" b="1" dirty="0"/>
              <a:t>B2B</a:t>
            </a:r>
            <a:r>
              <a:rPr lang="ru-RU" dirty="0"/>
              <a:t> (</a:t>
            </a:r>
            <a:r>
              <a:rPr lang="ru-RU" dirty="0" err="1"/>
              <a:t>business-to-business</a:t>
            </a:r>
            <a:r>
              <a:rPr lang="ru-RU" dirty="0"/>
              <a:t>, бизнес для бизнеса) — продажа продукта от предприятий другим </a:t>
            </a:r>
            <a:r>
              <a:rPr lang="ru-RU" b="1" dirty="0"/>
              <a:t>предприятиям</a:t>
            </a:r>
            <a:r>
              <a:rPr lang="ru-RU" dirty="0"/>
              <a:t>.</a:t>
            </a:r>
          </a:p>
          <a:p>
            <a:pPr marL="714375" indent="-357188" fontAlgn="base">
              <a:buFont typeface="Wingdings" panose="05000000000000000000" pitchFamily="2" charset="2"/>
              <a:buChar char="q"/>
            </a:pPr>
            <a:r>
              <a:rPr lang="ru-RU" b="1" dirty="0"/>
              <a:t>B2G</a:t>
            </a:r>
            <a:r>
              <a:rPr lang="ru-RU" dirty="0"/>
              <a:t> (</a:t>
            </a:r>
            <a:r>
              <a:rPr lang="ru-RU" dirty="0" err="1"/>
              <a:t>business-to-government</a:t>
            </a:r>
            <a:r>
              <a:rPr lang="ru-RU" dirty="0"/>
              <a:t>, бизнес для государства) — продажа продукта от предприятий </a:t>
            </a:r>
            <a:r>
              <a:rPr lang="ru-RU" b="1" dirty="0"/>
              <a:t>государственным учреждениям</a:t>
            </a:r>
            <a:r>
              <a:rPr lang="ru-RU" dirty="0"/>
              <a:t>.</a:t>
            </a:r>
          </a:p>
          <a:p>
            <a:endParaRPr lang="ru-RU" dirty="0"/>
          </a:p>
        </p:txBody>
      </p:sp>
    </p:spTree>
    <p:extLst>
      <p:ext uri="{BB962C8B-B14F-4D97-AF65-F5344CB8AC3E}">
        <p14:creationId xmlns:p14="http://schemas.microsoft.com/office/powerpoint/2010/main" val="3156547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66416" y="324072"/>
            <a:ext cx="6589199" cy="1280890"/>
          </a:xfrm>
        </p:spPr>
        <p:txBody>
          <a:bodyPr>
            <a:noAutofit/>
          </a:bodyPr>
          <a:lstStyle/>
          <a:p>
            <a:pPr algn="ctr">
              <a:spcBef>
                <a:spcPts val="1800"/>
              </a:spcBef>
            </a:pPr>
            <a:r>
              <a:rPr lang="ru-RU" sz="2800" dirty="0"/>
              <a:t>2. Типы стратегий по направлениям развития компании</a:t>
            </a:r>
          </a:p>
        </p:txBody>
      </p:sp>
      <p:pic>
        <p:nvPicPr>
          <p:cNvPr id="4" name="Picture 11"/>
          <p:cNvPicPr>
            <a:picLocks noGrp="1"/>
          </p:cNvPicPr>
          <p:nvPr>
            <p:ph idx="1"/>
          </p:nvPr>
        </p:nvPicPr>
        <p:blipFill>
          <a:blip r:embed="rId2"/>
          <a:stretch>
            <a:fillRect/>
          </a:stretch>
        </p:blipFill>
        <p:spPr>
          <a:xfrm>
            <a:off x="2209801" y="1828801"/>
            <a:ext cx="8272463" cy="4900612"/>
          </a:xfrm>
          <a:prstGeom prst="rect">
            <a:avLst/>
          </a:prstGeom>
        </p:spPr>
      </p:pic>
    </p:spTree>
    <p:extLst>
      <p:ext uri="{BB962C8B-B14F-4D97-AF65-F5344CB8AC3E}">
        <p14:creationId xmlns:p14="http://schemas.microsoft.com/office/powerpoint/2010/main" val="739783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0071" y="295497"/>
            <a:ext cx="6589199" cy="1280890"/>
          </a:xfrm>
        </p:spPr>
        <p:txBody>
          <a:bodyPr>
            <a:normAutofit fontScale="90000"/>
          </a:bodyPr>
          <a:lstStyle/>
          <a:p>
            <a:pPr algn="ctr" fontAlgn="base"/>
            <a:r>
              <a:rPr lang="ru-RU" dirty="0"/>
              <a:t>Стратегия концентрированного роста</a:t>
            </a:r>
          </a:p>
        </p:txBody>
      </p:sp>
      <p:sp>
        <p:nvSpPr>
          <p:cNvPr id="3" name="Объект 2"/>
          <p:cNvSpPr>
            <a:spLocks noGrp="1"/>
          </p:cNvSpPr>
          <p:nvPr>
            <p:ph idx="1"/>
          </p:nvPr>
        </p:nvSpPr>
        <p:spPr>
          <a:xfrm>
            <a:off x="3252789" y="1714500"/>
            <a:ext cx="7243762" cy="5143500"/>
          </a:xfrm>
        </p:spPr>
        <p:txBody>
          <a:bodyPr>
            <a:normAutofit fontScale="92500" lnSpcReduction="20000"/>
          </a:bodyPr>
          <a:lstStyle/>
          <a:p>
            <a:pPr fontAlgn="base"/>
            <a:r>
              <a:rPr lang="ru-RU" dirty="0"/>
              <a:t>Описывает, как укрепить позиции бренда, доработать существующий продукт или создать новый в той же нише. Цель — развитие организации в своём сегменте рынка.</a:t>
            </a:r>
          </a:p>
          <a:p>
            <a:pPr fontAlgn="base"/>
            <a:r>
              <a:rPr lang="ru-RU" dirty="0"/>
              <a:t>В рамках данного вида планирования возможны три вектора развития:</a:t>
            </a:r>
          </a:p>
          <a:p>
            <a:pPr marL="714375" indent="-357188" fontAlgn="base">
              <a:buFont typeface="Wingdings" panose="05000000000000000000" pitchFamily="2" charset="2"/>
              <a:buChar char="q"/>
            </a:pPr>
            <a:r>
              <a:rPr lang="ru-RU" dirty="0"/>
              <a:t>вывод продукта в лидеры: например, с помощью сильной рекламы или поглощения конкурентов;</a:t>
            </a:r>
          </a:p>
          <a:p>
            <a:pPr marL="714375" indent="-357188" fontAlgn="base">
              <a:buFont typeface="Wingdings" panose="05000000000000000000" pitchFamily="2" charset="2"/>
              <a:buChar char="q"/>
            </a:pPr>
            <a:r>
              <a:rPr lang="ru-RU" dirty="0"/>
              <a:t>поиск новых рынков сбыта для существующего продукта;</a:t>
            </a:r>
          </a:p>
          <a:p>
            <a:pPr marL="714375" indent="-357188" fontAlgn="base">
              <a:buFont typeface="Wingdings" panose="05000000000000000000" pitchFamily="2" charset="2"/>
              <a:buChar char="q"/>
            </a:pPr>
            <a:r>
              <a:rPr lang="ru-RU" dirty="0"/>
              <a:t>запуск нового продукта, направленного на уже освоенный рынок.</a:t>
            </a:r>
          </a:p>
          <a:p>
            <a:pPr fontAlgn="base"/>
            <a:r>
              <a:rPr lang="ru-RU" dirty="0"/>
              <a:t>Во всех вариантах требуются значительные ресурсы на маркетинг и оптимизацию внутренних бизнес-процессов. Чтобы усилить своё положение на рынке, компания должна работать одновременно в двух направлениях:</a:t>
            </a:r>
          </a:p>
          <a:p>
            <a:pPr marL="714375" indent="-357188" fontAlgn="base">
              <a:buFont typeface="Wingdings" panose="05000000000000000000" pitchFamily="2" charset="2"/>
              <a:buChar char="q"/>
            </a:pPr>
            <a:r>
              <a:rPr lang="ru-RU" dirty="0"/>
              <a:t>завоёвывать новую аудиторию;</a:t>
            </a:r>
          </a:p>
          <a:p>
            <a:pPr marL="714375" indent="-357188" fontAlgn="base">
              <a:buFont typeface="Wingdings" panose="05000000000000000000" pitchFamily="2" charset="2"/>
              <a:buChar char="q"/>
            </a:pPr>
            <a:r>
              <a:rPr lang="ru-RU" dirty="0"/>
              <a:t>удерживать постоянных покупателей.</a:t>
            </a:r>
          </a:p>
          <a:p>
            <a:pPr fontAlgn="base"/>
            <a:r>
              <a:rPr lang="ru-RU" dirty="0"/>
              <a:t>Поэтому план развития должен включать использование разных видов рекламы, меры по повышению лояльности аудитории и внедрение </a:t>
            </a:r>
            <a:r>
              <a:rPr lang="ru-RU" dirty="0">
                <a:hlinkClick r:id="rId2" action="ppaction://hlinksldjump"/>
              </a:rPr>
              <a:t>инструментов для конверсии.</a:t>
            </a:r>
            <a:endParaRPr lang="ru-RU" dirty="0"/>
          </a:p>
          <a:p>
            <a:endParaRPr lang="ru-RU" dirty="0"/>
          </a:p>
        </p:txBody>
      </p:sp>
    </p:spTree>
    <p:extLst>
      <p:ext uri="{BB962C8B-B14F-4D97-AF65-F5344CB8AC3E}">
        <p14:creationId xmlns:p14="http://schemas.microsoft.com/office/powerpoint/2010/main" val="1333257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69202" y="624110"/>
            <a:ext cx="6589199" cy="747490"/>
          </a:xfrm>
        </p:spPr>
        <p:txBody>
          <a:bodyPr>
            <a:normAutofit/>
          </a:bodyPr>
          <a:lstStyle/>
          <a:p>
            <a:pPr algn="ctr"/>
            <a:r>
              <a:rPr lang="ru-RU" sz="3200" dirty="0"/>
              <a:t>Вертикальная интеграция</a:t>
            </a:r>
          </a:p>
        </p:txBody>
      </p:sp>
      <p:sp>
        <p:nvSpPr>
          <p:cNvPr id="3" name="Объект 2"/>
          <p:cNvSpPr>
            <a:spLocks noGrp="1"/>
          </p:cNvSpPr>
          <p:nvPr>
            <p:ph idx="1"/>
          </p:nvPr>
        </p:nvSpPr>
        <p:spPr>
          <a:xfrm>
            <a:off x="3466416" y="1643062"/>
            <a:ext cx="6591985" cy="5257800"/>
          </a:xfrm>
        </p:spPr>
        <p:txBody>
          <a:bodyPr>
            <a:normAutofit/>
          </a:bodyPr>
          <a:lstStyle/>
          <a:p>
            <a:pPr fontAlgn="base"/>
            <a:r>
              <a:rPr lang="ru-RU" dirty="0"/>
              <a:t>В основе подхода — расширение компании за счёт присоединения новых структур. Для этого используется два метода:</a:t>
            </a:r>
          </a:p>
          <a:p>
            <a:pPr marL="714375" indent="-357188" fontAlgn="base">
              <a:buFont typeface="Wingdings" panose="05000000000000000000" pitchFamily="2" charset="2"/>
              <a:buChar char="q"/>
            </a:pPr>
            <a:r>
              <a:rPr lang="ru-RU" dirty="0"/>
              <a:t>поглощение организаций из смежных отраслей бизнеса: производителей, поставщиков, </a:t>
            </a:r>
            <a:r>
              <a:rPr lang="ru-RU" dirty="0" err="1"/>
              <a:t>ретейлеров</a:t>
            </a:r>
            <a:r>
              <a:rPr lang="ru-RU" dirty="0"/>
              <a:t>;</a:t>
            </a:r>
          </a:p>
          <a:p>
            <a:pPr marL="714375" indent="-357188" fontAlgn="base">
              <a:buFont typeface="Wingdings" panose="05000000000000000000" pitchFamily="2" charset="2"/>
              <a:buChar char="q"/>
            </a:pPr>
            <a:r>
              <a:rPr lang="ru-RU" dirty="0"/>
              <a:t>создание собственных подразделений в этих отраслях. Например, предприятие покупает йогурты на стороннем заводе и продаёт их под своим брендом. Но в рамках стратегии вертикальной интеграции компания запускает свою производственную линию.</a:t>
            </a:r>
          </a:p>
          <a:p>
            <a:pPr fontAlgn="base"/>
            <a:r>
              <a:rPr lang="ru-RU" dirty="0"/>
              <a:t>При вертикальной интеграции можно двигаться «назад», к началу бизнес-процесса, или «вперёд», к клиенту.</a:t>
            </a:r>
          </a:p>
          <a:p>
            <a:endParaRPr lang="ru-RU" dirty="0"/>
          </a:p>
        </p:txBody>
      </p:sp>
    </p:spTree>
    <p:extLst>
      <p:ext uri="{BB962C8B-B14F-4D97-AF65-F5344CB8AC3E}">
        <p14:creationId xmlns:p14="http://schemas.microsoft.com/office/powerpoint/2010/main" val="1185508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66416" y="428626"/>
            <a:ext cx="6987273" cy="6429375"/>
          </a:xfrm>
        </p:spPr>
        <p:txBody>
          <a:bodyPr>
            <a:normAutofit fontScale="92500" lnSpcReduction="20000"/>
          </a:bodyPr>
          <a:lstStyle/>
          <a:p>
            <a:pPr fontAlgn="base"/>
            <a:r>
              <a:rPr lang="ru-RU" sz="2400" dirty="0"/>
              <a:t>Путь «</a:t>
            </a:r>
            <a:r>
              <a:rPr lang="ru-RU" sz="2400" b="1" dirty="0"/>
              <a:t>назад</a:t>
            </a:r>
            <a:r>
              <a:rPr lang="ru-RU" sz="2400" dirty="0"/>
              <a:t>» — это усиление контроля над поставщиками и производителями. Преимущества данного вида развития:</a:t>
            </a:r>
          </a:p>
          <a:p>
            <a:pPr marL="714375" indent="-357188" fontAlgn="base">
              <a:buFont typeface="Wingdings" panose="05000000000000000000" pitchFamily="2" charset="2"/>
              <a:buChar char="q"/>
            </a:pPr>
            <a:r>
              <a:rPr lang="ru-RU" sz="2400" dirty="0"/>
              <a:t>предприятие становится менее зависимым от работы и цен поставщиков;</a:t>
            </a:r>
          </a:p>
          <a:p>
            <a:pPr marL="714375" indent="-357188" fontAlgn="base">
              <a:buFont typeface="Wingdings" panose="05000000000000000000" pitchFamily="2" charset="2"/>
              <a:buChar char="q"/>
            </a:pPr>
            <a:r>
              <a:rPr lang="ru-RU" sz="2400" dirty="0"/>
              <a:t>присоединение новых структур может привести к росту доходов в будущем.</a:t>
            </a:r>
          </a:p>
          <a:p>
            <a:pPr fontAlgn="base"/>
            <a:r>
              <a:rPr lang="ru-RU" sz="2400" dirty="0"/>
              <a:t>Путь «</a:t>
            </a:r>
            <a:r>
              <a:rPr lang="ru-RU" sz="2400" b="1" dirty="0"/>
              <a:t>вперёд</a:t>
            </a:r>
            <a:r>
              <a:rPr lang="ru-RU" sz="2400" dirty="0"/>
              <a:t>» — это контроль над этапами реализации продукта, расположенными между компанией и конечным потребителем. </a:t>
            </a:r>
          </a:p>
          <a:p>
            <a:pPr marL="357188" indent="0" fontAlgn="base">
              <a:buNone/>
            </a:pPr>
            <a:r>
              <a:rPr lang="ru-RU" sz="2400" dirty="0"/>
              <a:t>Пример: предприятие может создать свою сеть сбыта вместо того, чтобы работать с посредниками. Таким образом компания снизит расходы на посреднические услуги и сможет контролировать весь процесс продаж. В собственных фирменных магазинах можно обучить персонал с учётом политики бренда, размещать только свою рекламу, избавиться от конкуренции на полках.</a:t>
            </a:r>
          </a:p>
          <a:p>
            <a:endParaRPr lang="ru-RU" dirty="0"/>
          </a:p>
        </p:txBody>
      </p:sp>
    </p:spTree>
    <p:extLst>
      <p:ext uri="{BB962C8B-B14F-4D97-AF65-F5344CB8AC3E}">
        <p14:creationId xmlns:p14="http://schemas.microsoft.com/office/powerpoint/2010/main" val="4133154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a:t>Стратегия диверсификации</a:t>
            </a:r>
          </a:p>
        </p:txBody>
      </p:sp>
      <p:sp>
        <p:nvSpPr>
          <p:cNvPr id="3" name="Объект 2"/>
          <p:cNvSpPr>
            <a:spLocks noGrp="1"/>
          </p:cNvSpPr>
          <p:nvPr>
            <p:ph idx="1"/>
          </p:nvPr>
        </p:nvSpPr>
        <p:spPr>
          <a:xfrm>
            <a:off x="3466416" y="1514476"/>
            <a:ext cx="6591985" cy="4396747"/>
          </a:xfrm>
        </p:spPr>
        <p:txBody>
          <a:bodyPr/>
          <a:lstStyle/>
          <a:p>
            <a:pPr marL="0" indent="0" algn="ctr" fontAlgn="base">
              <a:buNone/>
            </a:pPr>
            <a:r>
              <a:rPr lang="ru-RU" dirty="0"/>
              <a:t>Данный вид развития подходит организациям, которые достигли потолка в своей отрасли. Можно двигаться в следующих направлениях:</a:t>
            </a:r>
          </a:p>
          <a:p>
            <a:pPr marL="0" indent="0">
              <a:buNone/>
            </a:pPr>
            <a:br>
              <a:rPr lang="ru-RU" dirty="0"/>
            </a:br>
            <a:endParaRPr lang="ru-RU" dirty="0"/>
          </a:p>
        </p:txBody>
      </p:sp>
      <p:graphicFrame>
        <p:nvGraphicFramePr>
          <p:cNvPr id="4" name="Схема 3"/>
          <p:cNvGraphicFramePr/>
          <p:nvPr/>
        </p:nvGraphicFramePr>
        <p:xfrm>
          <a:off x="3262312" y="2795366"/>
          <a:ext cx="6096000" cy="3865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0389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Путь центрированной диверсификации</a:t>
            </a:r>
          </a:p>
        </p:txBody>
      </p:sp>
      <p:sp>
        <p:nvSpPr>
          <p:cNvPr id="3" name="Объект 2"/>
          <p:cNvSpPr>
            <a:spLocks noGrp="1"/>
          </p:cNvSpPr>
          <p:nvPr>
            <p:ph idx="1"/>
          </p:nvPr>
        </p:nvSpPr>
        <p:spPr>
          <a:xfrm>
            <a:off x="3469202" y="2047875"/>
            <a:ext cx="6591985" cy="3777622"/>
          </a:xfrm>
        </p:spPr>
        <p:txBody>
          <a:bodyPr>
            <a:noAutofit/>
          </a:bodyPr>
          <a:lstStyle/>
          <a:p>
            <a:pPr fontAlgn="base"/>
            <a:r>
              <a:rPr lang="ru-RU" sz="2600" dirty="0"/>
              <a:t>Путь центрированной диверсификации — не меняя существующие бизнес-процессы и не привлекая инвестиции, найти внутренние ресурсы для создания нового продукта. Например:</a:t>
            </a:r>
          </a:p>
          <a:p>
            <a:pPr lvl="1" fontAlgn="base">
              <a:buFont typeface="Wingdings" panose="05000000000000000000" pitchFamily="2" charset="2"/>
              <a:buChar char="q"/>
            </a:pPr>
            <a:r>
              <a:rPr lang="ru-RU" sz="2000" dirty="0"/>
              <a:t>использовать ранее внедрённые технологии для производства нового товара;</a:t>
            </a:r>
          </a:p>
          <a:p>
            <a:pPr lvl="1" fontAlgn="base">
              <a:buFont typeface="Wingdings" panose="05000000000000000000" pitchFamily="2" charset="2"/>
              <a:buChar char="q"/>
            </a:pPr>
            <a:r>
              <a:rPr lang="ru-RU" sz="2000" dirty="0"/>
              <a:t>создать новую услугу на основе старых;</a:t>
            </a:r>
          </a:p>
          <a:p>
            <a:pPr lvl="1" fontAlgn="base">
              <a:buFont typeface="Wingdings" panose="05000000000000000000" pitchFamily="2" charset="2"/>
              <a:buChar char="q"/>
            </a:pPr>
            <a:r>
              <a:rPr lang="ru-RU" sz="2000" dirty="0"/>
              <a:t>предложить клиентам новое применение своей продукции.</a:t>
            </a:r>
          </a:p>
          <a:p>
            <a:endParaRPr lang="ru-RU" sz="2000" dirty="0"/>
          </a:p>
        </p:txBody>
      </p:sp>
    </p:spTree>
    <p:extLst>
      <p:ext uri="{BB962C8B-B14F-4D97-AF65-F5344CB8AC3E}">
        <p14:creationId xmlns:p14="http://schemas.microsoft.com/office/powerpoint/2010/main" val="2397261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Путь горизонтальной диверсификации</a:t>
            </a:r>
          </a:p>
        </p:txBody>
      </p:sp>
      <p:sp>
        <p:nvSpPr>
          <p:cNvPr id="3" name="Объект 2"/>
          <p:cNvSpPr>
            <a:spLocks noGrp="1"/>
          </p:cNvSpPr>
          <p:nvPr>
            <p:ph idx="1"/>
          </p:nvPr>
        </p:nvSpPr>
        <p:spPr>
          <a:xfrm>
            <a:off x="3466416" y="2133600"/>
            <a:ext cx="6591985" cy="4524375"/>
          </a:xfrm>
        </p:spPr>
        <p:txBody>
          <a:bodyPr>
            <a:normAutofit/>
          </a:bodyPr>
          <a:lstStyle/>
          <a:p>
            <a:pPr fontAlgn="base"/>
            <a:r>
              <a:rPr lang="ru-RU" sz="2400" dirty="0"/>
              <a:t>Путь горизонтальной диверсификации — вывести на рынок новый продукт, ориентированный на покупателей основного. Например:</a:t>
            </a:r>
          </a:p>
          <a:p>
            <a:pPr lvl="1" fontAlgn="base"/>
            <a:r>
              <a:rPr lang="ru-RU" sz="2000" dirty="0"/>
              <a:t>расширить линейку продукции за счёт новых позиций (бренд йогуртов начинает выпускать и другую молочную продукцию);</a:t>
            </a:r>
          </a:p>
          <a:p>
            <a:pPr lvl="1" fontAlgn="base"/>
            <a:r>
              <a:rPr lang="ru-RU" sz="2000" dirty="0"/>
              <a:t>предложить новую услугу, интересную текущей аудитории (маркетинговое агентство, кроме ведения рекламы, начинает заниматься SMM (продвижение брендов в социальных сетях).</a:t>
            </a:r>
          </a:p>
          <a:p>
            <a:endParaRPr lang="ru-RU" dirty="0"/>
          </a:p>
        </p:txBody>
      </p:sp>
    </p:spTree>
    <p:extLst>
      <p:ext uri="{BB962C8B-B14F-4D97-AF65-F5344CB8AC3E}">
        <p14:creationId xmlns:p14="http://schemas.microsoft.com/office/powerpoint/2010/main" val="4195059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Путь </a:t>
            </a:r>
            <a:r>
              <a:rPr lang="ru-RU" dirty="0" err="1"/>
              <a:t>конгломеративной</a:t>
            </a:r>
            <a:r>
              <a:rPr lang="ru-RU" dirty="0"/>
              <a:t> диверсификации</a:t>
            </a:r>
          </a:p>
        </p:txBody>
      </p:sp>
      <p:sp>
        <p:nvSpPr>
          <p:cNvPr id="3" name="Объект 2"/>
          <p:cNvSpPr>
            <a:spLocks noGrp="1"/>
          </p:cNvSpPr>
          <p:nvPr>
            <p:ph idx="1"/>
          </p:nvPr>
        </p:nvSpPr>
        <p:spPr>
          <a:xfrm>
            <a:off x="3466416" y="2133600"/>
            <a:ext cx="6591985" cy="4238625"/>
          </a:xfrm>
        </p:spPr>
        <p:txBody>
          <a:bodyPr>
            <a:normAutofit lnSpcReduction="10000"/>
          </a:bodyPr>
          <a:lstStyle/>
          <a:p>
            <a:r>
              <a:rPr lang="ru-RU" sz="2400" dirty="0"/>
              <a:t>Путь </a:t>
            </a:r>
            <a:r>
              <a:rPr lang="ru-RU" sz="2400" dirty="0" err="1"/>
              <a:t>конгломеративной</a:t>
            </a:r>
            <a:r>
              <a:rPr lang="ru-RU" sz="2400" dirty="0"/>
              <a:t> диверсификации — вывести на рынок совершенно новый продукт, никак не связанный с основным ассортиментом. </a:t>
            </a:r>
          </a:p>
          <a:p>
            <a:r>
              <a:rPr lang="ru-RU" sz="2400" dirty="0"/>
              <a:t>Данный вид стратегии сопоставим с запуском нового бизнеса. </a:t>
            </a:r>
          </a:p>
          <a:p>
            <a:r>
              <a:rPr lang="ru-RU" sz="2400" dirty="0"/>
              <a:t>Вариант подходит компаниям, которые готовы кардинально поменять тип деятельности и осваивать новые рынки.</a:t>
            </a:r>
          </a:p>
          <a:p>
            <a:endParaRPr lang="ru-RU" dirty="0"/>
          </a:p>
        </p:txBody>
      </p:sp>
    </p:spTree>
    <p:extLst>
      <p:ext uri="{BB962C8B-B14F-4D97-AF65-F5344CB8AC3E}">
        <p14:creationId xmlns:p14="http://schemas.microsoft.com/office/powerpoint/2010/main" val="3298307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9A1C9-E4D3-030E-DCA6-7D9C2A93A8A4}"/>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06794001-0E31-2369-E801-78B1785B91B8}"/>
              </a:ext>
            </a:extLst>
          </p:cNvPr>
          <p:cNvSpPr>
            <a:spLocks noGrp="1" noChangeArrowheads="1"/>
          </p:cNvSpPr>
          <p:nvPr>
            <p:ph type="title"/>
          </p:nvPr>
        </p:nvSpPr>
        <p:spPr>
          <a:xfrm>
            <a:off x="1981200" y="846138"/>
            <a:ext cx="8229600" cy="1143000"/>
          </a:xfrm>
        </p:spPr>
        <p:txBody>
          <a:bodyPr/>
          <a:lstStyle/>
          <a:p>
            <a:pPr eaLnBrk="1" hangingPunct="1"/>
            <a:r>
              <a:rPr lang="ru-RU" altLang="ru-RU" sz="4000" b="1">
                <a:latin typeface="Tahoma" panose="020B0604030504040204" pitchFamily="34" charset="0"/>
              </a:rPr>
              <a:t>Стратегический менеджмент</a:t>
            </a:r>
            <a:r>
              <a:rPr lang="ru-RU" altLang="ru-RU" sz="4000">
                <a:latin typeface="Tahoma" panose="020B0604030504040204" pitchFamily="34" charset="0"/>
              </a:rPr>
              <a:t> </a:t>
            </a:r>
          </a:p>
        </p:txBody>
      </p:sp>
      <p:sp>
        <p:nvSpPr>
          <p:cNvPr id="4099" name="Rectangle 3">
            <a:extLst>
              <a:ext uri="{FF2B5EF4-FFF2-40B4-BE49-F238E27FC236}">
                <a16:creationId xmlns:a16="http://schemas.microsoft.com/office/drawing/2014/main" id="{4FA19B09-ACED-D03B-EEAF-BF4AC59F9635}"/>
              </a:ext>
            </a:extLst>
          </p:cNvPr>
          <p:cNvSpPr>
            <a:spLocks noGrp="1" noChangeArrowheads="1"/>
          </p:cNvSpPr>
          <p:nvPr>
            <p:ph type="body" idx="1"/>
          </p:nvPr>
        </p:nvSpPr>
        <p:spPr>
          <a:xfrm>
            <a:off x="1981200" y="2001838"/>
            <a:ext cx="8229600" cy="4525962"/>
          </a:xfrm>
        </p:spPr>
        <p:txBody>
          <a:bodyPr/>
          <a:lstStyle/>
          <a:p>
            <a:pPr marL="609600" indent="-609600" algn="just">
              <a:lnSpc>
                <a:spcPct val="150000"/>
              </a:lnSpc>
            </a:pPr>
            <a:r>
              <a:rPr lang="ru-RU" altLang="ru-RU" sz="2000" b="1">
                <a:latin typeface="Tahoma" panose="020B0604030504040204" pitchFamily="34" charset="0"/>
              </a:rPr>
              <a:t>Стратегический менеджмент - система решений и действий, применяемых для формулирования и осуществления стратегии, которая обеспечит наилучшее конкурентоспособное соответствие между организацией и ее средой для достижения целей организации.</a:t>
            </a:r>
          </a:p>
        </p:txBody>
      </p:sp>
    </p:spTree>
    <p:extLst>
      <p:ext uri="{BB962C8B-B14F-4D97-AF65-F5344CB8AC3E}">
        <p14:creationId xmlns:p14="http://schemas.microsoft.com/office/powerpoint/2010/main" val="2493518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
            <a:extLst>
              <a:ext uri="{FF2B5EF4-FFF2-40B4-BE49-F238E27FC236}">
                <a16:creationId xmlns:a16="http://schemas.microsoft.com/office/drawing/2014/main" id="{6EFB5944-70C7-E034-A74E-C174E78AB845}"/>
              </a:ext>
            </a:extLst>
          </p:cNvPr>
          <p:cNvSpPr txBox="1"/>
          <p:nvPr/>
        </p:nvSpPr>
        <p:spPr>
          <a:xfrm>
            <a:off x="3429001" y="2743200"/>
            <a:ext cx="5336931" cy="899862"/>
          </a:xfrm>
          <a:prstGeom prst="rect">
            <a:avLst/>
          </a:prstGeom>
        </p:spPr>
        <p:txBody>
          <a:bodyPr vert="horz" wrap="square" lIns="0" tIns="13335" rIns="0" bIns="0" rtlCol="0">
            <a:spAutoFit/>
          </a:bodyPr>
          <a:lstStyle/>
          <a:p>
            <a:pPr marL="12700" algn="ctr">
              <a:lnSpc>
                <a:spcPct val="80000"/>
              </a:lnSpc>
              <a:spcBef>
                <a:spcPts val="105"/>
              </a:spcBef>
            </a:pPr>
            <a:r>
              <a:rPr lang="ru-RU" sz="2400" b="1" dirty="0">
                <a:solidFill>
                  <a:schemeClr val="accent6">
                    <a:lumMod val="75000"/>
                  </a:schemeClr>
                </a:solidFill>
                <a:latin typeface="Arial"/>
                <a:cs typeface="Arial"/>
              </a:rPr>
              <a:t>Конкурентные стратегии. Корпоративные стратегии. Стратегии бизнеса</a:t>
            </a:r>
          </a:p>
        </p:txBody>
      </p:sp>
    </p:spTree>
    <p:extLst>
      <p:ext uri="{BB962C8B-B14F-4D97-AF65-F5344CB8AC3E}">
        <p14:creationId xmlns:p14="http://schemas.microsoft.com/office/powerpoint/2010/main" val="1521675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79F5B-CA31-D348-C86C-510C902E9BEF}"/>
            </a:ext>
          </a:extLst>
        </p:cNvPr>
        <p:cNvGrpSpPr/>
        <p:nvPr/>
      </p:nvGrpSpPr>
      <p:grpSpPr>
        <a:xfrm>
          <a:off x="0" y="0"/>
          <a:ext cx="0" cy="0"/>
          <a:chOff x="0" y="0"/>
          <a:chExt cx="0" cy="0"/>
        </a:xfrm>
      </p:grpSpPr>
      <p:sp>
        <p:nvSpPr>
          <p:cNvPr id="17" name="Объект 2">
            <a:extLst>
              <a:ext uri="{FF2B5EF4-FFF2-40B4-BE49-F238E27FC236}">
                <a16:creationId xmlns:a16="http://schemas.microsoft.com/office/drawing/2014/main" id="{79B70A46-FB8F-2C29-0710-59F409E54D7E}"/>
              </a:ext>
            </a:extLst>
          </p:cNvPr>
          <p:cNvSpPr>
            <a:spLocks noGrp="1"/>
          </p:cNvSpPr>
          <p:nvPr>
            <p:ph idx="1"/>
          </p:nvPr>
        </p:nvSpPr>
        <p:spPr>
          <a:xfrm>
            <a:off x="1981200" y="990600"/>
            <a:ext cx="7886700" cy="4657344"/>
          </a:xfrm>
        </p:spPr>
        <p:txBody>
          <a:bodyPr>
            <a:normAutofit fontScale="92500" lnSpcReduction="20000"/>
          </a:bodyPr>
          <a:lstStyle/>
          <a:p>
            <a:r>
              <a:rPr lang="ru-RU" sz="2400" b="1" dirty="0"/>
              <a:t>Конкурентная стратегия </a:t>
            </a:r>
            <a:r>
              <a:rPr lang="ru-RU" sz="2400" dirty="0"/>
              <a:t>– стратегия ведения бизнеса,  определяющая выбор способа достижения  конкурентного преимущества и характер ответных действий на атаку конкурента.</a:t>
            </a:r>
          </a:p>
          <a:p>
            <a:r>
              <a:rPr lang="ru-RU" sz="2400" b="1" dirty="0"/>
              <a:t>Конкурентное преимущество </a:t>
            </a:r>
            <a:r>
              <a:rPr lang="ru-RU" sz="2400" dirty="0"/>
              <a:t>– некоторая уникальная  ценность, представляющая собой свойства или атрибуты товара, способность или компетенцию в  какой-то области деятельности, обеспечивающая  конкурентоспособность.</a:t>
            </a:r>
          </a:p>
          <a:p>
            <a:r>
              <a:rPr lang="ru-RU" sz="2400" b="1" dirty="0"/>
              <a:t>Конкурентоспособность</a:t>
            </a:r>
            <a:r>
              <a:rPr lang="ru-RU" sz="2400" dirty="0"/>
              <a:t> – существенное превосходство организации или отдельного товара на  целевом рынке над конкурирующими аналогами по степени удовлетворения потребностей, в том числе и  по суммарным затратам потребителя на приобретение и пользование товаром.</a:t>
            </a:r>
          </a:p>
        </p:txBody>
      </p:sp>
      <p:sp>
        <p:nvSpPr>
          <p:cNvPr id="21" name="object 2">
            <a:extLst>
              <a:ext uri="{FF2B5EF4-FFF2-40B4-BE49-F238E27FC236}">
                <a16:creationId xmlns:a16="http://schemas.microsoft.com/office/drawing/2014/main" id="{F022E3AE-0EF6-BB0E-39C2-3647C1EF6A73}"/>
              </a:ext>
            </a:extLst>
          </p:cNvPr>
          <p:cNvSpPr txBox="1"/>
          <p:nvPr/>
        </p:nvSpPr>
        <p:spPr>
          <a:xfrm>
            <a:off x="1981200" y="376870"/>
            <a:ext cx="7886700" cy="308931"/>
          </a:xfrm>
          <a:prstGeom prst="rect">
            <a:avLst/>
          </a:prstGeom>
        </p:spPr>
        <p:txBody>
          <a:bodyPr vert="horz" wrap="square" lIns="0" tIns="13335" rIns="0" bIns="0" rtlCol="0">
            <a:spAutoFit/>
          </a:bodyPr>
          <a:lstStyle/>
          <a:p>
            <a:pPr marL="12700">
              <a:lnSpc>
                <a:spcPct val="80000"/>
              </a:lnSpc>
              <a:spcBef>
                <a:spcPts val="105"/>
              </a:spcBef>
            </a:pPr>
            <a:r>
              <a:rPr lang="ru-RU" sz="2400" b="1" dirty="0">
                <a:solidFill>
                  <a:schemeClr val="accent6">
                    <a:lumMod val="75000"/>
                  </a:schemeClr>
                </a:solidFill>
                <a:latin typeface="Arial"/>
                <a:cs typeface="Arial"/>
              </a:rPr>
              <a:t>Конкурентная</a:t>
            </a:r>
            <a:r>
              <a:rPr lang="ru-RU" sz="2400" b="1" dirty="0">
                <a:latin typeface="Arial"/>
                <a:cs typeface="Arial"/>
              </a:rPr>
              <a:t> </a:t>
            </a:r>
            <a:r>
              <a:rPr lang="ru-RU" sz="2400" b="1" dirty="0">
                <a:solidFill>
                  <a:schemeClr val="accent6">
                    <a:lumMod val="75000"/>
                  </a:schemeClr>
                </a:solidFill>
                <a:latin typeface="Arial"/>
                <a:cs typeface="Arial"/>
              </a:rPr>
              <a:t>стратегия</a:t>
            </a:r>
            <a:endParaRPr sz="2400" b="1" dirty="0">
              <a:solidFill>
                <a:schemeClr val="accent6">
                  <a:lumMod val="75000"/>
                </a:schemeClr>
              </a:solidFill>
              <a:latin typeface="Arial"/>
              <a:cs typeface="Arial"/>
            </a:endParaRPr>
          </a:p>
        </p:txBody>
      </p:sp>
    </p:spTree>
    <p:extLst>
      <p:ext uri="{BB962C8B-B14F-4D97-AF65-F5344CB8AC3E}">
        <p14:creationId xmlns:p14="http://schemas.microsoft.com/office/powerpoint/2010/main" val="1538165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
            <a:extLst>
              <a:ext uri="{FF2B5EF4-FFF2-40B4-BE49-F238E27FC236}">
                <a16:creationId xmlns:a16="http://schemas.microsoft.com/office/drawing/2014/main" id="{6EFB5944-70C7-E034-A74E-C174E78AB845}"/>
              </a:ext>
            </a:extLst>
          </p:cNvPr>
          <p:cNvSpPr txBox="1"/>
          <p:nvPr/>
        </p:nvSpPr>
        <p:spPr>
          <a:xfrm>
            <a:off x="1981200" y="381001"/>
            <a:ext cx="7886700" cy="316305"/>
          </a:xfrm>
          <a:prstGeom prst="rect">
            <a:avLst/>
          </a:prstGeom>
        </p:spPr>
        <p:txBody>
          <a:bodyPr vert="horz" wrap="square" lIns="0" tIns="13335" rIns="0" bIns="0" rtlCol="0">
            <a:spAutoFit/>
          </a:bodyPr>
          <a:lstStyle/>
          <a:p>
            <a:pPr marL="12700">
              <a:lnSpc>
                <a:spcPct val="80000"/>
              </a:lnSpc>
              <a:spcBef>
                <a:spcPts val="105"/>
              </a:spcBef>
            </a:pPr>
            <a:r>
              <a:rPr lang="ru-RU" sz="2400" b="1" dirty="0">
                <a:solidFill>
                  <a:schemeClr val="accent6">
                    <a:lumMod val="75000"/>
                  </a:schemeClr>
                </a:solidFill>
                <a:latin typeface="Arial" panose="020B0604020202020204" pitchFamily="34" charset="0"/>
                <a:cs typeface="Arial" panose="020B0604020202020204" pitchFamily="34" charset="0"/>
              </a:rPr>
              <a:t>Основные задачи маркетинга на предприятии</a:t>
            </a:r>
          </a:p>
        </p:txBody>
      </p:sp>
      <p:graphicFrame>
        <p:nvGraphicFramePr>
          <p:cNvPr id="5" name="Объект 2">
            <a:extLst>
              <a:ext uri="{FF2B5EF4-FFF2-40B4-BE49-F238E27FC236}">
                <a16:creationId xmlns:a16="http://schemas.microsoft.com/office/drawing/2014/main" id="{3EBE2FB5-FBF8-DC9E-B983-78C18F490465}"/>
              </a:ext>
            </a:extLst>
          </p:cNvPr>
          <p:cNvGraphicFramePr>
            <a:graphicFrameLocks noGrp="1"/>
          </p:cNvGraphicFramePr>
          <p:nvPr>
            <p:ph idx="1"/>
          </p:nvPr>
        </p:nvGraphicFramePr>
        <p:xfrm>
          <a:off x="2038350" y="1371600"/>
          <a:ext cx="805815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a:extLst>
              <a:ext uri="{FF2B5EF4-FFF2-40B4-BE49-F238E27FC236}">
                <a16:creationId xmlns:a16="http://schemas.microsoft.com/office/drawing/2014/main" id="{C975283D-C675-941A-8F8E-8C1D03AC2B01}"/>
              </a:ext>
            </a:extLst>
          </p:cNvPr>
          <p:cNvSpPr/>
          <p:nvPr/>
        </p:nvSpPr>
        <p:spPr>
          <a:xfrm>
            <a:off x="1866900" y="1371600"/>
            <a:ext cx="8458200" cy="2057400"/>
          </a:xfrm>
          <a:prstGeom prst="rect">
            <a:avLst/>
          </a:prstGeom>
          <a:noFill/>
          <a:ln w="254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object 2">
            <a:extLst>
              <a:ext uri="{FF2B5EF4-FFF2-40B4-BE49-F238E27FC236}">
                <a16:creationId xmlns:a16="http://schemas.microsoft.com/office/drawing/2014/main" id="{1CEF67FB-ED03-28D4-2EEE-E5C4A424A5A1}"/>
              </a:ext>
            </a:extLst>
          </p:cNvPr>
          <p:cNvSpPr txBox="1"/>
          <p:nvPr/>
        </p:nvSpPr>
        <p:spPr>
          <a:xfrm>
            <a:off x="2076450" y="1447801"/>
            <a:ext cx="7886700" cy="316305"/>
          </a:xfrm>
          <a:prstGeom prst="rect">
            <a:avLst/>
          </a:prstGeom>
        </p:spPr>
        <p:txBody>
          <a:bodyPr vert="horz" wrap="square" lIns="0" tIns="13335" rIns="0" bIns="0" rtlCol="0">
            <a:spAutoFit/>
          </a:bodyPr>
          <a:lstStyle/>
          <a:p>
            <a:pPr marL="12700" algn="ctr">
              <a:lnSpc>
                <a:spcPct val="80000"/>
              </a:lnSpc>
              <a:spcBef>
                <a:spcPts val="105"/>
              </a:spcBef>
            </a:pPr>
            <a:r>
              <a:rPr lang="ru-RU" sz="2400" b="1" dirty="0">
                <a:solidFill>
                  <a:schemeClr val="accent6">
                    <a:lumMod val="75000"/>
                  </a:schemeClr>
                </a:solidFill>
                <a:cs typeface="Arial" panose="020B0604020202020204" pitchFamily="34" charset="0"/>
              </a:rPr>
              <a:t>Стратегические вопросы маркетинга</a:t>
            </a:r>
          </a:p>
        </p:txBody>
      </p:sp>
    </p:spTree>
    <p:extLst>
      <p:ext uri="{BB962C8B-B14F-4D97-AF65-F5344CB8AC3E}">
        <p14:creationId xmlns:p14="http://schemas.microsoft.com/office/powerpoint/2010/main" val="2084849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77822" y="190112"/>
            <a:ext cx="8341229" cy="382797"/>
          </a:xfrm>
          <a:prstGeom prst="rect">
            <a:avLst/>
          </a:prstGeom>
        </p:spPr>
        <p:txBody>
          <a:bodyPr vert="horz" wrap="square" lIns="0" tIns="13335" rIns="0" bIns="0" rtlCol="0" anchor="t">
            <a:spAutoFit/>
          </a:bodyPr>
          <a:lstStyle/>
          <a:p>
            <a:pPr marL="12700">
              <a:spcBef>
                <a:spcPts val="105"/>
              </a:spcBef>
            </a:pPr>
            <a:r>
              <a:rPr sz="2400" b="1" spc="-15" dirty="0">
                <a:solidFill>
                  <a:schemeClr val="accent6">
                    <a:lumMod val="75000"/>
                  </a:schemeClr>
                </a:solidFill>
                <a:latin typeface="Arial" panose="020B0604020202020204" pitchFamily="34" charset="0"/>
                <a:cs typeface="Arial" panose="020B0604020202020204" pitchFamily="34" charset="0"/>
              </a:rPr>
              <a:t>Управление</a:t>
            </a:r>
            <a:r>
              <a:rPr sz="2400" b="1" spc="-30" dirty="0">
                <a:solidFill>
                  <a:schemeClr val="accent6">
                    <a:lumMod val="75000"/>
                  </a:schemeClr>
                </a:solidFill>
                <a:latin typeface="Arial" panose="020B0604020202020204" pitchFamily="34" charset="0"/>
                <a:cs typeface="Arial" panose="020B0604020202020204" pitchFamily="34" charset="0"/>
              </a:rPr>
              <a:t> </a:t>
            </a:r>
            <a:r>
              <a:rPr sz="2400" b="1" spc="-5" dirty="0">
                <a:solidFill>
                  <a:schemeClr val="accent6">
                    <a:lumMod val="75000"/>
                  </a:schemeClr>
                </a:solidFill>
                <a:latin typeface="Arial" panose="020B0604020202020204" pitchFamily="34" charset="0"/>
                <a:cs typeface="Arial" panose="020B0604020202020204" pitchFamily="34" charset="0"/>
              </a:rPr>
              <a:t>предприятием </a:t>
            </a:r>
            <a:r>
              <a:rPr sz="2400" b="1" dirty="0">
                <a:solidFill>
                  <a:schemeClr val="accent6">
                    <a:lumMod val="75000"/>
                  </a:schemeClr>
                </a:solidFill>
                <a:latin typeface="Arial" panose="020B0604020202020204" pitchFamily="34" charset="0"/>
                <a:cs typeface="Arial" panose="020B0604020202020204" pitchFamily="34" charset="0"/>
              </a:rPr>
              <a:t>на</a:t>
            </a:r>
            <a:r>
              <a:rPr sz="2400" b="1" spc="-5" dirty="0">
                <a:solidFill>
                  <a:schemeClr val="accent6">
                    <a:lumMod val="75000"/>
                  </a:schemeClr>
                </a:solidFill>
                <a:latin typeface="Arial" panose="020B0604020202020204" pitchFamily="34" charset="0"/>
                <a:cs typeface="Arial" panose="020B0604020202020204" pitchFamily="34" charset="0"/>
              </a:rPr>
              <a:t> </a:t>
            </a:r>
            <a:r>
              <a:rPr sz="2400" b="1" dirty="0">
                <a:solidFill>
                  <a:schemeClr val="accent6">
                    <a:lumMod val="75000"/>
                  </a:schemeClr>
                </a:solidFill>
                <a:latin typeface="Arial" panose="020B0604020202020204" pitchFamily="34" charset="0"/>
                <a:cs typeface="Arial" panose="020B0604020202020204" pitchFamily="34" charset="0"/>
              </a:rPr>
              <a:t>принципах</a:t>
            </a:r>
            <a:r>
              <a:rPr sz="2400" b="1" spc="-25" dirty="0">
                <a:solidFill>
                  <a:schemeClr val="accent6">
                    <a:lumMod val="75000"/>
                  </a:schemeClr>
                </a:solidFill>
                <a:latin typeface="Arial" panose="020B0604020202020204" pitchFamily="34" charset="0"/>
                <a:cs typeface="Arial" panose="020B0604020202020204" pitchFamily="34" charset="0"/>
              </a:rPr>
              <a:t> </a:t>
            </a:r>
            <a:r>
              <a:rPr sz="2400" b="1" spc="-10" dirty="0">
                <a:solidFill>
                  <a:schemeClr val="accent6">
                    <a:lumMod val="75000"/>
                  </a:schemeClr>
                </a:solidFill>
                <a:latin typeface="Arial" panose="020B0604020202020204" pitchFamily="34" charset="0"/>
                <a:cs typeface="Arial" panose="020B0604020202020204" pitchFamily="34" charset="0"/>
              </a:rPr>
              <a:t>маркетинга</a:t>
            </a:r>
            <a:endParaRPr sz="2400" dirty="0">
              <a:solidFill>
                <a:schemeClr val="accent6">
                  <a:lumMod val="75000"/>
                </a:schemeClr>
              </a:solidFill>
              <a:latin typeface="Arial" panose="020B0604020202020204" pitchFamily="34" charset="0"/>
              <a:cs typeface="Arial" panose="020B0604020202020204" pitchFamily="34" charset="0"/>
            </a:endParaRPr>
          </a:p>
        </p:txBody>
      </p:sp>
      <p:sp>
        <p:nvSpPr>
          <p:cNvPr id="3" name="object 3"/>
          <p:cNvSpPr txBox="1"/>
          <p:nvPr/>
        </p:nvSpPr>
        <p:spPr>
          <a:xfrm>
            <a:off x="1843277" y="3304032"/>
            <a:ext cx="3230880" cy="935990"/>
          </a:xfrm>
          <a:prstGeom prst="rect">
            <a:avLst/>
          </a:prstGeom>
          <a:solidFill>
            <a:srgbClr val="539E39"/>
          </a:solidFill>
          <a:ln w="12191">
            <a:solidFill>
              <a:srgbClr val="3A7327"/>
            </a:solidFill>
          </a:ln>
        </p:spPr>
        <p:txBody>
          <a:bodyPr vert="horz" wrap="square" lIns="0" tIns="179070" rIns="0" bIns="0" rtlCol="0">
            <a:noAutofit/>
          </a:bodyPr>
          <a:lstStyle/>
          <a:p>
            <a:pPr marL="1270" algn="ctr">
              <a:spcBef>
                <a:spcPts val="1410"/>
              </a:spcBef>
            </a:pPr>
            <a:r>
              <a:rPr spc="-15" dirty="0">
                <a:solidFill>
                  <a:srgbClr val="FFFFFF"/>
                </a:solidFill>
                <a:latin typeface="Calibri"/>
                <a:cs typeface="Calibri"/>
              </a:rPr>
              <a:t>ОПЕРАЦИОННЫЙ</a:t>
            </a:r>
            <a:endParaRPr dirty="0">
              <a:latin typeface="Calibri"/>
              <a:cs typeface="Calibri"/>
            </a:endParaRPr>
          </a:p>
          <a:p>
            <a:pPr algn="ctr">
              <a:lnSpc>
                <a:spcPct val="100000"/>
              </a:lnSpc>
            </a:pPr>
            <a:r>
              <a:rPr spc="-10" dirty="0">
                <a:solidFill>
                  <a:srgbClr val="FFFFFF"/>
                </a:solidFill>
                <a:latin typeface="Calibri"/>
                <a:cs typeface="Calibri"/>
              </a:rPr>
              <a:t>МАРКЕТИНГ</a:t>
            </a:r>
            <a:endParaRPr dirty="0">
              <a:latin typeface="Calibri"/>
              <a:cs typeface="Calibri"/>
            </a:endParaRPr>
          </a:p>
        </p:txBody>
      </p:sp>
      <p:sp>
        <p:nvSpPr>
          <p:cNvPr id="4" name="object 4"/>
          <p:cNvSpPr txBox="1"/>
          <p:nvPr/>
        </p:nvSpPr>
        <p:spPr>
          <a:xfrm>
            <a:off x="7000238" y="3304032"/>
            <a:ext cx="3286763" cy="935990"/>
          </a:xfrm>
          <a:prstGeom prst="rect">
            <a:avLst/>
          </a:prstGeom>
          <a:solidFill>
            <a:srgbClr val="539E39"/>
          </a:solidFill>
          <a:ln w="12192">
            <a:solidFill>
              <a:srgbClr val="3A7327"/>
            </a:solidFill>
          </a:ln>
        </p:spPr>
        <p:txBody>
          <a:bodyPr vert="horz" wrap="square" lIns="0" tIns="179070" rIns="0" bIns="0" rtlCol="0">
            <a:noAutofit/>
          </a:bodyPr>
          <a:lstStyle/>
          <a:p>
            <a:pPr marL="2540" algn="ctr"/>
            <a:r>
              <a:rPr spc="-15" dirty="0">
                <a:solidFill>
                  <a:srgbClr val="FFFFFF"/>
                </a:solidFill>
                <a:latin typeface="Calibri"/>
                <a:cs typeface="Calibri"/>
              </a:rPr>
              <a:t>УПРАВЛЕНИЕ</a:t>
            </a:r>
            <a:endParaRPr lang="ru-RU" spc="-15">
              <a:solidFill>
                <a:srgbClr val="FFFFFF"/>
              </a:solidFill>
              <a:latin typeface="Calibri"/>
              <a:cs typeface="Calibri"/>
            </a:endParaRPr>
          </a:p>
          <a:p>
            <a:pPr marL="2540" algn="ctr"/>
            <a:r>
              <a:rPr lang="ru-RU" spc="-15">
                <a:solidFill>
                  <a:srgbClr val="FFFFFF"/>
                </a:solidFill>
                <a:latin typeface="Calibri"/>
                <a:cs typeface="Calibri"/>
              </a:rPr>
              <a:t> </a:t>
            </a:r>
            <a:r>
              <a:rPr spc="-10" dirty="0">
                <a:solidFill>
                  <a:srgbClr val="FFFFFF"/>
                </a:solidFill>
                <a:latin typeface="Calibri"/>
                <a:cs typeface="Calibri"/>
              </a:rPr>
              <a:t>ПРОИЗВОДСТВОМ</a:t>
            </a:r>
            <a:br>
              <a:rPr lang="ru-RU" spc="-10" dirty="0">
                <a:solidFill>
                  <a:srgbClr val="FFFFFF"/>
                </a:solidFill>
                <a:latin typeface="Calibri"/>
                <a:cs typeface="Calibri"/>
              </a:rPr>
            </a:br>
            <a:r>
              <a:rPr lang="ru-RU" spc="-10" dirty="0">
                <a:solidFill>
                  <a:srgbClr val="FFFFFF"/>
                </a:solidFill>
                <a:latin typeface="Calibri"/>
                <a:cs typeface="Calibri"/>
              </a:rPr>
              <a:t> </a:t>
            </a:r>
            <a:endParaRPr dirty="0">
              <a:latin typeface="Calibri"/>
              <a:cs typeface="Calibri"/>
            </a:endParaRPr>
          </a:p>
        </p:txBody>
      </p:sp>
      <p:sp>
        <p:nvSpPr>
          <p:cNvPr id="5" name="object 5"/>
          <p:cNvSpPr txBox="1"/>
          <p:nvPr/>
        </p:nvSpPr>
        <p:spPr>
          <a:xfrm>
            <a:off x="1843277" y="4528565"/>
            <a:ext cx="3230880" cy="708660"/>
          </a:xfrm>
          <a:prstGeom prst="rect">
            <a:avLst/>
          </a:prstGeom>
          <a:solidFill>
            <a:srgbClr val="EBEBEB"/>
          </a:solidFill>
          <a:ln w="19811">
            <a:solidFill>
              <a:srgbClr val="539E39"/>
            </a:solidFill>
          </a:ln>
        </p:spPr>
        <p:txBody>
          <a:bodyPr vert="horz" wrap="square" lIns="0" tIns="29845" rIns="0" bIns="0" rtlCol="0">
            <a:noAutofit/>
          </a:bodyPr>
          <a:lstStyle/>
          <a:p>
            <a:pPr marL="350520" marR="88900" indent="-257810">
              <a:spcBef>
                <a:spcPts val="235"/>
              </a:spcBef>
            </a:pPr>
            <a:r>
              <a:rPr sz="2000" spc="-10" dirty="0">
                <a:latin typeface="Calibri"/>
                <a:cs typeface="Calibri"/>
              </a:rPr>
              <a:t>Маркетинговые издержки </a:t>
            </a:r>
            <a:r>
              <a:rPr sz="2000" dirty="0">
                <a:latin typeface="Calibri"/>
                <a:cs typeface="Calibri"/>
              </a:rPr>
              <a:t>и </a:t>
            </a:r>
            <a:r>
              <a:rPr sz="2000" spc="-440" dirty="0">
                <a:latin typeface="Calibri"/>
                <a:cs typeface="Calibri"/>
              </a:rPr>
              <a:t> </a:t>
            </a:r>
            <a:r>
              <a:rPr sz="2000" spc="-5" dirty="0">
                <a:latin typeface="Calibri"/>
                <a:cs typeface="Calibri"/>
              </a:rPr>
              <a:t>выручка</a:t>
            </a:r>
            <a:r>
              <a:rPr sz="2000" spc="-30" dirty="0">
                <a:latin typeface="Calibri"/>
                <a:cs typeface="Calibri"/>
              </a:rPr>
              <a:t> </a:t>
            </a:r>
            <a:r>
              <a:rPr sz="2000" spc="-10" dirty="0">
                <a:latin typeface="Calibri"/>
                <a:cs typeface="Calibri"/>
              </a:rPr>
              <a:t>от </a:t>
            </a:r>
            <a:r>
              <a:rPr sz="2000" spc="-5" dirty="0">
                <a:latin typeface="Calibri"/>
                <a:cs typeface="Calibri"/>
              </a:rPr>
              <a:t>реализации</a:t>
            </a:r>
            <a:endParaRPr sz="2000" dirty="0">
              <a:latin typeface="Calibri"/>
              <a:cs typeface="Calibri"/>
            </a:endParaRPr>
          </a:p>
        </p:txBody>
      </p:sp>
      <p:sp>
        <p:nvSpPr>
          <p:cNvPr id="6" name="object 6"/>
          <p:cNvSpPr txBox="1"/>
          <p:nvPr/>
        </p:nvSpPr>
        <p:spPr>
          <a:xfrm>
            <a:off x="7000237" y="4528565"/>
            <a:ext cx="3286763" cy="708660"/>
          </a:xfrm>
          <a:prstGeom prst="rect">
            <a:avLst/>
          </a:prstGeom>
          <a:solidFill>
            <a:srgbClr val="EBEBEB"/>
          </a:solidFill>
          <a:ln w="19811">
            <a:solidFill>
              <a:srgbClr val="539E39"/>
            </a:solidFill>
          </a:ln>
        </p:spPr>
        <p:txBody>
          <a:bodyPr vert="horz" wrap="square" lIns="0" tIns="29845" rIns="0" bIns="0" rtlCol="0">
            <a:noAutofit/>
          </a:bodyPr>
          <a:lstStyle/>
          <a:p>
            <a:pPr marL="315595" marR="308610" indent="545465">
              <a:spcBef>
                <a:spcPts val="235"/>
              </a:spcBef>
            </a:pPr>
            <a:r>
              <a:rPr sz="2000" dirty="0">
                <a:latin typeface="Calibri"/>
                <a:cs typeface="Calibri"/>
              </a:rPr>
              <a:t>Инвестиции и </a:t>
            </a:r>
            <a:r>
              <a:rPr sz="2000" spc="5" dirty="0">
                <a:latin typeface="Calibri"/>
                <a:cs typeface="Calibri"/>
              </a:rPr>
              <a:t> </a:t>
            </a:r>
            <a:r>
              <a:rPr sz="2000" spc="-5" dirty="0">
                <a:latin typeface="Calibri"/>
                <a:cs typeface="Calibri"/>
              </a:rPr>
              <a:t>операционные</a:t>
            </a:r>
            <a:r>
              <a:rPr sz="2000" spc="-50" dirty="0">
                <a:latin typeface="Calibri"/>
                <a:cs typeface="Calibri"/>
              </a:rPr>
              <a:t> </a:t>
            </a:r>
            <a:r>
              <a:rPr sz="2000" spc="-20" dirty="0">
                <a:latin typeface="Calibri"/>
                <a:cs typeface="Calibri"/>
              </a:rPr>
              <a:t>расходы</a:t>
            </a:r>
            <a:endParaRPr sz="2000" dirty="0">
              <a:latin typeface="Calibri"/>
              <a:cs typeface="Calibri"/>
            </a:endParaRPr>
          </a:p>
        </p:txBody>
      </p:sp>
      <p:sp>
        <p:nvSpPr>
          <p:cNvPr id="7" name="object 7"/>
          <p:cNvSpPr/>
          <p:nvPr/>
        </p:nvSpPr>
        <p:spPr>
          <a:xfrm>
            <a:off x="3412236" y="1909573"/>
            <a:ext cx="452755" cy="662305"/>
          </a:xfrm>
          <a:custGeom>
            <a:avLst/>
            <a:gdLst/>
            <a:ahLst/>
            <a:cxnLst/>
            <a:rect l="l" t="t" r="r" b="b"/>
            <a:pathLst>
              <a:path w="452755" h="662305">
                <a:moveTo>
                  <a:pt x="28956" y="575182"/>
                </a:moveTo>
                <a:lnTo>
                  <a:pt x="0" y="575182"/>
                </a:lnTo>
                <a:lnTo>
                  <a:pt x="43433" y="662051"/>
                </a:lnTo>
                <a:lnTo>
                  <a:pt x="79628" y="589661"/>
                </a:lnTo>
                <a:lnTo>
                  <a:pt x="28956" y="589661"/>
                </a:lnTo>
                <a:lnTo>
                  <a:pt x="28956" y="575182"/>
                </a:lnTo>
                <a:close/>
              </a:path>
              <a:path w="452755" h="662305">
                <a:moveTo>
                  <a:pt x="452374" y="0"/>
                </a:moveTo>
                <a:lnTo>
                  <a:pt x="28956" y="0"/>
                </a:lnTo>
                <a:lnTo>
                  <a:pt x="28956" y="589661"/>
                </a:lnTo>
                <a:lnTo>
                  <a:pt x="57912" y="589661"/>
                </a:lnTo>
                <a:lnTo>
                  <a:pt x="57912" y="28955"/>
                </a:lnTo>
                <a:lnTo>
                  <a:pt x="43433" y="28955"/>
                </a:lnTo>
                <a:lnTo>
                  <a:pt x="57912" y="14477"/>
                </a:lnTo>
                <a:lnTo>
                  <a:pt x="452374" y="14477"/>
                </a:lnTo>
                <a:lnTo>
                  <a:pt x="452374" y="0"/>
                </a:lnTo>
                <a:close/>
              </a:path>
              <a:path w="452755" h="662305">
                <a:moveTo>
                  <a:pt x="86868" y="575182"/>
                </a:moveTo>
                <a:lnTo>
                  <a:pt x="57912" y="575182"/>
                </a:lnTo>
                <a:lnTo>
                  <a:pt x="57912" y="589661"/>
                </a:lnTo>
                <a:lnTo>
                  <a:pt x="79628" y="589661"/>
                </a:lnTo>
                <a:lnTo>
                  <a:pt x="86868" y="575182"/>
                </a:lnTo>
                <a:close/>
              </a:path>
              <a:path w="452755" h="662305">
                <a:moveTo>
                  <a:pt x="57912" y="14477"/>
                </a:moveTo>
                <a:lnTo>
                  <a:pt x="43433" y="28955"/>
                </a:lnTo>
                <a:lnTo>
                  <a:pt x="57912" y="28955"/>
                </a:lnTo>
                <a:lnTo>
                  <a:pt x="57912" y="14477"/>
                </a:lnTo>
                <a:close/>
              </a:path>
              <a:path w="452755" h="662305">
                <a:moveTo>
                  <a:pt x="452374" y="14477"/>
                </a:moveTo>
                <a:lnTo>
                  <a:pt x="57912" y="14477"/>
                </a:lnTo>
                <a:lnTo>
                  <a:pt x="57912" y="28955"/>
                </a:lnTo>
                <a:lnTo>
                  <a:pt x="452374" y="28955"/>
                </a:lnTo>
                <a:lnTo>
                  <a:pt x="452374" y="14477"/>
                </a:lnTo>
                <a:close/>
              </a:path>
            </a:pathLst>
          </a:custGeom>
          <a:solidFill>
            <a:srgbClr val="539E39"/>
          </a:solidFill>
        </p:spPr>
        <p:txBody>
          <a:bodyPr wrap="square" lIns="0" tIns="0" rIns="0" bIns="0" rtlCol="0"/>
          <a:lstStyle/>
          <a:p>
            <a:endParaRPr/>
          </a:p>
        </p:txBody>
      </p:sp>
      <p:sp>
        <p:nvSpPr>
          <p:cNvPr id="8" name="object 8"/>
          <p:cNvSpPr/>
          <p:nvPr/>
        </p:nvSpPr>
        <p:spPr>
          <a:xfrm>
            <a:off x="7896605" y="1909572"/>
            <a:ext cx="579120" cy="662940"/>
          </a:xfrm>
          <a:custGeom>
            <a:avLst/>
            <a:gdLst/>
            <a:ahLst/>
            <a:cxnLst/>
            <a:rect l="l" t="t" r="r" b="b"/>
            <a:pathLst>
              <a:path w="579120" h="662939">
                <a:moveTo>
                  <a:pt x="520826" y="575563"/>
                </a:moveTo>
                <a:lnTo>
                  <a:pt x="491871" y="575563"/>
                </a:lnTo>
                <a:lnTo>
                  <a:pt x="535304" y="662431"/>
                </a:lnTo>
                <a:lnTo>
                  <a:pt x="571500" y="590041"/>
                </a:lnTo>
                <a:lnTo>
                  <a:pt x="520826" y="590041"/>
                </a:lnTo>
                <a:lnTo>
                  <a:pt x="520826" y="575563"/>
                </a:lnTo>
                <a:close/>
              </a:path>
              <a:path w="579120" h="662939">
                <a:moveTo>
                  <a:pt x="520826" y="14477"/>
                </a:moveTo>
                <a:lnTo>
                  <a:pt x="520826" y="590041"/>
                </a:lnTo>
                <a:lnTo>
                  <a:pt x="549783" y="590041"/>
                </a:lnTo>
                <a:lnTo>
                  <a:pt x="549783" y="28955"/>
                </a:lnTo>
                <a:lnTo>
                  <a:pt x="535304" y="28955"/>
                </a:lnTo>
                <a:lnTo>
                  <a:pt x="520826" y="14477"/>
                </a:lnTo>
                <a:close/>
              </a:path>
              <a:path w="579120" h="662939">
                <a:moveTo>
                  <a:pt x="578739" y="575563"/>
                </a:moveTo>
                <a:lnTo>
                  <a:pt x="549783" y="575563"/>
                </a:lnTo>
                <a:lnTo>
                  <a:pt x="549783" y="590041"/>
                </a:lnTo>
                <a:lnTo>
                  <a:pt x="571500" y="590041"/>
                </a:lnTo>
                <a:lnTo>
                  <a:pt x="578739" y="575563"/>
                </a:lnTo>
                <a:close/>
              </a:path>
              <a:path w="579120" h="662939">
                <a:moveTo>
                  <a:pt x="549783" y="0"/>
                </a:moveTo>
                <a:lnTo>
                  <a:pt x="0" y="0"/>
                </a:lnTo>
                <a:lnTo>
                  <a:pt x="0" y="28955"/>
                </a:lnTo>
                <a:lnTo>
                  <a:pt x="520826" y="28955"/>
                </a:lnTo>
                <a:lnTo>
                  <a:pt x="520826" y="14477"/>
                </a:lnTo>
                <a:lnTo>
                  <a:pt x="549783" y="14477"/>
                </a:lnTo>
                <a:lnTo>
                  <a:pt x="549783" y="0"/>
                </a:lnTo>
                <a:close/>
              </a:path>
              <a:path w="579120" h="662939">
                <a:moveTo>
                  <a:pt x="549783" y="14477"/>
                </a:moveTo>
                <a:lnTo>
                  <a:pt x="520826" y="14477"/>
                </a:lnTo>
                <a:lnTo>
                  <a:pt x="535304" y="28955"/>
                </a:lnTo>
                <a:lnTo>
                  <a:pt x="549783" y="28955"/>
                </a:lnTo>
                <a:lnTo>
                  <a:pt x="549783" y="14477"/>
                </a:lnTo>
                <a:close/>
              </a:path>
            </a:pathLst>
          </a:custGeom>
          <a:solidFill>
            <a:srgbClr val="539E39"/>
          </a:solidFill>
        </p:spPr>
        <p:txBody>
          <a:bodyPr wrap="square" lIns="0" tIns="0" rIns="0" bIns="0" rtlCol="0"/>
          <a:lstStyle/>
          <a:p>
            <a:endParaRPr/>
          </a:p>
        </p:txBody>
      </p:sp>
      <p:sp>
        <p:nvSpPr>
          <p:cNvPr id="9" name="object 9"/>
          <p:cNvSpPr/>
          <p:nvPr/>
        </p:nvSpPr>
        <p:spPr>
          <a:xfrm>
            <a:off x="3414396" y="4240403"/>
            <a:ext cx="86995" cy="288290"/>
          </a:xfrm>
          <a:custGeom>
            <a:avLst/>
            <a:gdLst/>
            <a:ahLst/>
            <a:cxnLst/>
            <a:rect l="l" t="t" r="r" b="b"/>
            <a:pathLst>
              <a:path w="86994" h="288289">
                <a:moveTo>
                  <a:pt x="28929" y="201464"/>
                </a:moveTo>
                <a:lnTo>
                  <a:pt x="0" y="201803"/>
                </a:lnTo>
                <a:lnTo>
                  <a:pt x="44323" y="288163"/>
                </a:lnTo>
                <a:lnTo>
                  <a:pt x="79509" y="215900"/>
                </a:lnTo>
                <a:lnTo>
                  <a:pt x="29082" y="215900"/>
                </a:lnTo>
                <a:lnTo>
                  <a:pt x="28929" y="201464"/>
                </a:lnTo>
                <a:close/>
              </a:path>
              <a:path w="86994" h="288289">
                <a:moveTo>
                  <a:pt x="57885" y="201125"/>
                </a:moveTo>
                <a:lnTo>
                  <a:pt x="28929" y="201464"/>
                </a:lnTo>
                <a:lnTo>
                  <a:pt x="29082" y="215900"/>
                </a:lnTo>
                <a:lnTo>
                  <a:pt x="58038" y="215646"/>
                </a:lnTo>
                <a:lnTo>
                  <a:pt x="57885" y="201125"/>
                </a:lnTo>
                <a:close/>
              </a:path>
              <a:path w="86994" h="288289">
                <a:moveTo>
                  <a:pt x="86868" y="200787"/>
                </a:moveTo>
                <a:lnTo>
                  <a:pt x="57885" y="201125"/>
                </a:lnTo>
                <a:lnTo>
                  <a:pt x="58038" y="215646"/>
                </a:lnTo>
                <a:lnTo>
                  <a:pt x="29082" y="215900"/>
                </a:lnTo>
                <a:lnTo>
                  <a:pt x="79509" y="215900"/>
                </a:lnTo>
                <a:lnTo>
                  <a:pt x="86868" y="200787"/>
                </a:lnTo>
                <a:close/>
              </a:path>
              <a:path w="86994" h="288289">
                <a:moveTo>
                  <a:pt x="55753" y="0"/>
                </a:moveTo>
                <a:lnTo>
                  <a:pt x="26797" y="254"/>
                </a:lnTo>
                <a:lnTo>
                  <a:pt x="28929" y="201464"/>
                </a:lnTo>
                <a:lnTo>
                  <a:pt x="57885" y="201125"/>
                </a:lnTo>
                <a:lnTo>
                  <a:pt x="55753" y="0"/>
                </a:lnTo>
                <a:close/>
              </a:path>
            </a:pathLst>
          </a:custGeom>
          <a:solidFill>
            <a:srgbClr val="539E39"/>
          </a:solidFill>
        </p:spPr>
        <p:txBody>
          <a:bodyPr wrap="square" lIns="0" tIns="0" rIns="0" bIns="0" rtlCol="0"/>
          <a:lstStyle/>
          <a:p>
            <a:endParaRPr/>
          </a:p>
        </p:txBody>
      </p:sp>
      <p:sp>
        <p:nvSpPr>
          <p:cNvPr id="10" name="object 10"/>
          <p:cNvSpPr/>
          <p:nvPr/>
        </p:nvSpPr>
        <p:spPr>
          <a:xfrm>
            <a:off x="8389620" y="4240529"/>
            <a:ext cx="86995" cy="288290"/>
          </a:xfrm>
          <a:custGeom>
            <a:avLst/>
            <a:gdLst/>
            <a:ahLst/>
            <a:cxnLst/>
            <a:rect l="l" t="t" r="r" b="b"/>
            <a:pathLst>
              <a:path w="86995" h="288289">
                <a:moveTo>
                  <a:pt x="28955" y="201168"/>
                </a:moveTo>
                <a:lnTo>
                  <a:pt x="0" y="201168"/>
                </a:lnTo>
                <a:lnTo>
                  <a:pt x="43433" y="288036"/>
                </a:lnTo>
                <a:lnTo>
                  <a:pt x="79628" y="215646"/>
                </a:lnTo>
                <a:lnTo>
                  <a:pt x="28955" y="215646"/>
                </a:lnTo>
                <a:lnTo>
                  <a:pt x="28955" y="201168"/>
                </a:lnTo>
                <a:close/>
              </a:path>
              <a:path w="86995" h="288289">
                <a:moveTo>
                  <a:pt x="57911" y="0"/>
                </a:moveTo>
                <a:lnTo>
                  <a:pt x="28955" y="0"/>
                </a:lnTo>
                <a:lnTo>
                  <a:pt x="28955" y="215646"/>
                </a:lnTo>
                <a:lnTo>
                  <a:pt x="57911" y="215646"/>
                </a:lnTo>
                <a:lnTo>
                  <a:pt x="57911" y="0"/>
                </a:lnTo>
                <a:close/>
              </a:path>
              <a:path w="86995" h="288289">
                <a:moveTo>
                  <a:pt x="86868" y="201168"/>
                </a:moveTo>
                <a:lnTo>
                  <a:pt x="57911" y="201168"/>
                </a:lnTo>
                <a:lnTo>
                  <a:pt x="57911" y="215646"/>
                </a:lnTo>
                <a:lnTo>
                  <a:pt x="79628" y="215646"/>
                </a:lnTo>
                <a:lnTo>
                  <a:pt x="86868" y="201168"/>
                </a:lnTo>
                <a:close/>
              </a:path>
            </a:pathLst>
          </a:custGeom>
          <a:solidFill>
            <a:srgbClr val="539E39"/>
          </a:solidFill>
        </p:spPr>
        <p:txBody>
          <a:bodyPr wrap="square" lIns="0" tIns="0" rIns="0" bIns="0" rtlCol="0"/>
          <a:lstStyle/>
          <a:p>
            <a:endParaRPr/>
          </a:p>
        </p:txBody>
      </p:sp>
      <p:sp>
        <p:nvSpPr>
          <p:cNvPr id="11" name="object 11"/>
          <p:cNvSpPr txBox="1"/>
          <p:nvPr/>
        </p:nvSpPr>
        <p:spPr>
          <a:xfrm>
            <a:off x="3870769" y="1644143"/>
            <a:ext cx="4032885" cy="508507"/>
          </a:xfrm>
          <a:prstGeom prst="rect">
            <a:avLst/>
          </a:prstGeom>
          <a:solidFill>
            <a:srgbClr val="B7DFA8"/>
          </a:solidFill>
          <a:ln w="38100">
            <a:solidFill>
              <a:srgbClr val="539E39"/>
            </a:solidFill>
          </a:ln>
        </p:spPr>
        <p:txBody>
          <a:bodyPr vert="horz" wrap="square" lIns="0" tIns="27940" rIns="0" bIns="0" rtlCol="0">
            <a:noAutofit/>
          </a:bodyPr>
          <a:lstStyle/>
          <a:p>
            <a:pPr marL="1075055" marR="132080" indent="-937894" algn="ctr">
              <a:spcBef>
                <a:spcPts val="220"/>
              </a:spcBef>
            </a:pPr>
            <a:r>
              <a:rPr lang="ru-RU" sz="2000" dirty="0">
                <a:latin typeface="Calibri"/>
                <a:cs typeface="Calibri"/>
              </a:rPr>
              <a:t>Целевые сегменты рынка</a:t>
            </a:r>
            <a:endParaRPr sz="2000" dirty="0">
              <a:latin typeface="Calibri"/>
              <a:cs typeface="Calibri"/>
            </a:endParaRPr>
          </a:p>
        </p:txBody>
      </p:sp>
      <p:sp>
        <p:nvSpPr>
          <p:cNvPr id="12" name="object 12"/>
          <p:cNvSpPr txBox="1"/>
          <p:nvPr/>
        </p:nvSpPr>
        <p:spPr>
          <a:xfrm>
            <a:off x="1846326" y="2571751"/>
            <a:ext cx="3218815" cy="399415"/>
          </a:xfrm>
          <a:prstGeom prst="rect">
            <a:avLst/>
          </a:prstGeom>
          <a:solidFill>
            <a:srgbClr val="EBEBEB"/>
          </a:solidFill>
          <a:ln w="19811">
            <a:solidFill>
              <a:srgbClr val="539E39"/>
            </a:solidFill>
          </a:ln>
        </p:spPr>
        <p:txBody>
          <a:bodyPr vert="horz" wrap="square" lIns="0" tIns="28575" rIns="0" bIns="0" rtlCol="0">
            <a:noAutofit/>
          </a:bodyPr>
          <a:lstStyle/>
          <a:p>
            <a:pPr marL="682625">
              <a:spcBef>
                <a:spcPts val="225"/>
              </a:spcBef>
            </a:pPr>
            <a:r>
              <a:rPr sz="2000" dirty="0">
                <a:latin typeface="Calibri"/>
                <a:cs typeface="Calibri"/>
              </a:rPr>
              <a:t>План</a:t>
            </a:r>
            <a:r>
              <a:rPr sz="2000" spc="-25" dirty="0">
                <a:latin typeface="Calibri"/>
                <a:cs typeface="Calibri"/>
              </a:rPr>
              <a:t> </a:t>
            </a:r>
            <a:r>
              <a:rPr sz="2000" spc="-10" dirty="0">
                <a:latin typeface="Calibri"/>
                <a:cs typeface="Calibri"/>
              </a:rPr>
              <a:t>маркетинга</a:t>
            </a:r>
            <a:endParaRPr sz="2000" dirty="0">
              <a:latin typeface="Calibri"/>
              <a:cs typeface="Calibri"/>
            </a:endParaRPr>
          </a:p>
        </p:txBody>
      </p:sp>
      <p:sp>
        <p:nvSpPr>
          <p:cNvPr id="13" name="object 13"/>
          <p:cNvSpPr/>
          <p:nvPr/>
        </p:nvSpPr>
        <p:spPr>
          <a:xfrm>
            <a:off x="3412236" y="2971038"/>
            <a:ext cx="86995" cy="334010"/>
          </a:xfrm>
          <a:custGeom>
            <a:avLst/>
            <a:gdLst/>
            <a:ahLst/>
            <a:cxnLst/>
            <a:rect l="l" t="t" r="r" b="b"/>
            <a:pathLst>
              <a:path w="86994" h="334010">
                <a:moveTo>
                  <a:pt x="28956" y="246634"/>
                </a:moveTo>
                <a:lnTo>
                  <a:pt x="0" y="246634"/>
                </a:lnTo>
                <a:lnTo>
                  <a:pt x="43433" y="333501"/>
                </a:lnTo>
                <a:lnTo>
                  <a:pt x="79629" y="261112"/>
                </a:lnTo>
                <a:lnTo>
                  <a:pt x="28956" y="261112"/>
                </a:lnTo>
                <a:lnTo>
                  <a:pt x="28956" y="246634"/>
                </a:lnTo>
                <a:close/>
              </a:path>
              <a:path w="86994" h="334010">
                <a:moveTo>
                  <a:pt x="57912" y="0"/>
                </a:moveTo>
                <a:lnTo>
                  <a:pt x="28956" y="0"/>
                </a:lnTo>
                <a:lnTo>
                  <a:pt x="28956" y="261112"/>
                </a:lnTo>
                <a:lnTo>
                  <a:pt x="57912" y="261112"/>
                </a:lnTo>
                <a:lnTo>
                  <a:pt x="57912" y="0"/>
                </a:lnTo>
                <a:close/>
              </a:path>
              <a:path w="86994" h="334010">
                <a:moveTo>
                  <a:pt x="86868" y="246634"/>
                </a:moveTo>
                <a:lnTo>
                  <a:pt x="57912" y="246634"/>
                </a:lnTo>
                <a:lnTo>
                  <a:pt x="57912" y="261112"/>
                </a:lnTo>
                <a:lnTo>
                  <a:pt x="79629" y="261112"/>
                </a:lnTo>
                <a:lnTo>
                  <a:pt x="86868" y="246634"/>
                </a:lnTo>
                <a:close/>
              </a:path>
            </a:pathLst>
          </a:custGeom>
          <a:solidFill>
            <a:srgbClr val="539E39"/>
          </a:solidFill>
        </p:spPr>
        <p:txBody>
          <a:bodyPr wrap="square" lIns="0" tIns="0" rIns="0" bIns="0" rtlCol="0"/>
          <a:lstStyle/>
          <a:p>
            <a:endParaRPr/>
          </a:p>
        </p:txBody>
      </p:sp>
      <p:sp>
        <p:nvSpPr>
          <p:cNvPr id="14" name="object 14"/>
          <p:cNvSpPr txBox="1"/>
          <p:nvPr/>
        </p:nvSpPr>
        <p:spPr>
          <a:xfrm>
            <a:off x="7000237" y="2571751"/>
            <a:ext cx="3218814" cy="399415"/>
          </a:xfrm>
          <a:prstGeom prst="rect">
            <a:avLst/>
          </a:prstGeom>
          <a:solidFill>
            <a:srgbClr val="EBEBEB"/>
          </a:solidFill>
          <a:ln w="19811">
            <a:solidFill>
              <a:srgbClr val="539E39"/>
            </a:solidFill>
          </a:ln>
        </p:spPr>
        <p:txBody>
          <a:bodyPr vert="horz" wrap="square" lIns="0" tIns="29209" rIns="0" bIns="0" rtlCol="0">
            <a:noAutofit/>
          </a:bodyPr>
          <a:lstStyle/>
          <a:p>
            <a:pPr marL="381000">
              <a:spcBef>
                <a:spcPts val="229"/>
              </a:spcBef>
            </a:pPr>
            <a:r>
              <a:rPr sz="2000" spc="-5" dirty="0">
                <a:latin typeface="Calibri"/>
                <a:cs typeface="Calibri"/>
              </a:rPr>
              <a:t>Инвестиционный </a:t>
            </a:r>
            <a:r>
              <a:rPr sz="2000" dirty="0">
                <a:latin typeface="Calibri"/>
                <a:cs typeface="Calibri"/>
              </a:rPr>
              <a:t>план</a:t>
            </a:r>
          </a:p>
        </p:txBody>
      </p:sp>
      <p:sp>
        <p:nvSpPr>
          <p:cNvPr id="15" name="object 15"/>
          <p:cNvSpPr/>
          <p:nvPr/>
        </p:nvSpPr>
        <p:spPr>
          <a:xfrm>
            <a:off x="8389620" y="2971039"/>
            <a:ext cx="86995" cy="333375"/>
          </a:xfrm>
          <a:custGeom>
            <a:avLst/>
            <a:gdLst/>
            <a:ahLst/>
            <a:cxnLst/>
            <a:rect l="l" t="t" r="r" b="b"/>
            <a:pathLst>
              <a:path w="86995" h="333375">
                <a:moveTo>
                  <a:pt x="28955" y="246252"/>
                </a:moveTo>
                <a:lnTo>
                  <a:pt x="0" y="246252"/>
                </a:lnTo>
                <a:lnTo>
                  <a:pt x="43433" y="333121"/>
                </a:lnTo>
                <a:lnTo>
                  <a:pt x="79628" y="260731"/>
                </a:lnTo>
                <a:lnTo>
                  <a:pt x="28955" y="260731"/>
                </a:lnTo>
                <a:lnTo>
                  <a:pt x="28955" y="246252"/>
                </a:lnTo>
                <a:close/>
              </a:path>
              <a:path w="86995" h="333375">
                <a:moveTo>
                  <a:pt x="57911" y="0"/>
                </a:moveTo>
                <a:lnTo>
                  <a:pt x="28955" y="0"/>
                </a:lnTo>
                <a:lnTo>
                  <a:pt x="28955" y="260731"/>
                </a:lnTo>
                <a:lnTo>
                  <a:pt x="57911" y="260731"/>
                </a:lnTo>
                <a:lnTo>
                  <a:pt x="57911" y="0"/>
                </a:lnTo>
                <a:close/>
              </a:path>
              <a:path w="86995" h="333375">
                <a:moveTo>
                  <a:pt x="86868" y="246252"/>
                </a:moveTo>
                <a:lnTo>
                  <a:pt x="57911" y="246252"/>
                </a:lnTo>
                <a:lnTo>
                  <a:pt x="57911" y="260731"/>
                </a:lnTo>
                <a:lnTo>
                  <a:pt x="79628" y="260731"/>
                </a:lnTo>
                <a:lnTo>
                  <a:pt x="86868" y="246252"/>
                </a:lnTo>
                <a:close/>
              </a:path>
            </a:pathLst>
          </a:custGeom>
          <a:solidFill>
            <a:srgbClr val="539E39"/>
          </a:solidFill>
        </p:spPr>
        <p:txBody>
          <a:bodyPr wrap="square" lIns="0" tIns="0" rIns="0" bIns="0" rtlCol="0"/>
          <a:lstStyle/>
          <a:p>
            <a:endParaRPr/>
          </a:p>
        </p:txBody>
      </p:sp>
      <p:sp>
        <p:nvSpPr>
          <p:cNvPr id="16" name="object 16"/>
          <p:cNvSpPr/>
          <p:nvPr/>
        </p:nvSpPr>
        <p:spPr>
          <a:xfrm>
            <a:off x="3444240" y="5237226"/>
            <a:ext cx="1163955" cy="623570"/>
          </a:xfrm>
          <a:custGeom>
            <a:avLst/>
            <a:gdLst/>
            <a:ahLst/>
            <a:cxnLst/>
            <a:rect l="l" t="t" r="r" b="b"/>
            <a:pathLst>
              <a:path w="1163955" h="623570">
                <a:moveTo>
                  <a:pt x="1076579" y="536117"/>
                </a:moveTo>
                <a:lnTo>
                  <a:pt x="1076579" y="622985"/>
                </a:lnTo>
                <a:lnTo>
                  <a:pt x="1134491" y="594029"/>
                </a:lnTo>
                <a:lnTo>
                  <a:pt x="1091057" y="594029"/>
                </a:lnTo>
                <a:lnTo>
                  <a:pt x="1091057" y="565073"/>
                </a:lnTo>
                <a:lnTo>
                  <a:pt x="1134491" y="565073"/>
                </a:lnTo>
                <a:lnTo>
                  <a:pt x="1076579" y="536117"/>
                </a:lnTo>
                <a:close/>
              </a:path>
              <a:path w="1163955" h="623570">
                <a:moveTo>
                  <a:pt x="28956" y="0"/>
                </a:moveTo>
                <a:lnTo>
                  <a:pt x="0" y="0"/>
                </a:lnTo>
                <a:lnTo>
                  <a:pt x="0" y="594029"/>
                </a:lnTo>
                <a:lnTo>
                  <a:pt x="1076579" y="594029"/>
                </a:lnTo>
                <a:lnTo>
                  <a:pt x="1076579" y="579551"/>
                </a:lnTo>
                <a:lnTo>
                  <a:pt x="28956" y="579551"/>
                </a:lnTo>
                <a:lnTo>
                  <a:pt x="14478" y="565073"/>
                </a:lnTo>
                <a:lnTo>
                  <a:pt x="28956" y="565073"/>
                </a:lnTo>
                <a:lnTo>
                  <a:pt x="28956" y="0"/>
                </a:lnTo>
                <a:close/>
              </a:path>
              <a:path w="1163955" h="623570">
                <a:moveTo>
                  <a:pt x="1134491" y="565073"/>
                </a:moveTo>
                <a:lnTo>
                  <a:pt x="1091057" y="565073"/>
                </a:lnTo>
                <a:lnTo>
                  <a:pt x="1091057" y="594029"/>
                </a:lnTo>
                <a:lnTo>
                  <a:pt x="1134491" y="594029"/>
                </a:lnTo>
                <a:lnTo>
                  <a:pt x="1163447" y="579551"/>
                </a:lnTo>
                <a:lnTo>
                  <a:pt x="1134491" y="565073"/>
                </a:lnTo>
                <a:close/>
              </a:path>
              <a:path w="1163955" h="623570">
                <a:moveTo>
                  <a:pt x="28956" y="565073"/>
                </a:moveTo>
                <a:lnTo>
                  <a:pt x="14478" y="565073"/>
                </a:lnTo>
                <a:lnTo>
                  <a:pt x="28956" y="579551"/>
                </a:lnTo>
                <a:lnTo>
                  <a:pt x="28956" y="565073"/>
                </a:lnTo>
                <a:close/>
              </a:path>
              <a:path w="1163955" h="623570">
                <a:moveTo>
                  <a:pt x="1076579" y="565073"/>
                </a:moveTo>
                <a:lnTo>
                  <a:pt x="28956" y="565073"/>
                </a:lnTo>
                <a:lnTo>
                  <a:pt x="28956" y="579551"/>
                </a:lnTo>
                <a:lnTo>
                  <a:pt x="1076579" y="579551"/>
                </a:lnTo>
                <a:lnTo>
                  <a:pt x="1076579" y="565073"/>
                </a:lnTo>
                <a:close/>
              </a:path>
            </a:pathLst>
          </a:custGeom>
          <a:solidFill>
            <a:srgbClr val="539E39"/>
          </a:solidFill>
        </p:spPr>
        <p:txBody>
          <a:bodyPr wrap="square" lIns="0" tIns="0" rIns="0" bIns="0" rtlCol="0"/>
          <a:lstStyle/>
          <a:p>
            <a:endParaRPr/>
          </a:p>
        </p:txBody>
      </p:sp>
      <p:sp>
        <p:nvSpPr>
          <p:cNvPr id="17" name="object 17"/>
          <p:cNvSpPr/>
          <p:nvPr/>
        </p:nvSpPr>
        <p:spPr>
          <a:xfrm>
            <a:off x="7168135" y="5237226"/>
            <a:ext cx="1278255" cy="623570"/>
          </a:xfrm>
          <a:custGeom>
            <a:avLst/>
            <a:gdLst/>
            <a:ahLst/>
            <a:cxnLst/>
            <a:rect l="l" t="t" r="r" b="b"/>
            <a:pathLst>
              <a:path w="1278254" h="623570">
                <a:moveTo>
                  <a:pt x="86867" y="536117"/>
                </a:moveTo>
                <a:lnTo>
                  <a:pt x="0" y="579551"/>
                </a:lnTo>
                <a:lnTo>
                  <a:pt x="86867" y="622985"/>
                </a:lnTo>
                <a:lnTo>
                  <a:pt x="86867" y="594029"/>
                </a:lnTo>
                <a:lnTo>
                  <a:pt x="72389" y="594029"/>
                </a:lnTo>
                <a:lnTo>
                  <a:pt x="72389" y="565073"/>
                </a:lnTo>
                <a:lnTo>
                  <a:pt x="86867" y="565073"/>
                </a:lnTo>
                <a:lnTo>
                  <a:pt x="86867" y="536117"/>
                </a:lnTo>
                <a:close/>
              </a:path>
              <a:path w="1278254" h="623570">
                <a:moveTo>
                  <a:pt x="86867" y="565073"/>
                </a:moveTo>
                <a:lnTo>
                  <a:pt x="72389" y="565073"/>
                </a:lnTo>
                <a:lnTo>
                  <a:pt x="72389" y="594029"/>
                </a:lnTo>
                <a:lnTo>
                  <a:pt x="86867" y="594029"/>
                </a:lnTo>
                <a:lnTo>
                  <a:pt x="86867" y="565073"/>
                </a:lnTo>
                <a:close/>
              </a:path>
              <a:path w="1278254" h="623570">
                <a:moveTo>
                  <a:pt x="1249171" y="565073"/>
                </a:moveTo>
                <a:lnTo>
                  <a:pt x="86867" y="565073"/>
                </a:lnTo>
                <a:lnTo>
                  <a:pt x="86867" y="594029"/>
                </a:lnTo>
                <a:lnTo>
                  <a:pt x="1278127" y="594029"/>
                </a:lnTo>
                <a:lnTo>
                  <a:pt x="1278127" y="579551"/>
                </a:lnTo>
                <a:lnTo>
                  <a:pt x="1249171" y="579551"/>
                </a:lnTo>
                <a:lnTo>
                  <a:pt x="1249171" y="565073"/>
                </a:lnTo>
                <a:close/>
              </a:path>
              <a:path w="1278254" h="623570">
                <a:moveTo>
                  <a:pt x="1278127" y="0"/>
                </a:moveTo>
                <a:lnTo>
                  <a:pt x="1249171" y="0"/>
                </a:lnTo>
                <a:lnTo>
                  <a:pt x="1249171" y="579551"/>
                </a:lnTo>
                <a:lnTo>
                  <a:pt x="1263649" y="565073"/>
                </a:lnTo>
                <a:lnTo>
                  <a:pt x="1278127" y="565073"/>
                </a:lnTo>
                <a:lnTo>
                  <a:pt x="1278127" y="0"/>
                </a:lnTo>
                <a:close/>
              </a:path>
              <a:path w="1278254" h="623570">
                <a:moveTo>
                  <a:pt x="1278127" y="565073"/>
                </a:moveTo>
                <a:lnTo>
                  <a:pt x="1263649" y="565073"/>
                </a:lnTo>
                <a:lnTo>
                  <a:pt x="1249171" y="579551"/>
                </a:lnTo>
                <a:lnTo>
                  <a:pt x="1278127" y="579551"/>
                </a:lnTo>
                <a:lnTo>
                  <a:pt x="1278127" y="565073"/>
                </a:lnTo>
                <a:close/>
              </a:path>
            </a:pathLst>
          </a:custGeom>
          <a:solidFill>
            <a:srgbClr val="539E39"/>
          </a:solidFill>
        </p:spPr>
        <p:txBody>
          <a:bodyPr wrap="square" lIns="0" tIns="0" rIns="0" bIns="0" rtlCol="0"/>
          <a:lstStyle/>
          <a:p>
            <a:endParaRPr/>
          </a:p>
        </p:txBody>
      </p:sp>
      <p:sp>
        <p:nvSpPr>
          <p:cNvPr id="20" name="object 20"/>
          <p:cNvSpPr txBox="1"/>
          <p:nvPr/>
        </p:nvSpPr>
        <p:spPr>
          <a:xfrm>
            <a:off x="4224527" y="790955"/>
            <a:ext cx="3312160" cy="485140"/>
          </a:xfrm>
          <a:prstGeom prst="rect">
            <a:avLst/>
          </a:prstGeom>
          <a:solidFill>
            <a:srgbClr val="539E39"/>
          </a:solidFill>
          <a:ln w="12192">
            <a:solidFill>
              <a:srgbClr val="3A7327"/>
            </a:solidFill>
          </a:ln>
        </p:spPr>
        <p:txBody>
          <a:bodyPr vert="horz" wrap="square" lIns="0" tIns="89535" rIns="0" bIns="0" rtlCol="0">
            <a:noAutofit/>
          </a:bodyPr>
          <a:lstStyle/>
          <a:p>
            <a:pPr marL="194945">
              <a:spcBef>
                <a:spcPts val="705"/>
              </a:spcBef>
            </a:pPr>
            <a:r>
              <a:rPr spc="-25" dirty="0">
                <a:solidFill>
                  <a:srgbClr val="FFFFFF"/>
                </a:solidFill>
                <a:latin typeface="Calibri"/>
                <a:cs typeface="Calibri"/>
              </a:rPr>
              <a:t>СТРАТЕГИЧЕСКИЙ</a:t>
            </a:r>
            <a:r>
              <a:rPr spc="-15" dirty="0">
                <a:solidFill>
                  <a:srgbClr val="FFFFFF"/>
                </a:solidFill>
                <a:latin typeface="Calibri"/>
                <a:cs typeface="Calibri"/>
              </a:rPr>
              <a:t> </a:t>
            </a:r>
            <a:r>
              <a:rPr spc="-10" dirty="0">
                <a:solidFill>
                  <a:srgbClr val="FFFFFF"/>
                </a:solidFill>
                <a:latin typeface="Calibri"/>
                <a:cs typeface="Calibri"/>
              </a:rPr>
              <a:t>МАРКЕТИНГ</a:t>
            </a:r>
            <a:endParaRPr dirty="0">
              <a:latin typeface="Calibri"/>
              <a:cs typeface="Calibri"/>
            </a:endParaRPr>
          </a:p>
        </p:txBody>
      </p:sp>
      <p:sp>
        <p:nvSpPr>
          <p:cNvPr id="21" name="object 21"/>
          <p:cNvSpPr/>
          <p:nvPr/>
        </p:nvSpPr>
        <p:spPr>
          <a:xfrm>
            <a:off x="5836920" y="1276350"/>
            <a:ext cx="106680" cy="358570"/>
          </a:xfrm>
          <a:custGeom>
            <a:avLst/>
            <a:gdLst/>
            <a:ahLst/>
            <a:cxnLst/>
            <a:rect l="l" t="t" r="r" b="b"/>
            <a:pathLst>
              <a:path w="86995" h="293369">
                <a:moveTo>
                  <a:pt x="28955" y="206501"/>
                </a:moveTo>
                <a:lnTo>
                  <a:pt x="0" y="206501"/>
                </a:lnTo>
                <a:lnTo>
                  <a:pt x="43433" y="293370"/>
                </a:lnTo>
                <a:lnTo>
                  <a:pt x="79628" y="220979"/>
                </a:lnTo>
                <a:lnTo>
                  <a:pt x="28955" y="220979"/>
                </a:lnTo>
                <a:lnTo>
                  <a:pt x="28955" y="206501"/>
                </a:lnTo>
                <a:close/>
              </a:path>
              <a:path w="86995" h="293369">
                <a:moveTo>
                  <a:pt x="57912" y="0"/>
                </a:moveTo>
                <a:lnTo>
                  <a:pt x="28955" y="0"/>
                </a:lnTo>
                <a:lnTo>
                  <a:pt x="28955" y="220979"/>
                </a:lnTo>
                <a:lnTo>
                  <a:pt x="57912" y="220979"/>
                </a:lnTo>
                <a:lnTo>
                  <a:pt x="57912" y="0"/>
                </a:lnTo>
                <a:close/>
              </a:path>
              <a:path w="86995" h="293369">
                <a:moveTo>
                  <a:pt x="86867" y="206501"/>
                </a:moveTo>
                <a:lnTo>
                  <a:pt x="57912" y="206501"/>
                </a:lnTo>
                <a:lnTo>
                  <a:pt x="57912" y="220979"/>
                </a:lnTo>
                <a:lnTo>
                  <a:pt x="79628" y="220979"/>
                </a:lnTo>
                <a:lnTo>
                  <a:pt x="86867" y="206501"/>
                </a:lnTo>
                <a:close/>
              </a:path>
            </a:pathLst>
          </a:custGeom>
          <a:solidFill>
            <a:srgbClr val="539E39"/>
          </a:solidFill>
        </p:spPr>
        <p:txBody>
          <a:bodyPr wrap="square" lIns="0" tIns="0" rIns="0" bIns="0" rtlCol="0"/>
          <a:lstStyle/>
          <a:p>
            <a:endParaRPr/>
          </a:p>
        </p:txBody>
      </p:sp>
      <p:sp>
        <p:nvSpPr>
          <p:cNvPr id="22" name="object 22"/>
          <p:cNvSpPr txBox="1"/>
          <p:nvPr/>
        </p:nvSpPr>
        <p:spPr>
          <a:xfrm>
            <a:off x="4607051" y="5347715"/>
            <a:ext cx="2560320" cy="935990"/>
          </a:xfrm>
          <a:prstGeom prst="rect">
            <a:avLst/>
          </a:prstGeom>
          <a:solidFill>
            <a:srgbClr val="539E39"/>
          </a:solidFill>
          <a:ln w="12192">
            <a:solidFill>
              <a:srgbClr val="3A7327"/>
            </a:solidFill>
          </a:ln>
        </p:spPr>
        <p:txBody>
          <a:bodyPr vert="horz" wrap="square" lIns="0" tIns="179070" rIns="0" bIns="0" rtlCol="0">
            <a:noAutofit/>
          </a:bodyPr>
          <a:lstStyle/>
          <a:p>
            <a:pPr marL="555625" marR="548005" indent="4445">
              <a:spcBef>
                <a:spcPts val="1410"/>
              </a:spcBef>
            </a:pPr>
            <a:r>
              <a:rPr spc="-10" dirty="0">
                <a:solidFill>
                  <a:srgbClr val="FFFFFF"/>
                </a:solidFill>
                <a:latin typeface="Calibri"/>
                <a:cs typeface="Calibri"/>
              </a:rPr>
              <a:t>ФИНАНСОВЫЙ </a:t>
            </a:r>
            <a:r>
              <a:rPr spc="-395" dirty="0">
                <a:solidFill>
                  <a:srgbClr val="FFFFFF"/>
                </a:solidFill>
                <a:latin typeface="Calibri"/>
                <a:cs typeface="Calibri"/>
              </a:rPr>
              <a:t> </a:t>
            </a:r>
            <a:r>
              <a:rPr dirty="0">
                <a:solidFill>
                  <a:srgbClr val="FFFFFF"/>
                </a:solidFill>
                <a:latin typeface="Calibri"/>
                <a:cs typeface="Calibri"/>
              </a:rPr>
              <a:t>М</a:t>
            </a:r>
            <a:r>
              <a:rPr spc="-10" dirty="0">
                <a:solidFill>
                  <a:srgbClr val="FFFFFF"/>
                </a:solidFill>
                <a:latin typeface="Calibri"/>
                <a:cs typeface="Calibri"/>
              </a:rPr>
              <a:t>ЕН</a:t>
            </a:r>
            <a:r>
              <a:rPr spc="-15" dirty="0">
                <a:solidFill>
                  <a:srgbClr val="FFFFFF"/>
                </a:solidFill>
                <a:latin typeface="Calibri"/>
                <a:cs typeface="Calibri"/>
              </a:rPr>
              <a:t>Е</a:t>
            </a:r>
            <a:r>
              <a:rPr spc="-5" dirty="0">
                <a:solidFill>
                  <a:srgbClr val="FFFFFF"/>
                </a:solidFill>
                <a:latin typeface="Calibri"/>
                <a:cs typeface="Calibri"/>
              </a:rPr>
              <a:t>ДЖМЕ</a:t>
            </a:r>
            <a:r>
              <a:rPr spc="-10" dirty="0">
                <a:solidFill>
                  <a:srgbClr val="FFFFFF"/>
                </a:solidFill>
                <a:latin typeface="Calibri"/>
                <a:cs typeface="Calibri"/>
              </a:rPr>
              <a:t>Н</a:t>
            </a:r>
            <a:r>
              <a:rPr dirty="0">
                <a:solidFill>
                  <a:srgbClr val="FFFFFF"/>
                </a:solidFill>
                <a:latin typeface="Calibri"/>
                <a:cs typeface="Calibri"/>
              </a:rPr>
              <a:t>Т</a:t>
            </a:r>
            <a:endParaRPr>
              <a:latin typeface="Calibri"/>
              <a:cs typeface="Calibri"/>
            </a:endParaRPr>
          </a:p>
        </p:txBody>
      </p:sp>
      <p:sp>
        <p:nvSpPr>
          <p:cNvPr id="27" name="object 18">
            <a:extLst>
              <a:ext uri="{FF2B5EF4-FFF2-40B4-BE49-F238E27FC236}">
                <a16:creationId xmlns:a16="http://schemas.microsoft.com/office/drawing/2014/main" id="{2F95038B-41A5-BF70-28C2-02780596D40E}"/>
              </a:ext>
            </a:extLst>
          </p:cNvPr>
          <p:cNvSpPr/>
          <p:nvPr/>
        </p:nvSpPr>
        <p:spPr>
          <a:xfrm>
            <a:off x="5105400" y="3742310"/>
            <a:ext cx="1894836" cy="144526"/>
          </a:xfrm>
          <a:custGeom>
            <a:avLst/>
            <a:gdLst/>
            <a:ahLst/>
            <a:cxnLst/>
            <a:rect l="l" t="t" r="r" b="b"/>
            <a:pathLst>
              <a:path w="2636520" h="144779">
                <a:moveTo>
                  <a:pt x="144780" y="0"/>
                </a:moveTo>
                <a:lnTo>
                  <a:pt x="0" y="72389"/>
                </a:lnTo>
                <a:lnTo>
                  <a:pt x="144780" y="144779"/>
                </a:lnTo>
                <a:lnTo>
                  <a:pt x="144780" y="86867"/>
                </a:lnTo>
                <a:lnTo>
                  <a:pt x="130302" y="86867"/>
                </a:lnTo>
                <a:lnTo>
                  <a:pt x="130302" y="57911"/>
                </a:lnTo>
                <a:lnTo>
                  <a:pt x="144780" y="57911"/>
                </a:lnTo>
                <a:lnTo>
                  <a:pt x="144780" y="0"/>
                </a:lnTo>
                <a:close/>
              </a:path>
              <a:path w="2636520" h="144779">
                <a:moveTo>
                  <a:pt x="144780" y="57911"/>
                </a:moveTo>
                <a:lnTo>
                  <a:pt x="130302" y="57911"/>
                </a:lnTo>
                <a:lnTo>
                  <a:pt x="130302" y="86867"/>
                </a:lnTo>
                <a:lnTo>
                  <a:pt x="144780" y="86867"/>
                </a:lnTo>
                <a:lnTo>
                  <a:pt x="144780" y="57911"/>
                </a:lnTo>
                <a:close/>
              </a:path>
              <a:path w="2636520" h="144779">
                <a:moveTo>
                  <a:pt x="246125" y="57911"/>
                </a:moveTo>
                <a:lnTo>
                  <a:pt x="144780" y="57911"/>
                </a:lnTo>
                <a:lnTo>
                  <a:pt x="144780" y="86867"/>
                </a:lnTo>
                <a:lnTo>
                  <a:pt x="246125" y="86867"/>
                </a:lnTo>
                <a:lnTo>
                  <a:pt x="246125" y="57911"/>
                </a:lnTo>
                <a:close/>
              </a:path>
              <a:path w="2636520" h="144779">
                <a:moveTo>
                  <a:pt x="448818" y="57911"/>
                </a:moveTo>
                <a:lnTo>
                  <a:pt x="332994" y="57911"/>
                </a:lnTo>
                <a:lnTo>
                  <a:pt x="332994" y="86867"/>
                </a:lnTo>
                <a:lnTo>
                  <a:pt x="448818" y="86867"/>
                </a:lnTo>
                <a:lnTo>
                  <a:pt x="448818" y="57911"/>
                </a:lnTo>
                <a:close/>
              </a:path>
              <a:path w="2636520" h="144779">
                <a:moveTo>
                  <a:pt x="651510" y="57911"/>
                </a:moveTo>
                <a:lnTo>
                  <a:pt x="535686" y="57911"/>
                </a:lnTo>
                <a:lnTo>
                  <a:pt x="535686" y="86867"/>
                </a:lnTo>
                <a:lnTo>
                  <a:pt x="651510" y="86867"/>
                </a:lnTo>
                <a:lnTo>
                  <a:pt x="651510" y="57911"/>
                </a:lnTo>
                <a:close/>
              </a:path>
              <a:path w="2636520" h="144779">
                <a:moveTo>
                  <a:pt x="854201" y="57911"/>
                </a:moveTo>
                <a:lnTo>
                  <a:pt x="738377" y="57911"/>
                </a:lnTo>
                <a:lnTo>
                  <a:pt x="738377" y="86867"/>
                </a:lnTo>
                <a:lnTo>
                  <a:pt x="854201" y="86867"/>
                </a:lnTo>
                <a:lnTo>
                  <a:pt x="854201" y="57911"/>
                </a:lnTo>
                <a:close/>
              </a:path>
              <a:path w="2636520" h="144779">
                <a:moveTo>
                  <a:pt x="1056894" y="57911"/>
                </a:moveTo>
                <a:lnTo>
                  <a:pt x="941070" y="57911"/>
                </a:lnTo>
                <a:lnTo>
                  <a:pt x="941070" y="86867"/>
                </a:lnTo>
                <a:lnTo>
                  <a:pt x="1056894" y="86867"/>
                </a:lnTo>
                <a:lnTo>
                  <a:pt x="1056894" y="57911"/>
                </a:lnTo>
                <a:close/>
              </a:path>
              <a:path w="2636520" h="144779">
                <a:moveTo>
                  <a:pt x="1259586" y="57911"/>
                </a:moveTo>
                <a:lnTo>
                  <a:pt x="1143762" y="57911"/>
                </a:lnTo>
                <a:lnTo>
                  <a:pt x="1143762" y="86867"/>
                </a:lnTo>
                <a:lnTo>
                  <a:pt x="1259586" y="86867"/>
                </a:lnTo>
                <a:lnTo>
                  <a:pt x="1259586" y="57911"/>
                </a:lnTo>
                <a:close/>
              </a:path>
              <a:path w="2636520" h="144779">
                <a:moveTo>
                  <a:pt x="1462277" y="57911"/>
                </a:moveTo>
                <a:lnTo>
                  <a:pt x="1346453" y="57911"/>
                </a:lnTo>
                <a:lnTo>
                  <a:pt x="1346453" y="86867"/>
                </a:lnTo>
                <a:lnTo>
                  <a:pt x="1462277" y="86867"/>
                </a:lnTo>
                <a:lnTo>
                  <a:pt x="1462277" y="57911"/>
                </a:lnTo>
                <a:close/>
              </a:path>
              <a:path w="2636520" h="144779">
                <a:moveTo>
                  <a:pt x="1664970" y="57911"/>
                </a:moveTo>
                <a:lnTo>
                  <a:pt x="1549146" y="57911"/>
                </a:lnTo>
                <a:lnTo>
                  <a:pt x="1549146" y="86867"/>
                </a:lnTo>
                <a:lnTo>
                  <a:pt x="1664970" y="86867"/>
                </a:lnTo>
                <a:lnTo>
                  <a:pt x="1664970" y="57911"/>
                </a:lnTo>
                <a:close/>
              </a:path>
              <a:path w="2636520" h="144779">
                <a:moveTo>
                  <a:pt x="1867662" y="57911"/>
                </a:moveTo>
                <a:lnTo>
                  <a:pt x="1751838" y="57911"/>
                </a:lnTo>
                <a:lnTo>
                  <a:pt x="1751838" y="86867"/>
                </a:lnTo>
                <a:lnTo>
                  <a:pt x="1867662" y="86867"/>
                </a:lnTo>
                <a:lnTo>
                  <a:pt x="1867662" y="57911"/>
                </a:lnTo>
                <a:close/>
              </a:path>
              <a:path w="2636520" h="144779">
                <a:moveTo>
                  <a:pt x="2070353" y="57911"/>
                </a:moveTo>
                <a:lnTo>
                  <a:pt x="1954530" y="57911"/>
                </a:lnTo>
                <a:lnTo>
                  <a:pt x="1954530" y="86867"/>
                </a:lnTo>
                <a:lnTo>
                  <a:pt x="2070353" y="86867"/>
                </a:lnTo>
                <a:lnTo>
                  <a:pt x="2070353" y="57911"/>
                </a:lnTo>
                <a:close/>
              </a:path>
              <a:path w="2636520" h="144779">
                <a:moveTo>
                  <a:pt x="2273046" y="57911"/>
                </a:moveTo>
                <a:lnTo>
                  <a:pt x="2157222" y="57911"/>
                </a:lnTo>
                <a:lnTo>
                  <a:pt x="2157222" y="86867"/>
                </a:lnTo>
                <a:lnTo>
                  <a:pt x="2273046" y="86867"/>
                </a:lnTo>
                <a:lnTo>
                  <a:pt x="2273046" y="57911"/>
                </a:lnTo>
                <a:close/>
              </a:path>
              <a:path w="2636520" h="144779">
                <a:moveTo>
                  <a:pt x="2475738" y="57911"/>
                </a:moveTo>
                <a:lnTo>
                  <a:pt x="2359914" y="57911"/>
                </a:lnTo>
                <a:lnTo>
                  <a:pt x="2359914" y="86867"/>
                </a:lnTo>
                <a:lnTo>
                  <a:pt x="2475738" y="86867"/>
                </a:lnTo>
                <a:lnTo>
                  <a:pt x="2475738" y="57911"/>
                </a:lnTo>
                <a:close/>
              </a:path>
              <a:path w="2636520" h="144779">
                <a:moveTo>
                  <a:pt x="2491613" y="0"/>
                </a:moveTo>
                <a:lnTo>
                  <a:pt x="2491613" y="144779"/>
                </a:lnTo>
                <a:lnTo>
                  <a:pt x="2636393" y="72389"/>
                </a:lnTo>
                <a:lnTo>
                  <a:pt x="2491613" y="0"/>
                </a:lnTo>
                <a:close/>
              </a:path>
            </a:pathLst>
          </a:custGeom>
          <a:solidFill>
            <a:srgbClr val="539E39"/>
          </a:solidFill>
        </p:spPr>
        <p:txBody>
          <a:bodyPr wrap="square" lIns="0" tIns="0" rIns="0" bIns="0" rtlCol="0"/>
          <a:lstStyle/>
          <a:p>
            <a:endParaRPr/>
          </a:p>
        </p:txBody>
      </p:sp>
      <p:sp>
        <p:nvSpPr>
          <p:cNvPr id="28" name="object 18">
            <a:extLst>
              <a:ext uri="{FF2B5EF4-FFF2-40B4-BE49-F238E27FC236}">
                <a16:creationId xmlns:a16="http://schemas.microsoft.com/office/drawing/2014/main" id="{3123D9F5-A7DB-6B67-CCBC-019CC9A7B6FE}"/>
              </a:ext>
            </a:extLst>
          </p:cNvPr>
          <p:cNvSpPr/>
          <p:nvPr/>
        </p:nvSpPr>
        <p:spPr>
          <a:xfrm>
            <a:off x="5084188" y="4850003"/>
            <a:ext cx="1894836" cy="144526"/>
          </a:xfrm>
          <a:custGeom>
            <a:avLst/>
            <a:gdLst/>
            <a:ahLst/>
            <a:cxnLst/>
            <a:rect l="l" t="t" r="r" b="b"/>
            <a:pathLst>
              <a:path w="2636520" h="144779">
                <a:moveTo>
                  <a:pt x="144780" y="0"/>
                </a:moveTo>
                <a:lnTo>
                  <a:pt x="0" y="72389"/>
                </a:lnTo>
                <a:lnTo>
                  <a:pt x="144780" y="144779"/>
                </a:lnTo>
                <a:lnTo>
                  <a:pt x="144780" y="86867"/>
                </a:lnTo>
                <a:lnTo>
                  <a:pt x="130302" y="86867"/>
                </a:lnTo>
                <a:lnTo>
                  <a:pt x="130302" y="57911"/>
                </a:lnTo>
                <a:lnTo>
                  <a:pt x="144780" y="57911"/>
                </a:lnTo>
                <a:lnTo>
                  <a:pt x="144780" y="0"/>
                </a:lnTo>
                <a:close/>
              </a:path>
              <a:path w="2636520" h="144779">
                <a:moveTo>
                  <a:pt x="144780" y="57911"/>
                </a:moveTo>
                <a:lnTo>
                  <a:pt x="130302" y="57911"/>
                </a:lnTo>
                <a:lnTo>
                  <a:pt x="130302" y="86867"/>
                </a:lnTo>
                <a:lnTo>
                  <a:pt x="144780" y="86867"/>
                </a:lnTo>
                <a:lnTo>
                  <a:pt x="144780" y="57911"/>
                </a:lnTo>
                <a:close/>
              </a:path>
              <a:path w="2636520" h="144779">
                <a:moveTo>
                  <a:pt x="246125" y="57911"/>
                </a:moveTo>
                <a:lnTo>
                  <a:pt x="144780" y="57911"/>
                </a:lnTo>
                <a:lnTo>
                  <a:pt x="144780" y="86867"/>
                </a:lnTo>
                <a:lnTo>
                  <a:pt x="246125" y="86867"/>
                </a:lnTo>
                <a:lnTo>
                  <a:pt x="246125" y="57911"/>
                </a:lnTo>
                <a:close/>
              </a:path>
              <a:path w="2636520" h="144779">
                <a:moveTo>
                  <a:pt x="448818" y="57911"/>
                </a:moveTo>
                <a:lnTo>
                  <a:pt x="332994" y="57911"/>
                </a:lnTo>
                <a:lnTo>
                  <a:pt x="332994" y="86867"/>
                </a:lnTo>
                <a:lnTo>
                  <a:pt x="448818" y="86867"/>
                </a:lnTo>
                <a:lnTo>
                  <a:pt x="448818" y="57911"/>
                </a:lnTo>
                <a:close/>
              </a:path>
              <a:path w="2636520" h="144779">
                <a:moveTo>
                  <a:pt x="651510" y="57911"/>
                </a:moveTo>
                <a:lnTo>
                  <a:pt x="535686" y="57911"/>
                </a:lnTo>
                <a:lnTo>
                  <a:pt x="535686" y="86867"/>
                </a:lnTo>
                <a:lnTo>
                  <a:pt x="651510" y="86867"/>
                </a:lnTo>
                <a:lnTo>
                  <a:pt x="651510" y="57911"/>
                </a:lnTo>
                <a:close/>
              </a:path>
              <a:path w="2636520" h="144779">
                <a:moveTo>
                  <a:pt x="854201" y="57911"/>
                </a:moveTo>
                <a:lnTo>
                  <a:pt x="738377" y="57911"/>
                </a:lnTo>
                <a:lnTo>
                  <a:pt x="738377" y="86867"/>
                </a:lnTo>
                <a:lnTo>
                  <a:pt x="854201" y="86867"/>
                </a:lnTo>
                <a:lnTo>
                  <a:pt x="854201" y="57911"/>
                </a:lnTo>
                <a:close/>
              </a:path>
              <a:path w="2636520" h="144779">
                <a:moveTo>
                  <a:pt x="1056894" y="57911"/>
                </a:moveTo>
                <a:lnTo>
                  <a:pt x="941070" y="57911"/>
                </a:lnTo>
                <a:lnTo>
                  <a:pt x="941070" y="86867"/>
                </a:lnTo>
                <a:lnTo>
                  <a:pt x="1056894" y="86867"/>
                </a:lnTo>
                <a:lnTo>
                  <a:pt x="1056894" y="57911"/>
                </a:lnTo>
                <a:close/>
              </a:path>
              <a:path w="2636520" h="144779">
                <a:moveTo>
                  <a:pt x="1259586" y="57911"/>
                </a:moveTo>
                <a:lnTo>
                  <a:pt x="1143762" y="57911"/>
                </a:lnTo>
                <a:lnTo>
                  <a:pt x="1143762" y="86867"/>
                </a:lnTo>
                <a:lnTo>
                  <a:pt x="1259586" y="86867"/>
                </a:lnTo>
                <a:lnTo>
                  <a:pt x="1259586" y="57911"/>
                </a:lnTo>
                <a:close/>
              </a:path>
              <a:path w="2636520" h="144779">
                <a:moveTo>
                  <a:pt x="1462277" y="57911"/>
                </a:moveTo>
                <a:lnTo>
                  <a:pt x="1346453" y="57911"/>
                </a:lnTo>
                <a:lnTo>
                  <a:pt x="1346453" y="86867"/>
                </a:lnTo>
                <a:lnTo>
                  <a:pt x="1462277" y="86867"/>
                </a:lnTo>
                <a:lnTo>
                  <a:pt x="1462277" y="57911"/>
                </a:lnTo>
                <a:close/>
              </a:path>
              <a:path w="2636520" h="144779">
                <a:moveTo>
                  <a:pt x="1664970" y="57911"/>
                </a:moveTo>
                <a:lnTo>
                  <a:pt x="1549146" y="57911"/>
                </a:lnTo>
                <a:lnTo>
                  <a:pt x="1549146" y="86867"/>
                </a:lnTo>
                <a:lnTo>
                  <a:pt x="1664970" y="86867"/>
                </a:lnTo>
                <a:lnTo>
                  <a:pt x="1664970" y="57911"/>
                </a:lnTo>
                <a:close/>
              </a:path>
              <a:path w="2636520" h="144779">
                <a:moveTo>
                  <a:pt x="1867662" y="57911"/>
                </a:moveTo>
                <a:lnTo>
                  <a:pt x="1751838" y="57911"/>
                </a:lnTo>
                <a:lnTo>
                  <a:pt x="1751838" y="86867"/>
                </a:lnTo>
                <a:lnTo>
                  <a:pt x="1867662" y="86867"/>
                </a:lnTo>
                <a:lnTo>
                  <a:pt x="1867662" y="57911"/>
                </a:lnTo>
                <a:close/>
              </a:path>
              <a:path w="2636520" h="144779">
                <a:moveTo>
                  <a:pt x="2070353" y="57911"/>
                </a:moveTo>
                <a:lnTo>
                  <a:pt x="1954530" y="57911"/>
                </a:lnTo>
                <a:lnTo>
                  <a:pt x="1954530" y="86867"/>
                </a:lnTo>
                <a:lnTo>
                  <a:pt x="2070353" y="86867"/>
                </a:lnTo>
                <a:lnTo>
                  <a:pt x="2070353" y="57911"/>
                </a:lnTo>
                <a:close/>
              </a:path>
              <a:path w="2636520" h="144779">
                <a:moveTo>
                  <a:pt x="2273046" y="57911"/>
                </a:moveTo>
                <a:lnTo>
                  <a:pt x="2157222" y="57911"/>
                </a:lnTo>
                <a:lnTo>
                  <a:pt x="2157222" y="86867"/>
                </a:lnTo>
                <a:lnTo>
                  <a:pt x="2273046" y="86867"/>
                </a:lnTo>
                <a:lnTo>
                  <a:pt x="2273046" y="57911"/>
                </a:lnTo>
                <a:close/>
              </a:path>
              <a:path w="2636520" h="144779">
                <a:moveTo>
                  <a:pt x="2475738" y="57911"/>
                </a:moveTo>
                <a:lnTo>
                  <a:pt x="2359914" y="57911"/>
                </a:lnTo>
                <a:lnTo>
                  <a:pt x="2359914" y="86867"/>
                </a:lnTo>
                <a:lnTo>
                  <a:pt x="2475738" y="86867"/>
                </a:lnTo>
                <a:lnTo>
                  <a:pt x="2475738" y="57911"/>
                </a:lnTo>
                <a:close/>
              </a:path>
              <a:path w="2636520" h="144779">
                <a:moveTo>
                  <a:pt x="2491613" y="0"/>
                </a:moveTo>
                <a:lnTo>
                  <a:pt x="2491613" y="144779"/>
                </a:lnTo>
                <a:lnTo>
                  <a:pt x="2636393" y="72389"/>
                </a:lnTo>
                <a:lnTo>
                  <a:pt x="2491613" y="0"/>
                </a:lnTo>
                <a:close/>
              </a:path>
            </a:pathLst>
          </a:custGeom>
          <a:solidFill>
            <a:srgbClr val="539E39"/>
          </a:solidFill>
        </p:spPr>
        <p:txBody>
          <a:bodyPr wrap="square" lIns="0" tIns="0" rIns="0" bIns="0" rtlCol="0"/>
          <a:lstStyle/>
          <a:p>
            <a:endParaRPr/>
          </a:p>
        </p:txBody>
      </p:sp>
      <p:sp>
        <p:nvSpPr>
          <p:cNvPr id="29" name="object 18">
            <a:extLst>
              <a:ext uri="{FF2B5EF4-FFF2-40B4-BE49-F238E27FC236}">
                <a16:creationId xmlns:a16="http://schemas.microsoft.com/office/drawing/2014/main" id="{9B22DA2B-4331-C304-8E8B-8603B70045F4}"/>
              </a:ext>
            </a:extLst>
          </p:cNvPr>
          <p:cNvSpPr/>
          <p:nvPr/>
        </p:nvSpPr>
        <p:spPr>
          <a:xfrm>
            <a:off x="5115940" y="2697734"/>
            <a:ext cx="1894836" cy="144526"/>
          </a:xfrm>
          <a:custGeom>
            <a:avLst/>
            <a:gdLst/>
            <a:ahLst/>
            <a:cxnLst/>
            <a:rect l="l" t="t" r="r" b="b"/>
            <a:pathLst>
              <a:path w="2636520" h="144779">
                <a:moveTo>
                  <a:pt x="144780" y="0"/>
                </a:moveTo>
                <a:lnTo>
                  <a:pt x="0" y="72389"/>
                </a:lnTo>
                <a:lnTo>
                  <a:pt x="144780" y="144779"/>
                </a:lnTo>
                <a:lnTo>
                  <a:pt x="144780" y="86867"/>
                </a:lnTo>
                <a:lnTo>
                  <a:pt x="130302" y="86867"/>
                </a:lnTo>
                <a:lnTo>
                  <a:pt x="130302" y="57911"/>
                </a:lnTo>
                <a:lnTo>
                  <a:pt x="144780" y="57911"/>
                </a:lnTo>
                <a:lnTo>
                  <a:pt x="144780" y="0"/>
                </a:lnTo>
                <a:close/>
              </a:path>
              <a:path w="2636520" h="144779">
                <a:moveTo>
                  <a:pt x="144780" y="57911"/>
                </a:moveTo>
                <a:lnTo>
                  <a:pt x="130302" y="57911"/>
                </a:lnTo>
                <a:lnTo>
                  <a:pt x="130302" y="86867"/>
                </a:lnTo>
                <a:lnTo>
                  <a:pt x="144780" y="86867"/>
                </a:lnTo>
                <a:lnTo>
                  <a:pt x="144780" y="57911"/>
                </a:lnTo>
                <a:close/>
              </a:path>
              <a:path w="2636520" h="144779">
                <a:moveTo>
                  <a:pt x="246125" y="57911"/>
                </a:moveTo>
                <a:lnTo>
                  <a:pt x="144780" y="57911"/>
                </a:lnTo>
                <a:lnTo>
                  <a:pt x="144780" y="86867"/>
                </a:lnTo>
                <a:lnTo>
                  <a:pt x="246125" y="86867"/>
                </a:lnTo>
                <a:lnTo>
                  <a:pt x="246125" y="57911"/>
                </a:lnTo>
                <a:close/>
              </a:path>
              <a:path w="2636520" h="144779">
                <a:moveTo>
                  <a:pt x="448818" y="57911"/>
                </a:moveTo>
                <a:lnTo>
                  <a:pt x="332994" y="57911"/>
                </a:lnTo>
                <a:lnTo>
                  <a:pt x="332994" y="86867"/>
                </a:lnTo>
                <a:lnTo>
                  <a:pt x="448818" y="86867"/>
                </a:lnTo>
                <a:lnTo>
                  <a:pt x="448818" y="57911"/>
                </a:lnTo>
                <a:close/>
              </a:path>
              <a:path w="2636520" h="144779">
                <a:moveTo>
                  <a:pt x="651510" y="57911"/>
                </a:moveTo>
                <a:lnTo>
                  <a:pt x="535686" y="57911"/>
                </a:lnTo>
                <a:lnTo>
                  <a:pt x="535686" y="86867"/>
                </a:lnTo>
                <a:lnTo>
                  <a:pt x="651510" y="86867"/>
                </a:lnTo>
                <a:lnTo>
                  <a:pt x="651510" y="57911"/>
                </a:lnTo>
                <a:close/>
              </a:path>
              <a:path w="2636520" h="144779">
                <a:moveTo>
                  <a:pt x="854201" y="57911"/>
                </a:moveTo>
                <a:lnTo>
                  <a:pt x="738377" y="57911"/>
                </a:lnTo>
                <a:lnTo>
                  <a:pt x="738377" y="86867"/>
                </a:lnTo>
                <a:lnTo>
                  <a:pt x="854201" y="86867"/>
                </a:lnTo>
                <a:lnTo>
                  <a:pt x="854201" y="57911"/>
                </a:lnTo>
                <a:close/>
              </a:path>
              <a:path w="2636520" h="144779">
                <a:moveTo>
                  <a:pt x="1056894" y="57911"/>
                </a:moveTo>
                <a:lnTo>
                  <a:pt x="941070" y="57911"/>
                </a:lnTo>
                <a:lnTo>
                  <a:pt x="941070" y="86867"/>
                </a:lnTo>
                <a:lnTo>
                  <a:pt x="1056894" y="86867"/>
                </a:lnTo>
                <a:lnTo>
                  <a:pt x="1056894" y="57911"/>
                </a:lnTo>
                <a:close/>
              </a:path>
              <a:path w="2636520" h="144779">
                <a:moveTo>
                  <a:pt x="1259586" y="57911"/>
                </a:moveTo>
                <a:lnTo>
                  <a:pt x="1143762" y="57911"/>
                </a:lnTo>
                <a:lnTo>
                  <a:pt x="1143762" y="86867"/>
                </a:lnTo>
                <a:lnTo>
                  <a:pt x="1259586" y="86867"/>
                </a:lnTo>
                <a:lnTo>
                  <a:pt x="1259586" y="57911"/>
                </a:lnTo>
                <a:close/>
              </a:path>
              <a:path w="2636520" h="144779">
                <a:moveTo>
                  <a:pt x="1462277" y="57911"/>
                </a:moveTo>
                <a:lnTo>
                  <a:pt x="1346453" y="57911"/>
                </a:lnTo>
                <a:lnTo>
                  <a:pt x="1346453" y="86867"/>
                </a:lnTo>
                <a:lnTo>
                  <a:pt x="1462277" y="86867"/>
                </a:lnTo>
                <a:lnTo>
                  <a:pt x="1462277" y="57911"/>
                </a:lnTo>
                <a:close/>
              </a:path>
              <a:path w="2636520" h="144779">
                <a:moveTo>
                  <a:pt x="1664970" y="57911"/>
                </a:moveTo>
                <a:lnTo>
                  <a:pt x="1549146" y="57911"/>
                </a:lnTo>
                <a:lnTo>
                  <a:pt x="1549146" y="86867"/>
                </a:lnTo>
                <a:lnTo>
                  <a:pt x="1664970" y="86867"/>
                </a:lnTo>
                <a:lnTo>
                  <a:pt x="1664970" y="57911"/>
                </a:lnTo>
                <a:close/>
              </a:path>
              <a:path w="2636520" h="144779">
                <a:moveTo>
                  <a:pt x="1867662" y="57911"/>
                </a:moveTo>
                <a:lnTo>
                  <a:pt x="1751838" y="57911"/>
                </a:lnTo>
                <a:lnTo>
                  <a:pt x="1751838" y="86867"/>
                </a:lnTo>
                <a:lnTo>
                  <a:pt x="1867662" y="86867"/>
                </a:lnTo>
                <a:lnTo>
                  <a:pt x="1867662" y="57911"/>
                </a:lnTo>
                <a:close/>
              </a:path>
              <a:path w="2636520" h="144779">
                <a:moveTo>
                  <a:pt x="2070353" y="57911"/>
                </a:moveTo>
                <a:lnTo>
                  <a:pt x="1954530" y="57911"/>
                </a:lnTo>
                <a:lnTo>
                  <a:pt x="1954530" y="86867"/>
                </a:lnTo>
                <a:lnTo>
                  <a:pt x="2070353" y="86867"/>
                </a:lnTo>
                <a:lnTo>
                  <a:pt x="2070353" y="57911"/>
                </a:lnTo>
                <a:close/>
              </a:path>
              <a:path w="2636520" h="144779">
                <a:moveTo>
                  <a:pt x="2273046" y="57911"/>
                </a:moveTo>
                <a:lnTo>
                  <a:pt x="2157222" y="57911"/>
                </a:lnTo>
                <a:lnTo>
                  <a:pt x="2157222" y="86867"/>
                </a:lnTo>
                <a:lnTo>
                  <a:pt x="2273046" y="86867"/>
                </a:lnTo>
                <a:lnTo>
                  <a:pt x="2273046" y="57911"/>
                </a:lnTo>
                <a:close/>
              </a:path>
              <a:path w="2636520" h="144779">
                <a:moveTo>
                  <a:pt x="2475738" y="57911"/>
                </a:moveTo>
                <a:lnTo>
                  <a:pt x="2359914" y="57911"/>
                </a:lnTo>
                <a:lnTo>
                  <a:pt x="2359914" y="86867"/>
                </a:lnTo>
                <a:lnTo>
                  <a:pt x="2475738" y="86867"/>
                </a:lnTo>
                <a:lnTo>
                  <a:pt x="2475738" y="57911"/>
                </a:lnTo>
                <a:close/>
              </a:path>
              <a:path w="2636520" h="144779">
                <a:moveTo>
                  <a:pt x="2491613" y="0"/>
                </a:moveTo>
                <a:lnTo>
                  <a:pt x="2491613" y="144779"/>
                </a:lnTo>
                <a:lnTo>
                  <a:pt x="2636393" y="72389"/>
                </a:lnTo>
                <a:lnTo>
                  <a:pt x="2491613" y="0"/>
                </a:lnTo>
                <a:close/>
              </a:path>
            </a:pathLst>
          </a:custGeom>
          <a:solidFill>
            <a:srgbClr val="539E39"/>
          </a:solid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25386" y="309869"/>
            <a:ext cx="8341229" cy="382797"/>
          </a:xfrm>
          <a:prstGeom prst="rect">
            <a:avLst/>
          </a:prstGeom>
        </p:spPr>
        <p:txBody>
          <a:bodyPr vert="horz" wrap="square" lIns="0" tIns="13335" rIns="0" bIns="0" rtlCol="0" anchor="t">
            <a:spAutoFit/>
          </a:bodyPr>
          <a:lstStyle/>
          <a:p>
            <a:pPr marL="12700">
              <a:spcBef>
                <a:spcPts val="105"/>
              </a:spcBef>
            </a:pPr>
            <a:r>
              <a:rPr lang="ru-RU" sz="2400" b="1" spc="-15" dirty="0">
                <a:solidFill>
                  <a:schemeClr val="accent6">
                    <a:lumMod val="75000"/>
                  </a:schemeClr>
                </a:solidFill>
                <a:latin typeface="Arial" panose="020B0604020202020204" pitchFamily="34" charset="0"/>
                <a:cs typeface="Arial" panose="020B0604020202020204" pitchFamily="34" charset="0"/>
              </a:rPr>
              <a:t>Стратегические цели</a:t>
            </a:r>
            <a:r>
              <a:rPr lang="en-US" sz="2400" b="1" spc="-15" dirty="0">
                <a:solidFill>
                  <a:schemeClr val="accent6">
                    <a:lumMod val="75000"/>
                  </a:schemeClr>
                </a:solidFill>
                <a:latin typeface="Arial" panose="020B0604020202020204" pitchFamily="34" charset="0"/>
                <a:cs typeface="Arial" panose="020B0604020202020204" pitchFamily="34" charset="0"/>
              </a:rPr>
              <a:t> </a:t>
            </a:r>
            <a:r>
              <a:rPr lang="ru-RU" sz="2400" b="1" spc="-15" dirty="0">
                <a:solidFill>
                  <a:schemeClr val="accent6">
                    <a:lumMod val="75000"/>
                  </a:schemeClr>
                </a:solidFill>
                <a:latin typeface="Arial" panose="020B0604020202020204" pitchFamily="34" charset="0"/>
                <a:cs typeface="Arial" panose="020B0604020202020204" pitchFamily="34" charset="0"/>
              </a:rPr>
              <a:t>и задачи. Метод </a:t>
            </a:r>
            <a:r>
              <a:rPr lang="en-US" sz="2400" b="1" spc="-15" dirty="0">
                <a:solidFill>
                  <a:schemeClr val="accent6">
                    <a:lumMod val="75000"/>
                  </a:schemeClr>
                </a:solidFill>
                <a:latin typeface="Arial" panose="020B0604020202020204" pitchFamily="34" charset="0"/>
                <a:cs typeface="Arial" panose="020B0604020202020204" pitchFamily="34" charset="0"/>
              </a:rPr>
              <a:t>SMART</a:t>
            </a:r>
            <a:endParaRPr sz="2400" dirty="0">
              <a:solidFill>
                <a:schemeClr val="accent6">
                  <a:lumMod val="75000"/>
                </a:schemeClr>
              </a:solidFill>
              <a:latin typeface="Arial" panose="020B0604020202020204" pitchFamily="34" charset="0"/>
              <a:cs typeface="Arial" panose="020B0604020202020204" pitchFamily="34" charset="0"/>
            </a:endParaRPr>
          </a:p>
        </p:txBody>
      </p:sp>
      <p:graphicFrame>
        <p:nvGraphicFramePr>
          <p:cNvPr id="23" name="Таблица 22">
            <a:extLst>
              <a:ext uri="{FF2B5EF4-FFF2-40B4-BE49-F238E27FC236}">
                <a16:creationId xmlns:a16="http://schemas.microsoft.com/office/drawing/2014/main" id="{58E8CFAD-EF0A-4C51-9AC2-65611FFD8537}"/>
              </a:ext>
            </a:extLst>
          </p:cNvPr>
          <p:cNvGraphicFramePr>
            <a:graphicFrameLocks noGrp="1"/>
          </p:cNvGraphicFramePr>
          <p:nvPr/>
        </p:nvGraphicFramePr>
        <p:xfrm>
          <a:off x="1048512" y="2116664"/>
          <a:ext cx="10704576" cy="4431467"/>
        </p:xfrm>
        <a:graphic>
          <a:graphicData uri="http://schemas.openxmlformats.org/drawingml/2006/table">
            <a:tbl>
              <a:tblPr firstRow="1" firstCol="1" bandRow="1">
                <a:tableStyleId>{5940675A-B579-460E-94D1-54222C63F5DA}</a:tableStyleId>
              </a:tblPr>
              <a:tblGrid>
                <a:gridCol w="1297525">
                  <a:extLst>
                    <a:ext uri="{9D8B030D-6E8A-4147-A177-3AD203B41FA5}">
                      <a16:colId xmlns:a16="http://schemas.microsoft.com/office/drawing/2014/main" val="2192041170"/>
                    </a:ext>
                  </a:extLst>
                </a:gridCol>
                <a:gridCol w="2027335">
                  <a:extLst>
                    <a:ext uri="{9D8B030D-6E8A-4147-A177-3AD203B41FA5}">
                      <a16:colId xmlns:a16="http://schemas.microsoft.com/office/drawing/2014/main" val="86318016"/>
                    </a:ext>
                  </a:extLst>
                </a:gridCol>
                <a:gridCol w="7379716">
                  <a:extLst>
                    <a:ext uri="{9D8B030D-6E8A-4147-A177-3AD203B41FA5}">
                      <a16:colId xmlns:a16="http://schemas.microsoft.com/office/drawing/2014/main" val="3987251104"/>
                    </a:ext>
                  </a:extLst>
                </a:gridCol>
              </a:tblGrid>
              <a:tr h="773187">
                <a:tc>
                  <a:txBody>
                    <a:bodyPr/>
                    <a:lstStyle/>
                    <a:p>
                      <a:pPr indent="0" algn="ctr">
                        <a:lnSpc>
                          <a:spcPct val="80000"/>
                        </a:lnSpc>
                      </a:pPr>
                      <a:r>
                        <a:rPr lang="ru-RU" sz="1800" b="1" dirty="0">
                          <a:effectLst/>
                        </a:rPr>
                        <a:t>S</a:t>
                      </a:r>
                      <a:endParaRPr lang="ru-RU"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84" marR="2984" marT="2984" marB="2984" anchor="ctr"/>
                </a:tc>
                <a:tc>
                  <a:txBody>
                    <a:bodyPr/>
                    <a:lstStyle/>
                    <a:p>
                      <a:pPr indent="0" algn="ctr">
                        <a:lnSpc>
                          <a:spcPct val="80000"/>
                        </a:lnSpc>
                      </a:pPr>
                      <a:r>
                        <a:rPr lang="ru-RU" sz="1800" b="1" dirty="0" err="1">
                          <a:effectLst/>
                        </a:rPr>
                        <a:t>Specific</a:t>
                      </a:r>
                      <a:r>
                        <a:rPr lang="ru-RU" sz="1800" b="1" dirty="0">
                          <a:effectLst/>
                        </a:rPr>
                        <a:t> </a:t>
                      </a:r>
                      <a:r>
                        <a:rPr lang="ru-RU" sz="1800" b="0" dirty="0">
                          <a:effectLst/>
                        </a:rPr>
                        <a:t>(Конкретный)</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84" marR="2984" marT="2984" marB="2984" anchor="ctr"/>
                </a:tc>
                <a:tc>
                  <a:txBody>
                    <a:bodyPr/>
                    <a:lstStyle/>
                    <a:p>
                      <a:pPr indent="0" algn="l">
                        <a:lnSpc>
                          <a:spcPct val="80000"/>
                        </a:lnSpc>
                      </a:pPr>
                      <a:r>
                        <a:rPr lang="ru-RU" sz="1800" b="0" dirty="0">
                          <a:effectLst/>
                        </a:rPr>
                        <a:t>Что именно необходимо достигнуть. Например, «увеличить чистую прибыль собственного предприятия».</a:t>
                      </a:r>
                    </a:p>
                    <a:p>
                      <a:pPr indent="0" algn="l">
                        <a:lnSpc>
                          <a:spcPct val="80000"/>
                        </a:lnSpc>
                      </a:pP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84" marR="2984" marT="2984" marB="2984" anchor="ctr"/>
                </a:tc>
                <a:extLst>
                  <a:ext uri="{0D108BD9-81ED-4DB2-BD59-A6C34878D82A}">
                    <a16:rowId xmlns:a16="http://schemas.microsoft.com/office/drawing/2014/main" val="255712620"/>
                  </a:ext>
                </a:extLst>
              </a:tr>
              <a:tr h="1541153">
                <a:tc>
                  <a:txBody>
                    <a:bodyPr/>
                    <a:lstStyle/>
                    <a:p>
                      <a:pPr indent="0" algn="ctr">
                        <a:lnSpc>
                          <a:spcPct val="80000"/>
                        </a:lnSpc>
                      </a:pPr>
                      <a:r>
                        <a:rPr lang="ru-RU" sz="1800" dirty="0">
                          <a:effectLst/>
                        </a:rPr>
                        <a:t>M</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84" marR="2984" marT="2984" marB="2984" anchor="ctr"/>
                </a:tc>
                <a:tc>
                  <a:txBody>
                    <a:bodyPr/>
                    <a:lstStyle/>
                    <a:p>
                      <a:pPr indent="0" algn="ctr">
                        <a:lnSpc>
                          <a:spcPct val="80000"/>
                        </a:lnSpc>
                      </a:pPr>
                      <a:r>
                        <a:rPr lang="ru-RU" sz="1800" b="1" dirty="0" err="1">
                          <a:effectLst/>
                        </a:rPr>
                        <a:t>Measurable</a:t>
                      </a:r>
                      <a:r>
                        <a:rPr lang="ru-RU" sz="1800" dirty="0">
                          <a:effectLst/>
                        </a:rPr>
                        <a:t> (Измеримый)</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84" marR="2984" marT="2984" marB="2984" anchor="ctr"/>
                </a:tc>
                <a:tc>
                  <a:txBody>
                    <a:bodyPr/>
                    <a:lstStyle/>
                    <a:p>
                      <a:pPr indent="0" algn="l">
                        <a:lnSpc>
                          <a:spcPct val="80000"/>
                        </a:lnSpc>
                      </a:pPr>
                      <a:r>
                        <a:rPr lang="ru-RU" sz="1800" dirty="0">
                          <a:effectLst/>
                        </a:rPr>
                        <a:t>В чем будет измеряться результат. Если показатель количественный, то необходимо выявить единицы измерения, если качественный, то необходимо выявить эталон отношения. Например, «увеличить прибыль собственного предприятия на 25 %, относительно чистой прибыли текущего года».</a:t>
                      </a:r>
                    </a:p>
                    <a:p>
                      <a:pPr indent="0" algn="l">
                        <a:lnSpc>
                          <a:spcPct val="80000"/>
                        </a:lnSpc>
                      </a:pP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84" marR="2984" marT="2984" marB="2984" anchor="ctr"/>
                </a:tc>
                <a:extLst>
                  <a:ext uri="{0D108BD9-81ED-4DB2-BD59-A6C34878D82A}">
                    <a16:rowId xmlns:a16="http://schemas.microsoft.com/office/drawing/2014/main" val="3006529534"/>
                  </a:ext>
                </a:extLst>
              </a:tr>
              <a:tr h="2117127">
                <a:tc>
                  <a:txBody>
                    <a:bodyPr/>
                    <a:lstStyle/>
                    <a:p>
                      <a:pPr indent="0" algn="ctr">
                        <a:lnSpc>
                          <a:spcPct val="80000"/>
                        </a:lnSpc>
                      </a:pPr>
                      <a:r>
                        <a:rPr lang="ru-RU" sz="1800" dirty="0">
                          <a:effectLst/>
                        </a:rPr>
                        <a:t>A</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84" marR="2984" marT="2984" marB="2984" anchor="ctr"/>
                </a:tc>
                <a:tc>
                  <a:txBody>
                    <a:bodyPr/>
                    <a:lstStyle/>
                    <a:p>
                      <a:pPr indent="0" algn="ctr">
                        <a:lnSpc>
                          <a:spcPct val="80000"/>
                        </a:lnSpc>
                      </a:pPr>
                      <a:r>
                        <a:rPr lang="ru-RU" sz="1800" b="1" dirty="0" err="1">
                          <a:effectLst/>
                        </a:rPr>
                        <a:t>Attainable</a:t>
                      </a:r>
                      <a:r>
                        <a:rPr lang="ru-RU" sz="1800" b="1" dirty="0">
                          <a:effectLst/>
                        </a:rPr>
                        <a:t>, </a:t>
                      </a:r>
                      <a:r>
                        <a:rPr lang="ru-RU" sz="1800" b="1" dirty="0" err="1">
                          <a:effectLst/>
                        </a:rPr>
                        <a:t>Achievable</a:t>
                      </a:r>
                      <a:r>
                        <a:rPr lang="ru-RU" sz="1800" b="1" dirty="0">
                          <a:effectLst/>
                        </a:rPr>
                        <a:t> </a:t>
                      </a:r>
                      <a:r>
                        <a:rPr lang="ru-RU" sz="1800" dirty="0">
                          <a:effectLst/>
                        </a:rPr>
                        <a:t>(Достижимый)</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84" marR="2984" marT="2984" marB="2984" anchor="ctr"/>
                </a:tc>
                <a:tc>
                  <a:txBody>
                    <a:bodyPr/>
                    <a:lstStyle/>
                    <a:p>
                      <a:pPr indent="0" algn="l">
                        <a:lnSpc>
                          <a:spcPct val="80000"/>
                        </a:lnSpc>
                      </a:pPr>
                      <a:r>
                        <a:rPr lang="ru-RU" sz="1800" dirty="0">
                          <a:effectLst/>
                        </a:rPr>
                        <a:t>За счёт чего планируется достигнуть цели. И возможно ли её достигнуть вообще? Например, «увеличить прибыль собственного предприятия на 25 %, относительно чистой прибыли текущего года, за счет снижения себестоимости продукции, автоматизации ресурсоемких операций и сокращения штата занятых на исполнении автоматизируемых операций сотрудников на 80 % от текущего количества». А вот совершить кругосветный круиз на резиновой уточке вряд ли удастся.</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84" marR="2984" marT="2984" marB="2984" anchor="ctr"/>
                </a:tc>
                <a:extLst>
                  <a:ext uri="{0D108BD9-81ED-4DB2-BD59-A6C34878D82A}">
                    <a16:rowId xmlns:a16="http://schemas.microsoft.com/office/drawing/2014/main" val="901756299"/>
                  </a:ext>
                </a:extLst>
              </a:tr>
            </a:tbl>
          </a:graphicData>
        </a:graphic>
      </p:graphicFrame>
      <p:sp>
        <p:nvSpPr>
          <p:cNvPr id="41" name="TextBox 40">
            <a:extLst>
              <a:ext uri="{FF2B5EF4-FFF2-40B4-BE49-F238E27FC236}">
                <a16:creationId xmlns:a16="http://schemas.microsoft.com/office/drawing/2014/main" id="{057E9B3B-359A-4CF1-9E94-FF11E5940710}"/>
              </a:ext>
            </a:extLst>
          </p:cNvPr>
          <p:cNvSpPr txBox="1"/>
          <p:nvPr/>
        </p:nvSpPr>
        <p:spPr>
          <a:xfrm>
            <a:off x="1916919" y="742946"/>
            <a:ext cx="10275081" cy="1323439"/>
          </a:xfrm>
          <a:prstGeom prst="rect">
            <a:avLst/>
          </a:prstGeom>
          <a:noFill/>
        </p:spPr>
        <p:txBody>
          <a:bodyPr wrap="square">
            <a:spAutoFit/>
          </a:bodyPr>
          <a:lstStyle/>
          <a:p>
            <a:r>
              <a:rPr lang="ru-RU" sz="2000" dirty="0"/>
              <a:t>Метод SMART — это подход к постановке целей, который помогает выбрать формулировку желаемого результата, дает чувство направления и помогает организовать и достичь целей. Это форма записи целей, но не методика их достижения.</a:t>
            </a:r>
          </a:p>
        </p:txBody>
      </p:sp>
    </p:spTree>
    <p:extLst>
      <p:ext uri="{BB962C8B-B14F-4D97-AF65-F5344CB8AC3E}">
        <p14:creationId xmlns:p14="http://schemas.microsoft.com/office/powerpoint/2010/main" val="1975887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25386" y="125203"/>
            <a:ext cx="8341229" cy="752129"/>
          </a:xfrm>
          <a:prstGeom prst="rect">
            <a:avLst/>
          </a:prstGeom>
        </p:spPr>
        <p:txBody>
          <a:bodyPr vert="horz" wrap="square" lIns="0" tIns="13335" rIns="0" bIns="0" rtlCol="0" anchor="t">
            <a:spAutoFit/>
          </a:bodyPr>
          <a:lstStyle/>
          <a:p>
            <a:pPr marL="12700">
              <a:spcBef>
                <a:spcPts val="105"/>
              </a:spcBef>
            </a:pPr>
            <a:r>
              <a:rPr lang="ru-RU" sz="2400" b="1" spc="-15" dirty="0">
                <a:solidFill>
                  <a:schemeClr val="accent6">
                    <a:lumMod val="75000"/>
                  </a:schemeClr>
                </a:solidFill>
                <a:latin typeface="Arial" panose="020B0604020202020204" pitchFamily="34" charset="0"/>
                <a:cs typeface="Arial" panose="020B0604020202020204" pitchFamily="34" charset="0"/>
              </a:rPr>
              <a:t>Корпоративная стратегия и стратегия отдельного бизнеса</a:t>
            </a:r>
            <a:endParaRPr sz="2400" dirty="0">
              <a:solidFill>
                <a:schemeClr val="accent6">
                  <a:lumMod val="75000"/>
                </a:schemeClr>
              </a:solidFill>
              <a:latin typeface="Arial" panose="020B0604020202020204" pitchFamily="34" charset="0"/>
              <a:cs typeface="Arial" panose="020B0604020202020204" pitchFamily="34" charset="0"/>
            </a:endParaRPr>
          </a:p>
        </p:txBody>
      </p:sp>
      <p:graphicFrame>
        <p:nvGraphicFramePr>
          <p:cNvPr id="23" name="Таблица 22">
            <a:extLst>
              <a:ext uri="{FF2B5EF4-FFF2-40B4-BE49-F238E27FC236}">
                <a16:creationId xmlns:a16="http://schemas.microsoft.com/office/drawing/2014/main" id="{58E8CFAD-EF0A-4C51-9AC2-65611FFD8537}"/>
              </a:ext>
            </a:extLst>
          </p:cNvPr>
          <p:cNvGraphicFramePr>
            <a:graphicFrameLocks noGrp="1"/>
          </p:cNvGraphicFramePr>
          <p:nvPr/>
        </p:nvGraphicFramePr>
        <p:xfrm>
          <a:off x="1621536" y="975360"/>
          <a:ext cx="10155936" cy="5757437"/>
        </p:xfrm>
        <a:graphic>
          <a:graphicData uri="http://schemas.openxmlformats.org/drawingml/2006/table">
            <a:tbl>
              <a:tblPr firstRow="1" firstCol="1" bandRow="1">
                <a:tableStyleId>{5940675A-B579-460E-94D1-54222C63F5DA}</a:tableStyleId>
              </a:tblPr>
              <a:tblGrid>
                <a:gridCol w="1231022">
                  <a:extLst>
                    <a:ext uri="{9D8B030D-6E8A-4147-A177-3AD203B41FA5}">
                      <a16:colId xmlns:a16="http://schemas.microsoft.com/office/drawing/2014/main" val="2192041170"/>
                    </a:ext>
                  </a:extLst>
                </a:gridCol>
                <a:gridCol w="1923429">
                  <a:extLst>
                    <a:ext uri="{9D8B030D-6E8A-4147-A177-3AD203B41FA5}">
                      <a16:colId xmlns:a16="http://schemas.microsoft.com/office/drawing/2014/main" val="86318016"/>
                    </a:ext>
                  </a:extLst>
                </a:gridCol>
                <a:gridCol w="7001485">
                  <a:extLst>
                    <a:ext uri="{9D8B030D-6E8A-4147-A177-3AD203B41FA5}">
                      <a16:colId xmlns:a16="http://schemas.microsoft.com/office/drawing/2014/main" val="3987251104"/>
                    </a:ext>
                  </a:extLst>
                </a:gridCol>
              </a:tblGrid>
              <a:tr h="3457195">
                <a:tc>
                  <a:txBody>
                    <a:bodyPr/>
                    <a:lstStyle/>
                    <a:p>
                      <a:pPr indent="0" algn="ctr">
                        <a:lnSpc>
                          <a:spcPct val="80000"/>
                        </a:lnSpc>
                      </a:pPr>
                      <a:r>
                        <a:rPr lang="ru-RU" sz="1800" b="1" dirty="0">
                          <a:effectLst/>
                        </a:rPr>
                        <a:t>R</a:t>
                      </a:r>
                      <a:endParaRPr lang="ru-RU"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84" marR="2984" marT="2984" marB="2984" anchor="ctr"/>
                </a:tc>
                <a:tc>
                  <a:txBody>
                    <a:bodyPr/>
                    <a:lstStyle/>
                    <a:p>
                      <a:pPr indent="0" algn="ctr">
                        <a:lnSpc>
                          <a:spcPct val="80000"/>
                        </a:lnSpc>
                      </a:pPr>
                      <a:r>
                        <a:rPr lang="ru-RU" sz="1800" b="1" dirty="0" err="1">
                          <a:effectLst/>
                        </a:rPr>
                        <a:t>Relevant</a:t>
                      </a:r>
                      <a:r>
                        <a:rPr lang="ru-RU" sz="1800" b="0" dirty="0">
                          <a:effectLst/>
                        </a:rPr>
                        <a:t> (Актуальный, Истинный)</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84" marR="2984" marT="2984" marB="2984" anchor="ctr"/>
                </a:tc>
                <a:tc>
                  <a:txBody>
                    <a:bodyPr/>
                    <a:lstStyle/>
                    <a:p>
                      <a:pPr indent="0" algn="l">
                        <a:lnSpc>
                          <a:spcPct val="80000"/>
                        </a:lnSpc>
                      </a:pPr>
                      <a:r>
                        <a:rPr lang="ru-RU" sz="1800" b="0" dirty="0">
                          <a:effectLst/>
                        </a:rPr>
                        <a:t>Определение истинности цели. Действительно ли выполнение данной задачи позволит достичь желаемой цели? Необходимо удостовериться, что выполнение данной задачи действительно необходимо. Например, если брать «сокращение штата занятых на исполнении автоматизируемых операций сотрудников на 80 %» в качестве отдельной подзадачи, которая также ставится по SMART, то сотрудников можно не увольнять, а перевести на иные должности, на которых эти сотрудники смогут принести компании доход, а не просто экономию. Если брать страховую компанию, то вместо увольнения, сотрудникам можно предложить продолжить работу в качестве агента, либо не расходовать средства на автоматизацию, а просто увеличить норму выработки.</a:t>
                      </a:r>
                    </a:p>
                    <a:p>
                      <a:pPr indent="0" algn="l">
                        <a:lnSpc>
                          <a:spcPct val="80000"/>
                        </a:lnSpc>
                      </a:pP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84" marR="2984" marT="2984" marB="2984" anchor="ctr"/>
                </a:tc>
                <a:extLst>
                  <a:ext uri="{0D108BD9-81ED-4DB2-BD59-A6C34878D82A}">
                    <a16:rowId xmlns:a16="http://schemas.microsoft.com/office/drawing/2014/main" val="4257538457"/>
                  </a:ext>
                </a:extLst>
              </a:tr>
              <a:tr h="2300242">
                <a:tc>
                  <a:txBody>
                    <a:bodyPr/>
                    <a:lstStyle/>
                    <a:p>
                      <a:pPr indent="0" algn="ctr">
                        <a:lnSpc>
                          <a:spcPct val="80000"/>
                        </a:lnSpc>
                      </a:pPr>
                      <a:r>
                        <a:rPr lang="ru-RU" sz="1800" b="1" dirty="0">
                          <a:effectLst/>
                        </a:rPr>
                        <a:t>T</a:t>
                      </a:r>
                      <a:endParaRPr lang="ru-RU"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84" marR="2984" marT="2984" marB="2984" anchor="ctr"/>
                </a:tc>
                <a:tc>
                  <a:txBody>
                    <a:bodyPr/>
                    <a:lstStyle/>
                    <a:p>
                      <a:pPr indent="0" algn="ctr">
                        <a:lnSpc>
                          <a:spcPct val="80000"/>
                        </a:lnSpc>
                      </a:pPr>
                      <a:r>
                        <a:rPr lang="ru-RU" sz="1800" b="1" dirty="0" err="1">
                          <a:effectLst/>
                        </a:rPr>
                        <a:t>Time-bound</a:t>
                      </a:r>
                      <a:r>
                        <a:rPr lang="ru-RU" sz="1800" dirty="0">
                          <a:effectLst/>
                        </a:rPr>
                        <a:t> (Ограниченный во времени)</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84" marR="2984" marT="2984" marB="2984" anchor="ctr"/>
                </a:tc>
                <a:tc>
                  <a:txBody>
                    <a:bodyPr/>
                    <a:lstStyle/>
                    <a:p>
                      <a:pPr indent="0" algn="l">
                        <a:lnSpc>
                          <a:spcPct val="80000"/>
                        </a:lnSpc>
                      </a:pPr>
                      <a:r>
                        <a:rPr lang="ru-RU" sz="1800" dirty="0">
                          <a:effectLst/>
                        </a:rPr>
                        <a:t>Определение временного триггера/промежутка по наступлению/окончанию которого должна быть достигнута цель (выполнена задача). Например, «К окончанию второго квартала следующего года увеличить прибыль собственного предприятия на 25 %, относительно чистой прибыли текущего года, за счет снижения себестоимости продукции, автоматизации ресурсоемких операций и сокращения штата занятых на исполнении автоматизируемых операций сотрудников на 80 % от текущего количества».</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84" marR="2984" marT="2984" marB="2984" anchor="ctr"/>
                </a:tc>
                <a:extLst>
                  <a:ext uri="{0D108BD9-81ED-4DB2-BD59-A6C34878D82A}">
                    <a16:rowId xmlns:a16="http://schemas.microsoft.com/office/drawing/2014/main" val="369425881"/>
                  </a:ext>
                </a:extLst>
              </a:tr>
            </a:tbl>
          </a:graphicData>
        </a:graphic>
      </p:graphicFrame>
    </p:spTree>
    <p:extLst>
      <p:ext uri="{BB962C8B-B14F-4D97-AF65-F5344CB8AC3E}">
        <p14:creationId xmlns:p14="http://schemas.microsoft.com/office/powerpoint/2010/main" val="1097137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25386" y="125203"/>
            <a:ext cx="8341229" cy="752129"/>
          </a:xfrm>
          <a:prstGeom prst="rect">
            <a:avLst/>
          </a:prstGeom>
        </p:spPr>
        <p:txBody>
          <a:bodyPr vert="horz" wrap="square" lIns="0" tIns="13335" rIns="0" bIns="0" rtlCol="0" anchor="t">
            <a:spAutoFit/>
          </a:bodyPr>
          <a:lstStyle/>
          <a:p>
            <a:pPr marL="12700">
              <a:spcBef>
                <a:spcPts val="105"/>
              </a:spcBef>
            </a:pPr>
            <a:r>
              <a:rPr lang="ru-RU" sz="2400" b="1" spc="-15" dirty="0">
                <a:solidFill>
                  <a:schemeClr val="accent6">
                    <a:lumMod val="75000"/>
                  </a:schemeClr>
                </a:solidFill>
                <a:latin typeface="Arial" panose="020B0604020202020204" pitchFamily="34" charset="0"/>
                <a:cs typeface="Arial" panose="020B0604020202020204" pitchFamily="34" charset="0"/>
              </a:rPr>
              <a:t>Корпоративная стратегия и стратегия отдельного бизнеса</a:t>
            </a:r>
            <a:endParaRPr sz="2400" dirty="0">
              <a:solidFill>
                <a:schemeClr val="accent6">
                  <a:lumMod val="75000"/>
                </a:schemeClr>
              </a:solidFill>
              <a:latin typeface="Arial" panose="020B0604020202020204" pitchFamily="34" charset="0"/>
              <a:cs typeface="Arial" panose="020B0604020202020204" pitchFamily="34" charset="0"/>
            </a:endParaRPr>
          </a:p>
        </p:txBody>
      </p:sp>
      <p:sp>
        <p:nvSpPr>
          <p:cNvPr id="24" name="object 3">
            <a:extLst>
              <a:ext uri="{FF2B5EF4-FFF2-40B4-BE49-F238E27FC236}">
                <a16:creationId xmlns:a16="http://schemas.microsoft.com/office/drawing/2014/main" id="{2FD3B49F-DCA4-4E16-9802-BBBC3560DF4A}"/>
              </a:ext>
            </a:extLst>
          </p:cNvPr>
          <p:cNvSpPr txBox="1"/>
          <p:nvPr/>
        </p:nvSpPr>
        <p:spPr>
          <a:xfrm>
            <a:off x="2174748" y="1260348"/>
            <a:ext cx="3482340" cy="1665841"/>
          </a:xfrm>
          <a:prstGeom prst="rect">
            <a:avLst/>
          </a:prstGeom>
          <a:solidFill>
            <a:srgbClr val="539E39"/>
          </a:solidFill>
          <a:ln w="12192">
            <a:solidFill>
              <a:srgbClr val="3A7327"/>
            </a:solidFill>
          </a:ln>
        </p:spPr>
        <p:txBody>
          <a:bodyPr vert="horz" wrap="square" lIns="0" tIns="95250" rIns="0" bIns="0" rtlCol="0">
            <a:spAutoFit/>
          </a:bodyPr>
          <a:lstStyle/>
          <a:p>
            <a:pPr marL="719455" marR="710565" algn="ctr">
              <a:spcBef>
                <a:spcPts val="750"/>
              </a:spcBef>
            </a:pPr>
            <a:r>
              <a:rPr sz="2400" b="1" spc="-35" dirty="0">
                <a:solidFill>
                  <a:srgbClr val="FFFFFF"/>
                </a:solidFill>
                <a:latin typeface="Calibri"/>
                <a:cs typeface="Calibri"/>
              </a:rPr>
              <a:t>К</a:t>
            </a:r>
            <a:r>
              <a:rPr sz="2400" b="1" dirty="0">
                <a:solidFill>
                  <a:srgbClr val="FFFFFF"/>
                </a:solidFill>
                <a:latin typeface="Calibri"/>
                <a:cs typeface="Calibri"/>
              </a:rPr>
              <a:t>орп</a:t>
            </a:r>
            <a:r>
              <a:rPr sz="2400" b="1" spc="5" dirty="0">
                <a:solidFill>
                  <a:srgbClr val="FFFFFF"/>
                </a:solidFill>
                <a:latin typeface="Calibri"/>
                <a:cs typeface="Calibri"/>
              </a:rPr>
              <a:t>о</a:t>
            </a:r>
            <a:r>
              <a:rPr sz="2400" b="1" dirty="0">
                <a:solidFill>
                  <a:srgbClr val="FFFFFF"/>
                </a:solidFill>
                <a:latin typeface="Calibri"/>
                <a:cs typeface="Calibri"/>
              </a:rPr>
              <a:t>р</a:t>
            </a:r>
            <a:r>
              <a:rPr sz="2400" b="1" spc="-15" dirty="0">
                <a:solidFill>
                  <a:srgbClr val="FFFFFF"/>
                </a:solidFill>
                <a:latin typeface="Calibri"/>
                <a:cs typeface="Calibri"/>
              </a:rPr>
              <a:t>а</a:t>
            </a:r>
            <a:r>
              <a:rPr sz="2400" b="1" dirty="0">
                <a:solidFill>
                  <a:srgbClr val="FFFFFF"/>
                </a:solidFill>
                <a:latin typeface="Calibri"/>
                <a:cs typeface="Calibri"/>
              </a:rPr>
              <a:t>тивная  </a:t>
            </a:r>
            <a:r>
              <a:rPr sz="2400" b="1" spc="-10" dirty="0">
                <a:solidFill>
                  <a:srgbClr val="FFFFFF"/>
                </a:solidFill>
                <a:latin typeface="Calibri"/>
                <a:cs typeface="Calibri"/>
              </a:rPr>
              <a:t>стратегия:</a:t>
            </a:r>
            <a:endParaRPr sz="2400" dirty="0">
              <a:latin typeface="Calibri"/>
              <a:cs typeface="Calibri"/>
            </a:endParaRPr>
          </a:p>
          <a:p>
            <a:pPr marL="168910" marR="163830" indent="635" algn="ctr">
              <a:spcBef>
                <a:spcPts val="35"/>
              </a:spcBef>
            </a:pPr>
            <a:r>
              <a:rPr spc="-5" dirty="0">
                <a:solidFill>
                  <a:srgbClr val="FFFFFF"/>
                </a:solidFill>
                <a:latin typeface="Calibri"/>
                <a:cs typeface="Calibri"/>
              </a:rPr>
              <a:t>Какими</a:t>
            </a:r>
            <a:r>
              <a:rPr dirty="0">
                <a:solidFill>
                  <a:srgbClr val="FFFFFF"/>
                </a:solidFill>
                <a:latin typeface="Calibri"/>
                <a:cs typeface="Calibri"/>
              </a:rPr>
              <a:t> видами</a:t>
            </a:r>
            <a:r>
              <a:rPr spc="-10" dirty="0">
                <a:solidFill>
                  <a:srgbClr val="FFFFFF"/>
                </a:solidFill>
                <a:latin typeface="Calibri"/>
                <a:cs typeface="Calibri"/>
              </a:rPr>
              <a:t> </a:t>
            </a:r>
            <a:r>
              <a:rPr spc="-5" dirty="0">
                <a:solidFill>
                  <a:srgbClr val="FFFFFF"/>
                </a:solidFill>
                <a:latin typeface="Calibri"/>
                <a:cs typeface="Calibri"/>
              </a:rPr>
              <a:t>бизнеса</a:t>
            </a:r>
            <a:r>
              <a:rPr spc="15" dirty="0">
                <a:solidFill>
                  <a:srgbClr val="FFFFFF"/>
                </a:solidFill>
                <a:latin typeface="Calibri"/>
                <a:cs typeface="Calibri"/>
              </a:rPr>
              <a:t> </a:t>
            </a:r>
            <a:r>
              <a:rPr spc="-5" dirty="0">
                <a:solidFill>
                  <a:srgbClr val="FFFFFF"/>
                </a:solidFill>
                <a:latin typeface="Calibri"/>
                <a:cs typeface="Calibri"/>
              </a:rPr>
              <a:t>мы </a:t>
            </a:r>
            <a:r>
              <a:rPr dirty="0">
                <a:solidFill>
                  <a:srgbClr val="FFFFFF"/>
                </a:solidFill>
                <a:latin typeface="Calibri"/>
                <a:cs typeface="Calibri"/>
              </a:rPr>
              <a:t> </a:t>
            </a:r>
            <a:r>
              <a:rPr spc="-5" dirty="0">
                <a:solidFill>
                  <a:srgbClr val="FFFFFF"/>
                </a:solidFill>
                <a:latin typeface="Calibri"/>
                <a:cs typeface="Calibri"/>
              </a:rPr>
              <a:t>занимаемся,</a:t>
            </a:r>
            <a:r>
              <a:rPr spc="-10" dirty="0">
                <a:solidFill>
                  <a:srgbClr val="FFFFFF"/>
                </a:solidFill>
                <a:latin typeface="Calibri"/>
                <a:cs typeface="Calibri"/>
              </a:rPr>
              <a:t> </a:t>
            </a:r>
            <a:r>
              <a:rPr spc="-20" dirty="0">
                <a:solidFill>
                  <a:srgbClr val="FFFFFF"/>
                </a:solidFill>
                <a:latin typeface="Calibri"/>
                <a:cs typeface="Calibri"/>
              </a:rPr>
              <a:t>куда </a:t>
            </a:r>
            <a:r>
              <a:rPr spc="-10" dirty="0">
                <a:solidFill>
                  <a:srgbClr val="FFFFFF"/>
                </a:solidFill>
                <a:latin typeface="Calibri"/>
                <a:cs typeface="Calibri"/>
              </a:rPr>
              <a:t>развиваемся?</a:t>
            </a:r>
            <a:endParaRPr dirty="0">
              <a:latin typeface="Calibri"/>
              <a:cs typeface="Calibri"/>
            </a:endParaRPr>
          </a:p>
          <a:p>
            <a:pPr algn="ctr">
              <a:lnSpc>
                <a:spcPct val="100000"/>
              </a:lnSpc>
            </a:pPr>
            <a:r>
              <a:rPr i="1" spc="-5" dirty="0">
                <a:solidFill>
                  <a:srgbClr val="FFFFFF"/>
                </a:solidFill>
                <a:latin typeface="Calibri"/>
                <a:cs typeface="Calibri"/>
              </a:rPr>
              <a:t>Матрица</a:t>
            </a:r>
            <a:r>
              <a:rPr i="1" spc="-30" dirty="0">
                <a:solidFill>
                  <a:srgbClr val="FFFFFF"/>
                </a:solidFill>
                <a:latin typeface="Calibri"/>
                <a:cs typeface="Calibri"/>
              </a:rPr>
              <a:t> </a:t>
            </a:r>
            <a:r>
              <a:rPr i="1" spc="-10" dirty="0">
                <a:solidFill>
                  <a:srgbClr val="FFFFFF"/>
                </a:solidFill>
                <a:latin typeface="Calibri"/>
                <a:cs typeface="Calibri"/>
              </a:rPr>
              <a:t>«Продукт/рынок»</a:t>
            </a:r>
            <a:endParaRPr i="1" dirty="0">
              <a:latin typeface="Calibri"/>
              <a:cs typeface="Calibri"/>
            </a:endParaRPr>
          </a:p>
        </p:txBody>
      </p:sp>
      <p:sp>
        <p:nvSpPr>
          <p:cNvPr id="25" name="object 4">
            <a:extLst>
              <a:ext uri="{FF2B5EF4-FFF2-40B4-BE49-F238E27FC236}">
                <a16:creationId xmlns:a16="http://schemas.microsoft.com/office/drawing/2014/main" id="{3191CB24-AA85-4881-8C30-4D9A90CA05E4}"/>
              </a:ext>
            </a:extLst>
          </p:cNvPr>
          <p:cNvSpPr txBox="1"/>
          <p:nvPr/>
        </p:nvSpPr>
        <p:spPr>
          <a:xfrm>
            <a:off x="2174748" y="3787140"/>
            <a:ext cx="3482340" cy="2653932"/>
          </a:xfrm>
          <a:prstGeom prst="rect">
            <a:avLst/>
          </a:prstGeom>
          <a:solidFill>
            <a:srgbClr val="539E39"/>
          </a:solidFill>
          <a:ln w="12192">
            <a:solidFill>
              <a:srgbClr val="3A7327"/>
            </a:solidFill>
          </a:ln>
        </p:spPr>
        <p:txBody>
          <a:bodyPr vert="horz" wrap="square" lIns="0" tIns="159385" rIns="0" bIns="0" rtlCol="0">
            <a:spAutoFit/>
          </a:bodyPr>
          <a:lstStyle/>
          <a:p>
            <a:pPr marL="314960" marR="309880" indent="2540" algn="ctr">
              <a:spcBef>
                <a:spcPts val="1255"/>
              </a:spcBef>
            </a:pPr>
            <a:r>
              <a:rPr spc="-10" dirty="0">
                <a:solidFill>
                  <a:srgbClr val="FFFFFF"/>
                </a:solidFill>
                <a:latin typeface="Calibri"/>
                <a:cs typeface="Calibri"/>
              </a:rPr>
              <a:t>Определение </a:t>
            </a:r>
            <a:r>
              <a:rPr spc="-5" dirty="0" err="1">
                <a:solidFill>
                  <a:srgbClr val="FFFFFF"/>
                </a:solidFill>
                <a:latin typeface="Calibri"/>
                <a:cs typeface="Calibri"/>
              </a:rPr>
              <a:t>стратегических</a:t>
            </a:r>
            <a:r>
              <a:rPr spc="-5" dirty="0">
                <a:solidFill>
                  <a:srgbClr val="FFFFFF"/>
                </a:solidFill>
                <a:latin typeface="Calibri"/>
                <a:cs typeface="Calibri"/>
              </a:rPr>
              <a:t> </a:t>
            </a:r>
            <a:r>
              <a:rPr spc="-395" dirty="0">
                <a:solidFill>
                  <a:srgbClr val="FFFFFF"/>
                </a:solidFill>
                <a:latin typeface="Calibri"/>
                <a:cs typeface="Calibri"/>
              </a:rPr>
              <a:t> </a:t>
            </a:r>
            <a:r>
              <a:rPr lang="ru-RU" spc="-15" dirty="0">
                <a:solidFill>
                  <a:srgbClr val="FFFFFF"/>
                </a:solidFill>
                <a:latin typeface="Calibri"/>
                <a:cs typeface="Calibri"/>
              </a:rPr>
              <a:t>бизнес-единиц</a:t>
            </a:r>
            <a:r>
              <a:rPr spc="5" dirty="0">
                <a:solidFill>
                  <a:srgbClr val="FFFFFF"/>
                </a:solidFill>
                <a:latin typeface="Calibri"/>
                <a:cs typeface="Calibri"/>
              </a:rPr>
              <a:t> </a:t>
            </a:r>
            <a:r>
              <a:rPr spc="-5" dirty="0">
                <a:solidFill>
                  <a:srgbClr val="FFFFFF"/>
                </a:solidFill>
                <a:latin typeface="Calibri"/>
                <a:cs typeface="Calibri"/>
              </a:rPr>
              <a:t>(</a:t>
            </a:r>
            <a:r>
              <a:rPr lang="ru-RU" spc="-5" dirty="0">
                <a:solidFill>
                  <a:srgbClr val="FFFFFF"/>
                </a:solidFill>
                <a:latin typeface="Calibri"/>
                <a:cs typeface="Calibri"/>
              </a:rPr>
              <a:t>СБЕ</a:t>
            </a:r>
            <a:r>
              <a:rPr spc="-5" dirty="0">
                <a:solidFill>
                  <a:srgbClr val="FFFFFF"/>
                </a:solidFill>
                <a:latin typeface="Calibri"/>
                <a:cs typeface="Calibri"/>
              </a:rPr>
              <a:t>)</a:t>
            </a:r>
            <a:r>
              <a:rPr spc="10" dirty="0">
                <a:solidFill>
                  <a:srgbClr val="FFFFFF"/>
                </a:solidFill>
                <a:latin typeface="Calibri"/>
                <a:cs typeface="Calibri"/>
              </a:rPr>
              <a:t> </a:t>
            </a:r>
            <a:r>
              <a:rPr dirty="0">
                <a:solidFill>
                  <a:srgbClr val="FFFFFF"/>
                </a:solidFill>
                <a:latin typeface="Calibri"/>
                <a:cs typeface="Calibri"/>
              </a:rPr>
              <a:t>или </a:t>
            </a:r>
            <a:r>
              <a:rPr spc="-390" dirty="0">
                <a:solidFill>
                  <a:srgbClr val="FFFFFF"/>
                </a:solidFill>
                <a:latin typeface="Calibri"/>
                <a:cs typeface="Calibri"/>
              </a:rPr>
              <a:t> </a:t>
            </a:r>
            <a:r>
              <a:rPr spc="-5" dirty="0">
                <a:solidFill>
                  <a:srgbClr val="FFFFFF"/>
                </a:solidFill>
                <a:latin typeface="Calibri"/>
                <a:cs typeface="Calibri"/>
              </a:rPr>
              <a:t>бизнесов,</a:t>
            </a:r>
            <a:r>
              <a:rPr spc="25" dirty="0">
                <a:solidFill>
                  <a:srgbClr val="FFFFFF"/>
                </a:solidFill>
                <a:latin typeface="Calibri"/>
                <a:cs typeface="Calibri"/>
              </a:rPr>
              <a:t> </a:t>
            </a:r>
            <a:r>
              <a:rPr spc="-15" dirty="0">
                <a:solidFill>
                  <a:srgbClr val="FFFFFF"/>
                </a:solidFill>
                <a:latin typeface="Calibri"/>
                <a:cs typeface="Calibri"/>
              </a:rPr>
              <a:t>которыми</a:t>
            </a:r>
            <a:r>
              <a:rPr dirty="0">
                <a:solidFill>
                  <a:srgbClr val="FFFFFF"/>
                </a:solidFill>
                <a:latin typeface="Calibri"/>
                <a:cs typeface="Calibri"/>
              </a:rPr>
              <a:t> </a:t>
            </a:r>
            <a:r>
              <a:rPr spc="-25" dirty="0" err="1">
                <a:solidFill>
                  <a:srgbClr val="FFFFFF"/>
                </a:solidFill>
                <a:latin typeface="Calibri"/>
                <a:cs typeface="Calibri"/>
              </a:rPr>
              <a:t>будем</a:t>
            </a:r>
            <a:r>
              <a:rPr spc="-25" dirty="0">
                <a:solidFill>
                  <a:srgbClr val="FFFFFF"/>
                </a:solidFill>
                <a:latin typeface="Calibri"/>
                <a:cs typeface="Calibri"/>
              </a:rPr>
              <a:t> </a:t>
            </a:r>
            <a:r>
              <a:rPr spc="-20" dirty="0">
                <a:solidFill>
                  <a:srgbClr val="FFFFFF"/>
                </a:solidFill>
                <a:latin typeface="Calibri"/>
                <a:cs typeface="Calibri"/>
              </a:rPr>
              <a:t> </a:t>
            </a:r>
            <a:r>
              <a:rPr spc="-5" dirty="0" err="1">
                <a:solidFill>
                  <a:srgbClr val="FFFFFF"/>
                </a:solidFill>
                <a:latin typeface="Calibri"/>
                <a:cs typeface="Calibri"/>
              </a:rPr>
              <a:t>заниматься</a:t>
            </a:r>
            <a:r>
              <a:rPr lang="ru-RU" spc="-5" dirty="0">
                <a:solidFill>
                  <a:srgbClr val="FFFFFF"/>
                </a:solidFill>
                <a:latin typeface="Calibri"/>
                <a:cs typeface="Calibri"/>
              </a:rPr>
              <a:t> компания</a:t>
            </a:r>
            <a:r>
              <a:rPr spc="-5" dirty="0">
                <a:solidFill>
                  <a:srgbClr val="FFFFFF"/>
                </a:solidFill>
                <a:latin typeface="Calibri"/>
                <a:cs typeface="Calibri"/>
              </a:rPr>
              <a:t>.</a:t>
            </a:r>
            <a:r>
              <a:rPr spc="10" dirty="0">
                <a:solidFill>
                  <a:srgbClr val="FFFFFF"/>
                </a:solidFill>
                <a:latin typeface="Calibri"/>
                <a:cs typeface="Calibri"/>
              </a:rPr>
              <a:t> </a:t>
            </a:r>
            <a:r>
              <a:rPr spc="-10" dirty="0">
                <a:solidFill>
                  <a:srgbClr val="FFFFFF"/>
                </a:solidFill>
                <a:latin typeface="Calibri"/>
                <a:cs typeface="Calibri"/>
              </a:rPr>
              <a:t>Распределение</a:t>
            </a:r>
            <a:endParaRPr dirty="0">
              <a:latin typeface="Calibri"/>
              <a:cs typeface="Calibri"/>
            </a:endParaRPr>
          </a:p>
          <a:p>
            <a:pPr marL="226695" marR="221615" algn="ctr">
              <a:spcBef>
                <a:spcPts val="5"/>
              </a:spcBef>
            </a:pPr>
            <a:r>
              <a:rPr spc="-5" dirty="0">
                <a:solidFill>
                  <a:srgbClr val="FFFFFF"/>
                </a:solidFill>
                <a:latin typeface="Calibri"/>
                <a:cs typeface="Calibri"/>
              </a:rPr>
              <a:t>ресурсов </a:t>
            </a:r>
            <a:r>
              <a:rPr spc="-10" dirty="0">
                <a:solidFill>
                  <a:srgbClr val="FFFFFF"/>
                </a:solidFill>
                <a:latin typeface="Calibri"/>
                <a:cs typeface="Calibri"/>
              </a:rPr>
              <a:t>между </a:t>
            </a:r>
            <a:r>
              <a:rPr spc="-5" dirty="0">
                <a:solidFill>
                  <a:srgbClr val="FFFFFF"/>
                </a:solidFill>
                <a:latin typeface="Calibri"/>
                <a:cs typeface="Calibri"/>
              </a:rPr>
              <a:t>СЭБ </a:t>
            </a:r>
            <a:r>
              <a:rPr dirty="0">
                <a:solidFill>
                  <a:srgbClr val="FFFFFF"/>
                </a:solidFill>
                <a:latin typeface="Calibri"/>
                <a:cs typeface="Calibri"/>
              </a:rPr>
              <a:t>на </a:t>
            </a:r>
            <a:r>
              <a:rPr spc="-10" dirty="0">
                <a:solidFill>
                  <a:srgbClr val="FFFFFF"/>
                </a:solidFill>
                <a:latin typeface="Calibri"/>
                <a:cs typeface="Calibri"/>
              </a:rPr>
              <a:t>основе </a:t>
            </a:r>
            <a:r>
              <a:rPr spc="-395" dirty="0">
                <a:solidFill>
                  <a:srgbClr val="FFFFFF"/>
                </a:solidFill>
                <a:latin typeface="Calibri"/>
                <a:cs typeface="Calibri"/>
              </a:rPr>
              <a:t> </a:t>
            </a:r>
            <a:r>
              <a:rPr spc="-10" dirty="0">
                <a:solidFill>
                  <a:srgbClr val="FFFFFF"/>
                </a:solidFill>
                <a:latin typeface="Calibri"/>
                <a:cs typeface="Calibri"/>
              </a:rPr>
              <a:t>портфельного</a:t>
            </a:r>
            <a:r>
              <a:rPr spc="15" dirty="0">
                <a:solidFill>
                  <a:srgbClr val="FFFFFF"/>
                </a:solidFill>
                <a:latin typeface="Calibri"/>
                <a:cs typeface="Calibri"/>
              </a:rPr>
              <a:t> </a:t>
            </a:r>
            <a:r>
              <a:rPr spc="-5" dirty="0">
                <a:solidFill>
                  <a:srgbClr val="FFFFFF"/>
                </a:solidFill>
                <a:latin typeface="Calibri"/>
                <a:cs typeface="Calibri"/>
              </a:rPr>
              <a:t>анализа.</a:t>
            </a:r>
            <a:endParaRPr dirty="0">
              <a:latin typeface="Calibri"/>
              <a:cs typeface="Calibri"/>
            </a:endParaRPr>
          </a:p>
          <a:p>
            <a:pPr marL="635" algn="ctr"/>
            <a:r>
              <a:rPr i="1" spc="-5" dirty="0">
                <a:solidFill>
                  <a:srgbClr val="FFFFFF"/>
                </a:solidFill>
                <a:latin typeface="Calibri"/>
                <a:cs typeface="Calibri"/>
              </a:rPr>
              <a:t>Матрица</a:t>
            </a:r>
            <a:r>
              <a:rPr i="1" spc="-15" dirty="0">
                <a:solidFill>
                  <a:srgbClr val="FFFFFF"/>
                </a:solidFill>
                <a:latin typeface="Calibri"/>
                <a:cs typeface="Calibri"/>
              </a:rPr>
              <a:t> </a:t>
            </a:r>
            <a:r>
              <a:rPr i="1" spc="-10" dirty="0">
                <a:solidFill>
                  <a:srgbClr val="FFFFFF"/>
                </a:solidFill>
                <a:latin typeface="Calibri"/>
                <a:cs typeface="Calibri"/>
              </a:rPr>
              <a:t>Boston</a:t>
            </a:r>
            <a:r>
              <a:rPr i="1" spc="-20" dirty="0">
                <a:solidFill>
                  <a:srgbClr val="FFFFFF"/>
                </a:solidFill>
                <a:latin typeface="Calibri"/>
                <a:cs typeface="Calibri"/>
              </a:rPr>
              <a:t> </a:t>
            </a:r>
            <a:r>
              <a:rPr i="1" spc="-5" dirty="0">
                <a:solidFill>
                  <a:srgbClr val="FFFFFF"/>
                </a:solidFill>
                <a:latin typeface="Calibri"/>
                <a:cs typeface="Calibri"/>
              </a:rPr>
              <a:t>Consulting</a:t>
            </a:r>
            <a:r>
              <a:rPr i="1" spc="-25" dirty="0">
                <a:solidFill>
                  <a:srgbClr val="FFFFFF"/>
                </a:solidFill>
                <a:latin typeface="Calibri"/>
                <a:cs typeface="Calibri"/>
              </a:rPr>
              <a:t> </a:t>
            </a:r>
            <a:r>
              <a:rPr i="1" spc="-10" dirty="0">
                <a:solidFill>
                  <a:srgbClr val="FFFFFF"/>
                </a:solidFill>
                <a:latin typeface="Calibri"/>
                <a:cs typeface="Calibri"/>
              </a:rPr>
              <a:t>Group</a:t>
            </a:r>
            <a:endParaRPr i="1" dirty="0">
              <a:latin typeface="Calibri"/>
              <a:cs typeface="Calibri"/>
            </a:endParaRPr>
          </a:p>
          <a:p>
            <a:pPr algn="ctr">
              <a:lnSpc>
                <a:spcPct val="100000"/>
              </a:lnSpc>
            </a:pPr>
            <a:r>
              <a:rPr i="1" dirty="0">
                <a:solidFill>
                  <a:srgbClr val="FFFFFF"/>
                </a:solidFill>
                <a:latin typeface="Calibri"/>
                <a:cs typeface="Calibri"/>
              </a:rPr>
              <a:t>Экран</a:t>
            </a:r>
            <a:r>
              <a:rPr i="1" spc="-15" dirty="0">
                <a:solidFill>
                  <a:srgbClr val="FFFFFF"/>
                </a:solidFill>
                <a:latin typeface="Calibri"/>
                <a:cs typeface="Calibri"/>
              </a:rPr>
              <a:t> </a:t>
            </a:r>
            <a:r>
              <a:rPr i="1" dirty="0">
                <a:solidFill>
                  <a:srgbClr val="FFFFFF"/>
                </a:solidFill>
                <a:latin typeface="Calibri"/>
                <a:cs typeface="Calibri"/>
              </a:rPr>
              <a:t>бизнеса</a:t>
            </a:r>
            <a:r>
              <a:rPr i="1" spc="-25" dirty="0">
                <a:solidFill>
                  <a:srgbClr val="FFFFFF"/>
                </a:solidFill>
                <a:latin typeface="Calibri"/>
                <a:cs typeface="Calibri"/>
              </a:rPr>
              <a:t> </a:t>
            </a:r>
            <a:r>
              <a:rPr i="1" spc="-10" dirty="0">
                <a:solidFill>
                  <a:srgbClr val="FFFFFF"/>
                </a:solidFill>
                <a:latin typeface="Calibri"/>
                <a:cs typeface="Calibri"/>
              </a:rPr>
              <a:t>General</a:t>
            </a:r>
            <a:r>
              <a:rPr i="1" spc="-50" dirty="0">
                <a:solidFill>
                  <a:srgbClr val="FFFFFF"/>
                </a:solidFill>
                <a:latin typeface="Calibri"/>
                <a:cs typeface="Calibri"/>
              </a:rPr>
              <a:t> </a:t>
            </a:r>
            <a:r>
              <a:rPr i="1" spc="-5" dirty="0">
                <a:solidFill>
                  <a:srgbClr val="FFFFFF"/>
                </a:solidFill>
                <a:latin typeface="Calibri"/>
                <a:cs typeface="Calibri"/>
              </a:rPr>
              <a:t>Electric</a:t>
            </a:r>
            <a:endParaRPr i="1" dirty="0">
              <a:latin typeface="Calibri"/>
              <a:cs typeface="Calibri"/>
            </a:endParaRPr>
          </a:p>
        </p:txBody>
      </p:sp>
      <p:grpSp>
        <p:nvGrpSpPr>
          <p:cNvPr id="26" name="object 5">
            <a:extLst>
              <a:ext uri="{FF2B5EF4-FFF2-40B4-BE49-F238E27FC236}">
                <a16:creationId xmlns:a16="http://schemas.microsoft.com/office/drawing/2014/main" id="{F21B761E-E2C8-441F-92FA-80CA44D7A563}"/>
              </a:ext>
            </a:extLst>
          </p:cNvPr>
          <p:cNvGrpSpPr/>
          <p:nvPr/>
        </p:nvGrpSpPr>
        <p:grpSpPr>
          <a:xfrm>
            <a:off x="3671317" y="3038855"/>
            <a:ext cx="399415" cy="754380"/>
            <a:chOff x="2147316" y="3038855"/>
            <a:chExt cx="399415" cy="754380"/>
          </a:xfrm>
        </p:grpSpPr>
        <p:sp>
          <p:nvSpPr>
            <p:cNvPr id="30" name="object 6">
              <a:extLst>
                <a:ext uri="{FF2B5EF4-FFF2-40B4-BE49-F238E27FC236}">
                  <a16:creationId xmlns:a16="http://schemas.microsoft.com/office/drawing/2014/main" id="{5FF26A0E-4E6F-4EB8-BBAB-1194BB7224FB}"/>
                </a:ext>
              </a:extLst>
            </p:cNvPr>
            <p:cNvSpPr/>
            <p:nvPr/>
          </p:nvSpPr>
          <p:spPr>
            <a:xfrm>
              <a:off x="2153412" y="3044951"/>
              <a:ext cx="387350" cy="742315"/>
            </a:xfrm>
            <a:custGeom>
              <a:avLst/>
              <a:gdLst/>
              <a:ahLst/>
              <a:cxnLst/>
              <a:rect l="l" t="t" r="r" b="b"/>
              <a:pathLst>
                <a:path w="387350" h="742314">
                  <a:moveTo>
                    <a:pt x="290321" y="0"/>
                  </a:moveTo>
                  <a:lnTo>
                    <a:pt x="96774" y="0"/>
                  </a:lnTo>
                  <a:lnTo>
                    <a:pt x="96774" y="548639"/>
                  </a:lnTo>
                  <a:lnTo>
                    <a:pt x="0" y="548639"/>
                  </a:lnTo>
                  <a:lnTo>
                    <a:pt x="193548" y="742188"/>
                  </a:lnTo>
                  <a:lnTo>
                    <a:pt x="387095" y="548639"/>
                  </a:lnTo>
                  <a:lnTo>
                    <a:pt x="290321" y="548639"/>
                  </a:lnTo>
                  <a:lnTo>
                    <a:pt x="290321" y="0"/>
                  </a:lnTo>
                  <a:close/>
                </a:path>
              </a:pathLst>
            </a:custGeom>
            <a:solidFill>
              <a:srgbClr val="539E39"/>
            </a:solidFill>
          </p:spPr>
          <p:txBody>
            <a:bodyPr wrap="square" lIns="0" tIns="0" rIns="0" bIns="0" rtlCol="0"/>
            <a:lstStyle/>
            <a:p>
              <a:endParaRPr/>
            </a:p>
          </p:txBody>
        </p:sp>
        <p:sp>
          <p:nvSpPr>
            <p:cNvPr id="31" name="object 7">
              <a:extLst>
                <a:ext uri="{FF2B5EF4-FFF2-40B4-BE49-F238E27FC236}">
                  <a16:creationId xmlns:a16="http://schemas.microsoft.com/office/drawing/2014/main" id="{B7088D13-E11F-435D-AAAA-064934F4B5F6}"/>
                </a:ext>
              </a:extLst>
            </p:cNvPr>
            <p:cNvSpPr/>
            <p:nvPr/>
          </p:nvSpPr>
          <p:spPr>
            <a:xfrm>
              <a:off x="2153412" y="3044951"/>
              <a:ext cx="387350" cy="742315"/>
            </a:xfrm>
            <a:custGeom>
              <a:avLst/>
              <a:gdLst/>
              <a:ahLst/>
              <a:cxnLst/>
              <a:rect l="l" t="t" r="r" b="b"/>
              <a:pathLst>
                <a:path w="387350" h="742314">
                  <a:moveTo>
                    <a:pt x="0" y="548639"/>
                  </a:moveTo>
                  <a:lnTo>
                    <a:pt x="96774" y="548639"/>
                  </a:lnTo>
                  <a:lnTo>
                    <a:pt x="96774" y="0"/>
                  </a:lnTo>
                  <a:lnTo>
                    <a:pt x="290321" y="0"/>
                  </a:lnTo>
                  <a:lnTo>
                    <a:pt x="290321" y="548639"/>
                  </a:lnTo>
                  <a:lnTo>
                    <a:pt x="387095" y="548639"/>
                  </a:lnTo>
                  <a:lnTo>
                    <a:pt x="193548" y="742188"/>
                  </a:lnTo>
                  <a:lnTo>
                    <a:pt x="0" y="548639"/>
                  </a:lnTo>
                  <a:close/>
                </a:path>
              </a:pathLst>
            </a:custGeom>
            <a:ln w="12191">
              <a:solidFill>
                <a:srgbClr val="3A7327"/>
              </a:solidFill>
            </a:ln>
          </p:spPr>
          <p:txBody>
            <a:bodyPr wrap="square" lIns="0" tIns="0" rIns="0" bIns="0" rtlCol="0"/>
            <a:lstStyle/>
            <a:p>
              <a:endParaRPr/>
            </a:p>
          </p:txBody>
        </p:sp>
      </p:grpSp>
      <p:sp>
        <p:nvSpPr>
          <p:cNvPr id="32" name="object 8">
            <a:extLst>
              <a:ext uri="{FF2B5EF4-FFF2-40B4-BE49-F238E27FC236}">
                <a16:creationId xmlns:a16="http://schemas.microsoft.com/office/drawing/2014/main" id="{AC9CAD5D-6A7C-4026-8A5B-1D69D62F0E19}"/>
              </a:ext>
            </a:extLst>
          </p:cNvPr>
          <p:cNvSpPr txBox="1"/>
          <p:nvPr/>
        </p:nvSpPr>
        <p:spPr>
          <a:xfrm>
            <a:off x="6658355" y="1260348"/>
            <a:ext cx="3482340" cy="1220847"/>
          </a:xfrm>
          <a:prstGeom prst="rect">
            <a:avLst/>
          </a:prstGeom>
          <a:solidFill>
            <a:srgbClr val="539E39"/>
          </a:solidFill>
          <a:ln w="12192">
            <a:solidFill>
              <a:srgbClr val="3A7327"/>
            </a:solidFill>
          </a:ln>
        </p:spPr>
        <p:txBody>
          <a:bodyPr vert="horz" wrap="square" lIns="0" tIns="0" rIns="0" bIns="0" rtlCol="0">
            <a:spAutoFit/>
          </a:bodyPr>
          <a:lstStyle/>
          <a:p>
            <a:pPr>
              <a:lnSpc>
                <a:spcPct val="100000"/>
              </a:lnSpc>
            </a:pPr>
            <a:endParaRPr sz="2400" dirty="0">
              <a:latin typeface="Times New Roman"/>
              <a:cs typeface="Times New Roman"/>
            </a:endParaRPr>
          </a:p>
          <a:p>
            <a:pPr marL="635" algn="ctr">
              <a:spcBef>
                <a:spcPts val="1590"/>
              </a:spcBef>
            </a:pPr>
            <a:r>
              <a:rPr sz="2400" b="1" spc="-10" dirty="0">
                <a:solidFill>
                  <a:srgbClr val="FFFFFF"/>
                </a:solidFill>
                <a:latin typeface="Calibri"/>
                <a:cs typeface="Calibri"/>
              </a:rPr>
              <a:t>Стратегия</a:t>
            </a:r>
            <a:r>
              <a:rPr sz="2400" b="1" spc="-20" dirty="0">
                <a:solidFill>
                  <a:srgbClr val="FFFFFF"/>
                </a:solidFill>
                <a:latin typeface="Calibri"/>
                <a:cs typeface="Calibri"/>
              </a:rPr>
              <a:t> </a:t>
            </a:r>
            <a:r>
              <a:rPr sz="2400" b="1" spc="-5" dirty="0">
                <a:solidFill>
                  <a:srgbClr val="FFFFFF"/>
                </a:solidFill>
                <a:latin typeface="Calibri"/>
                <a:cs typeface="Calibri"/>
              </a:rPr>
              <a:t>бизнеса:</a:t>
            </a:r>
            <a:endParaRPr sz="2400" dirty="0">
              <a:latin typeface="Calibri"/>
              <a:cs typeface="Calibri"/>
            </a:endParaRPr>
          </a:p>
          <a:p>
            <a:pPr algn="ctr">
              <a:spcBef>
                <a:spcPts val="35"/>
              </a:spcBef>
            </a:pPr>
            <a:r>
              <a:rPr spc="-10" dirty="0">
                <a:solidFill>
                  <a:srgbClr val="FFFFFF"/>
                </a:solidFill>
                <a:latin typeface="Calibri"/>
                <a:cs typeface="Calibri"/>
              </a:rPr>
              <a:t>Как</a:t>
            </a:r>
            <a:r>
              <a:rPr spc="10" dirty="0">
                <a:solidFill>
                  <a:srgbClr val="FFFFFF"/>
                </a:solidFill>
                <a:latin typeface="Calibri"/>
                <a:cs typeface="Calibri"/>
              </a:rPr>
              <a:t> </a:t>
            </a:r>
            <a:r>
              <a:rPr spc="-5" dirty="0">
                <a:solidFill>
                  <a:srgbClr val="FFFFFF"/>
                </a:solidFill>
                <a:latin typeface="Calibri"/>
                <a:cs typeface="Calibri"/>
              </a:rPr>
              <a:t>мы</a:t>
            </a:r>
            <a:r>
              <a:rPr spc="-10" dirty="0">
                <a:solidFill>
                  <a:srgbClr val="FFFFFF"/>
                </a:solidFill>
                <a:latin typeface="Calibri"/>
                <a:cs typeface="Calibri"/>
              </a:rPr>
              <a:t> </a:t>
            </a:r>
            <a:r>
              <a:rPr spc="-25" dirty="0">
                <a:solidFill>
                  <a:srgbClr val="FFFFFF"/>
                </a:solidFill>
                <a:latin typeface="Calibri"/>
                <a:cs typeface="Calibri"/>
              </a:rPr>
              <a:t>будем</a:t>
            </a:r>
            <a:r>
              <a:rPr spc="-10" dirty="0">
                <a:solidFill>
                  <a:srgbClr val="FFFFFF"/>
                </a:solidFill>
                <a:latin typeface="Calibri"/>
                <a:cs typeface="Calibri"/>
              </a:rPr>
              <a:t> конкурировать?</a:t>
            </a:r>
            <a:endParaRPr dirty="0">
              <a:latin typeface="Calibri"/>
              <a:cs typeface="Calibri"/>
            </a:endParaRPr>
          </a:p>
        </p:txBody>
      </p:sp>
      <p:sp>
        <p:nvSpPr>
          <p:cNvPr id="33" name="object 9">
            <a:extLst>
              <a:ext uri="{FF2B5EF4-FFF2-40B4-BE49-F238E27FC236}">
                <a16:creationId xmlns:a16="http://schemas.microsoft.com/office/drawing/2014/main" id="{F413EA26-91B1-4F0C-9A5E-6C7AF5084D32}"/>
              </a:ext>
            </a:extLst>
          </p:cNvPr>
          <p:cNvSpPr txBox="1"/>
          <p:nvPr/>
        </p:nvSpPr>
        <p:spPr>
          <a:xfrm>
            <a:off x="6658355" y="3787140"/>
            <a:ext cx="3482340" cy="2099934"/>
          </a:xfrm>
          <a:prstGeom prst="rect">
            <a:avLst/>
          </a:prstGeom>
          <a:solidFill>
            <a:srgbClr val="539E39"/>
          </a:solidFill>
          <a:ln w="12192">
            <a:solidFill>
              <a:srgbClr val="3A7327"/>
            </a:solidFill>
          </a:ln>
        </p:spPr>
        <p:txBody>
          <a:bodyPr vert="horz" wrap="square" lIns="0" tIns="159385" rIns="0" bIns="0" rtlCol="0">
            <a:spAutoFit/>
          </a:bodyPr>
          <a:lstStyle/>
          <a:p>
            <a:pPr marL="254000" marR="247650" indent="3810" algn="ctr">
              <a:spcBef>
                <a:spcPts val="1255"/>
              </a:spcBef>
            </a:pPr>
            <a:r>
              <a:rPr spc="-10" dirty="0">
                <a:solidFill>
                  <a:srgbClr val="FFFFFF"/>
                </a:solidFill>
                <a:latin typeface="Calibri"/>
                <a:cs typeface="Calibri"/>
              </a:rPr>
              <a:t>Определение </a:t>
            </a:r>
            <a:r>
              <a:rPr spc="-5" dirty="0">
                <a:solidFill>
                  <a:srgbClr val="FFFFFF"/>
                </a:solidFill>
                <a:latin typeface="Calibri"/>
                <a:cs typeface="Calibri"/>
              </a:rPr>
              <a:t>стратегии </a:t>
            </a:r>
            <a:r>
              <a:rPr dirty="0">
                <a:solidFill>
                  <a:srgbClr val="FFFFFF"/>
                </a:solidFill>
                <a:latin typeface="Calibri"/>
                <a:cs typeface="Calibri"/>
              </a:rPr>
              <a:t> </a:t>
            </a:r>
            <a:r>
              <a:rPr spc="-5" dirty="0">
                <a:solidFill>
                  <a:srgbClr val="FFFFFF"/>
                </a:solidFill>
                <a:latin typeface="Calibri"/>
                <a:cs typeface="Calibri"/>
              </a:rPr>
              <a:t>конкуренции</a:t>
            </a:r>
            <a:r>
              <a:rPr spc="-25" dirty="0">
                <a:solidFill>
                  <a:srgbClr val="FFFFFF"/>
                </a:solidFill>
                <a:latin typeface="Calibri"/>
                <a:cs typeface="Calibri"/>
              </a:rPr>
              <a:t> </a:t>
            </a:r>
            <a:r>
              <a:rPr dirty="0" err="1">
                <a:solidFill>
                  <a:srgbClr val="FFFFFF"/>
                </a:solidFill>
                <a:latin typeface="Calibri"/>
                <a:cs typeface="Calibri"/>
              </a:rPr>
              <a:t>для</a:t>
            </a:r>
            <a:r>
              <a:rPr spc="-45" dirty="0">
                <a:solidFill>
                  <a:srgbClr val="FFFFFF"/>
                </a:solidFill>
                <a:latin typeface="Calibri"/>
                <a:cs typeface="Calibri"/>
              </a:rPr>
              <a:t> </a:t>
            </a:r>
            <a:r>
              <a:rPr spc="-10" dirty="0" err="1">
                <a:solidFill>
                  <a:srgbClr val="FFFFFF"/>
                </a:solidFill>
                <a:latin typeface="Calibri"/>
                <a:cs typeface="Calibri"/>
              </a:rPr>
              <a:t>каждо</a:t>
            </a:r>
            <a:r>
              <a:rPr lang="ru-RU" spc="-10" dirty="0">
                <a:solidFill>
                  <a:srgbClr val="FFFFFF"/>
                </a:solidFill>
                <a:latin typeface="Calibri"/>
                <a:cs typeface="Calibri"/>
              </a:rPr>
              <a:t>й</a:t>
            </a:r>
            <a:r>
              <a:rPr spc="-40" dirty="0">
                <a:solidFill>
                  <a:srgbClr val="FFFFFF"/>
                </a:solidFill>
                <a:latin typeface="Calibri"/>
                <a:cs typeface="Calibri"/>
              </a:rPr>
              <a:t> </a:t>
            </a:r>
            <a:r>
              <a:rPr spc="-5" dirty="0">
                <a:solidFill>
                  <a:srgbClr val="FFFFFF"/>
                </a:solidFill>
                <a:latin typeface="Calibri"/>
                <a:cs typeface="Calibri"/>
              </a:rPr>
              <a:t>С</a:t>
            </a:r>
            <a:r>
              <a:rPr lang="ru-RU" spc="-5" dirty="0">
                <a:solidFill>
                  <a:srgbClr val="FFFFFF"/>
                </a:solidFill>
                <a:latin typeface="Calibri"/>
                <a:cs typeface="Calibri"/>
              </a:rPr>
              <a:t>БЕ</a:t>
            </a:r>
            <a:r>
              <a:rPr spc="-5" dirty="0">
                <a:solidFill>
                  <a:srgbClr val="FFFFFF"/>
                </a:solidFill>
                <a:latin typeface="Calibri"/>
                <a:cs typeface="Calibri"/>
              </a:rPr>
              <a:t> </a:t>
            </a:r>
            <a:r>
              <a:rPr spc="-395" dirty="0">
                <a:solidFill>
                  <a:srgbClr val="FFFFFF"/>
                </a:solidFill>
                <a:latin typeface="Calibri"/>
                <a:cs typeface="Calibri"/>
              </a:rPr>
              <a:t> </a:t>
            </a:r>
            <a:r>
              <a:rPr spc="-5" dirty="0">
                <a:solidFill>
                  <a:srgbClr val="FFFFFF"/>
                </a:solidFill>
                <a:latin typeface="Calibri"/>
                <a:cs typeface="Calibri"/>
              </a:rPr>
              <a:t>(бизнеса).</a:t>
            </a:r>
            <a:endParaRPr dirty="0">
              <a:latin typeface="Calibri"/>
              <a:cs typeface="Calibri"/>
            </a:endParaRPr>
          </a:p>
          <a:p>
            <a:pPr marL="3175" algn="ctr">
              <a:spcBef>
                <a:spcPts val="5"/>
              </a:spcBef>
            </a:pPr>
            <a:r>
              <a:rPr i="1" spc="-25" dirty="0">
                <a:solidFill>
                  <a:srgbClr val="FFFFFF"/>
                </a:solidFill>
                <a:latin typeface="Calibri"/>
                <a:cs typeface="Calibri"/>
              </a:rPr>
              <a:t>SWOT</a:t>
            </a:r>
            <a:r>
              <a:rPr i="1" spc="-40" dirty="0">
                <a:solidFill>
                  <a:srgbClr val="FFFFFF"/>
                </a:solidFill>
                <a:latin typeface="Calibri"/>
                <a:cs typeface="Calibri"/>
              </a:rPr>
              <a:t> </a:t>
            </a:r>
            <a:r>
              <a:rPr i="1" dirty="0" err="1">
                <a:solidFill>
                  <a:srgbClr val="FFFFFF"/>
                </a:solidFill>
                <a:latin typeface="Calibri"/>
                <a:cs typeface="Calibri"/>
              </a:rPr>
              <a:t>анализ</a:t>
            </a:r>
            <a:r>
              <a:rPr i="1" dirty="0">
                <a:solidFill>
                  <a:srgbClr val="FFFFFF"/>
                </a:solidFill>
                <a:latin typeface="Calibri"/>
                <a:cs typeface="Calibri"/>
              </a:rPr>
              <a:t>.</a:t>
            </a:r>
            <a:r>
              <a:rPr lang="ru-RU" i="1" dirty="0">
                <a:solidFill>
                  <a:srgbClr val="FFFFFF"/>
                </a:solidFill>
                <a:latin typeface="Calibri"/>
                <a:cs typeface="Calibri"/>
              </a:rPr>
              <a:t> </a:t>
            </a:r>
            <a:r>
              <a:rPr i="1" spc="-5" dirty="0" err="1">
                <a:solidFill>
                  <a:srgbClr val="FFFFFF"/>
                </a:solidFill>
                <a:latin typeface="Calibri"/>
                <a:cs typeface="Calibri"/>
              </a:rPr>
              <a:t>Стратегии</a:t>
            </a:r>
            <a:r>
              <a:rPr i="1" spc="-85" dirty="0">
                <a:solidFill>
                  <a:srgbClr val="FFFFFF"/>
                </a:solidFill>
                <a:latin typeface="Calibri"/>
                <a:cs typeface="Calibri"/>
              </a:rPr>
              <a:t> </a:t>
            </a:r>
            <a:r>
              <a:rPr i="1" spc="-5" dirty="0" err="1">
                <a:solidFill>
                  <a:srgbClr val="FFFFFF"/>
                </a:solidFill>
                <a:latin typeface="Calibri"/>
                <a:cs typeface="Calibri"/>
              </a:rPr>
              <a:t>конкуренции</a:t>
            </a:r>
            <a:r>
              <a:rPr i="1" spc="-5" dirty="0">
                <a:solidFill>
                  <a:srgbClr val="FFFFFF"/>
                </a:solidFill>
                <a:latin typeface="Calibri"/>
                <a:cs typeface="Calibri"/>
              </a:rPr>
              <a:t> </a:t>
            </a:r>
            <a:r>
              <a:rPr i="1" spc="-395" dirty="0">
                <a:solidFill>
                  <a:srgbClr val="FFFFFF"/>
                </a:solidFill>
                <a:latin typeface="Calibri"/>
                <a:cs typeface="Calibri"/>
              </a:rPr>
              <a:t> </a:t>
            </a:r>
            <a:r>
              <a:rPr i="1" spc="-5" dirty="0">
                <a:solidFill>
                  <a:srgbClr val="FFFFFF"/>
                </a:solidFill>
                <a:latin typeface="Calibri"/>
                <a:cs typeface="Calibri"/>
              </a:rPr>
              <a:t>по</a:t>
            </a:r>
            <a:r>
              <a:rPr i="1" spc="-10" dirty="0">
                <a:solidFill>
                  <a:srgbClr val="FFFFFF"/>
                </a:solidFill>
                <a:latin typeface="Calibri"/>
                <a:cs typeface="Calibri"/>
              </a:rPr>
              <a:t> </a:t>
            </a:r>
            <a:r>
              <a:rPr i="1" spc="-5" dirty="0">
                <a:solidFill>
                  <a:srgbClr val="FFFFFF"/>
                </a:solidFill>
                <a:latin typeface="Calibri"/>
                <a:cs typeface="Calibri"/>
              </a:rPr>
              <a:t>М.</a:t>
            </a:r>
            <a:r>
              <a:rPr i="1" spc="-10" dirty="0">
                <a:solidFill>
                  <a:srgbClr val="FFFFFF"/>
                </a:solidFill>
                <a:latin typeface="Calibri"/>
                <a:cs typeface="Calibri"/>
              </a:rPr>
              <a:t> </a:t>
            </a:r>
            <a:r>
              <a:rPr i="1" spc="-15" dirty="0" err="1">
                <a:solidFill>
                  <a:srgbClr val="FFFFFF"/>
                </a:solidFill>
                <a:latin typeface="Calibri"/>
                <a:cs typeface="Calibri"/>
              </a:rPr>
              <a:t>Портеру</a:t>
            </a:r>
            <a:r>
              <a:rPr i="1" spc="-15" dirty="0">
                <a:solidFill>
                  <a:srgbClr val="FFFFFF"/>
                </a:solidFill>
                <a:latin typeface="Calibri"/>
                <a:cs typeface="Calibri"/>
              </a:rPr>
              <a:t>.</a:t>
            </a:r>
            <a:r>
              <a:rPr lang="ru-RU" i="1" spc="-15" dirty="0">
                <a:solidFill>
                  <a:srgbClr val="FFFFFF"/>
                </a:solidFill>
                <a:latin typeface="Calibri"/>
                <a:cs typeface="Calibri"/>
              </a:rPr>
              <a:t> </a:t>
            </a:r>
            <a:r>
              <a:rPr i="1" spc="-5" dirty="0" err="1">
                <a:solidFill>
                  <a:srgbClr val="FFFFFF"/>
                </a:solidFill>
                <a:latin typeface="Calibri"/>
                <a:cs typeface="Calibri"/>
              </a:rPr>
              <a:t>Стратегии</a:t>
            </a:r>
            <a:endParaRPr i="1" dirty="0">
              <a:latin typeface="Calibri"/>
              <a:cs typeface="Calibri"/>
            </a:endParaRPr>
          </a:p>
          <a:p>
            <a:pPr algn="ctr">
              <a:lnSpc>
                <a:spcPct val="100000"/>
              </a:lnSpc>
            </a:pPr>
            <a:r>
              <a:rPr i="1" spc="-5" dirty="0">
                <a:solidFill>
                  <a:srgbClr val="FFFFFF"/>
                </a:solidFill>
                <a:latin typeface="Calibri"/>
                <a:cs typeface="Calibri"/>
              </a:rPr>
              <a:t>«Алого»</a:t>
            </a:r>
            <a:r>
              <a:rPr i="1" spc="-20" dirty="0">
                <a:solidFill>
                  <a:srgbClr val="FFFFFF"/>
                </a:solidFill>
                <a:latin typeface="Calibri"/>
                <a:cs typeface="Calibri"/>
              </a:rPr>
              <a:t> </a:t>
            </a:r>
            <a:r>
              <a:rPr i="1" dirty="0">
                <a:solidFill>
                  <a:srgbClr val="FFFFFF"/>
                </a:solidFill>
                <a:latin typeface="Calibri"/>
                <a:cs typeface="Calibri"/>
              </a:rPr>
              <a:t>и</a:t>
            </a:r>
            <a:r>
              <a:rPr i="1" spc="-5" dirty="0">
                <a:solidFill>
                  <a:srgbClr val="FFFFFF"/>
                </a:solidFill>
                <a:latin typeface="Calibri"/>
                <a:cs typeface="Calibri"/>
              </a:rPr>
              <a:t> </a:t>
            </a:r>
            <a:r>
              <a:rPr i="1" spc="-25" dirty="0">
                <a:solidFill>
                  <a:srgbClr val="FFFFFF"/>
                </a:solidFill>
                <a:latin typeface="Calibri"/>
                <a:cs typeface="Calibri"/>
              </a:rPr>
              <a:t>«Голубого» </a:t>
            </a:r>
            <a:r>
              <a:rPr i="1" spc="-5" dirty="0">
                <a:solidFill>
                  <a:srgbClr val="FFFFFF"/>
                </a:solidFill>
                <a:latin typeface="Calibri"/>
                <a:cs typeface="Calibri"/>
              </a:rPr>
              <a:t>океанов</a:t>
            </a:r>
            <a:endParaRPr i="1" dirty="0">
              <a:latin typeface="Calibri"/>
              <a:cs typeface="Calibri"/>
            </a:endParaRPr>
          </a:p>
        </p:txBody>
      </p:sp>
      <p:grpSp>
        <p:nvGrpSpPr>
          <p:cNvPr id="34" name="object 10">
            <a:extLst>
              <a:ext uri="{FF2B5EF4-FFF2-40B4-BE49-F238E27FC236}">
                <a16:creationId xmlns:a16="http://schemas.microsoft.com/office/drawing/2014/main" id="{4ACA16F1-2228-4B59-A47E-CD120CB23918}"/>
              </a:ext>
            </a:extLst>
          </p:cNvPr>
          <p:cNvGrpSpPr/>
          <p:nvPr/>
        </p:nvGrpSpPr>
        <p:grpSpPr>
          <a:xfrm>
            <a:off x="8156448" y="3038855"/>
            <a:ext cx="399415" cy="754380"/>
            <a:chOff x="6632447" y="3038855"/>
            <a:chExt cx="399415" cy="754380"/>
          </a:xfrm>
        </p:grpSpPr>
        <p:sp>
          <p:nvSpPr>
            <p:cNvPr id="35" name="object 11">
              <a:extLst>
                <a:ext uri="{FF2B5EF4-FFF2-40B4-BE49-F238E27FC236}">
                  <a16:creationId xmlns:a16="http://schemas.microsoft.com/office/drawing/2014/main" id="{25113B41-CB14-4AC5-B82F-BF210BA3179C}"/>
                </a:ext>
              </a:extLst>
            </p:cNvPr>
            <p:cNvSpPr/>
            <p:nvPr/>
          </p:nvSpPr>
          <p:spPr>
            <a:xfrm>
              <a:off x="6638543" y="3044951"/>
              <a:ext cx="387350" cy="742315"/>
            </a:xfrm>
            <a:custGeom>
              <a:avLst/>
              <a:gdLst/>
              <a:ahLst/>
              <a:cxnLst/>
              <a:rect l="l" t="t" r="r" b="b"/>
              <a:pathLst>
                <a:path w="387350" h="742314">
                  <a:moveTo>
                    <a:pt x="290322" y="0"/>
                  </a:moveTo>
                  <a:lnTo>
                    <a:pt x="96774" y="0"/>
                  </a:lnTo>
                  <a:lnTo>
                    <a:pt x="96774" y="548639"/>
                  </a:lnTo>
                  <a:lnTo>
                    <a:pt x="0" y="548639"/>
                  </a:lnTo>
                  <a:lnTo>
                    <a:pt x="193548" y="742188"/>
                  </a:lnTo>
                  <a:lnTo>
                    <a:pt x="387096" y="548639"/>
                  </a:lnTo>
                  <a:lnTo>
                    <a:pt x="290322" y="548639"/>
                  </a:lnTo>
                  <a:lnTo>
                    <a:pt x="290322" y="0"/>
                  </a:lnTo>
                  <a:close/>
                </a:path>
              </a:pathLst>
            </a:custGeom>
            <a:solidFill>
              <a:srgbClr val="539E39"/>
            </a:solidFill>
          </p:spPr>
          <p:txBody>
            <a:bodyPr wrap="square" lIns="0" tIns="0" rIns="0" bIns="0" rtlCol="0"/>
            <a:lstStyle/>
            <a:p>
              <a:endParaRPr/>
            </a:p>
          </p:txBody>
        </p:sp>
        <p:sp>
          <p:nvSpPr>
            <p:cNvPr id="36" name="object 12">
              <a:extLst>
                <a:ext uri="{FF2B5EF4-FFF2-40B4-BE49-F238E27FC236}">
                  <a16:creationId xmlns:a16="http://schemas.microsoft.com/office/drawing/2014/main" id="{7FD2002B-0EB4-4959-A972-77D5D9188A3A}"/>
                </a:ext>
              </a:extLst>
            </p:cNvPr>
            <p:cNvSpPr/>
            <p:nvPr/>
          </p:nvSpPr>
          <p:spPr>
            <a:xfrm>
              <a:off x="6638543" y="3044951"/>
              <a:ext cx="387350" cy="742315"/>
            </a:xfrm>
            <a:custGeom>
              <a:avLst/>
              <a:gdLst/>
              <a:ahLst/>
              <a:cxnLst/>
              <a:rect l="l" t="t" r="r" b="b"/>
              <a:pathLst>
                <a:path w="387350" h="742314">
                  <a:moveTo>
                    <a:pt x="0" y="548639"/>
                  </a:moveTo>
                  <a:lnTo>
                    <a:pt x="96774" y="548639"/>
                  </a:lnTo>
                  <a:lnTo>
                    <a:pt x="96774" y="0"/>
                  </a:lnTo>
                  <a:lnTo>
                    <a:pt x="290322" y="0"/>
                  </a:lnTo>
                  <a:lnTo>
                    <a:pt x="290322" y="548639"/>
                  </a:lnTo>
                  <a:lnTo>
                    <a:pt x="387096" y="548639"/>
                  </a:lnTo>
                  <a:lnTo>
                    <a:pt x="193548" y="742188"/>
                  </a:lnTo>
                  <a:lnTo>
                    <a:pt x="0" y="548639"/>
                  </a:lnTo>
                  <a:close/>
                </a:path>
              </a:pathLst>
            </a:custGeom>
            <a:ln w="12191">
              <a:solidFill>
                <a:srgbClr val="3A7327"/>
              </a:solidFill>
            </a:ln>
          </p:spPr>
          <p:txBody>
            <a:bodyPr wrap="square" lIns="0" tIns="0" rIns="0" bIns="0" rtlCol="0"/>
            <a:lstStyle/>
            <a:p>
              <a:endParaRPr/>
            </a:p>
          </p:txBody>
        </p:sp>
      </p:grpSp>
      <p:grpSp>
        <p:nvGrpSpPr>
          <p:cNvPr id="37" name="object 13">
            <a:extLst>
              <a:ext uri="{FF2B5EF4-FFF2-40B4-BE49-F238E27FC236}">
                <a16:creationId xmlns:a16="http://schemas.microsoft.com/office/drawing/2014/main" id="{CD7EB4BE-9B15-436E-81D5-A26B330DF952}"/>
              </a:ext>
            </a:extLst>
          </p:cNvPr>
          <p:cNvGrpSpPr/>
          <p:nvPr/>
        </p:nvGrpSpPr>
        <p:grpSpPr>
          <a:xfrm>
            <a:off x="5650991" y="1965960"/>
            <a:ext cx="1013460" cy="433070"/>
            <a:chOff x="4126991" y="1965960"/>
            <a:chExt cx="1013460" cy="433070"/>
          </a:xfrm>
        </p:grpSpPr>
        <p:sp>
          <p:nvSpPr>
            <p:cNvPr id="38" name="object 14">
              <a:extLst>
                <a:ext uri="{FF2B5EF4-FFF2-40B4-BE49-F238E27FC236}">
                  <a16:creationId xmlns:a16="http://schemas.microsoft.com/office/drawing/2014/main" id="{98C0421E-9B70-4BBF-8FD9-EF815B49A55D}"/>
                </a:ext>
              </a:extLst>
            </p:cNvPr>
            <p:cNvSpPr/>
            <p:nvPr/>
          </p:nvSpPr>
          <p:spPr>
            <a:xfrm>
              <a:off x="4133087" y="1972056"/>
              <a:ext cx="1001394" cy="421005"/>
            </a:xfrm>
            <a:custGeom>
              <a:avLst/>
              <a:gdLst/>
              <a:ahLst/>
              <a:cxnLst/>
              <a:rect l="l" t="t" r="r" b="b"/>
              <a:pathLst>
                <a:path w="1001395" h="421005">
                  <a:moveTo>
                    <a:pt x="790956" y="0"/>
                  </a:moveTo>
                  <a:lnTo>
                    <a:pt x="790956" y="105156"/>
                  </a:lnTo>
                  <a:lnTo>
                    <a:pt x="0" y="105156"/>
                  </a:lnTo>
                  <a:lnTo>
                    <a:pt x="0" y="315468"/>
                  </a:lnTo>
                  <a:lnTo>
                    <a:pt x="790956" y="315468"/>
                  </a:lnTo>
                  <a:lnTo>
                    <a:pt x="790956" y="420624"/>
                  </a:lnTo>
                  <a:lnTo>
                    <a:pt x="1001267" y="210312"/>
                  </a:lnTo>
                  <a:lnTo>
                    <a:pt x="790956" y="0"/>
                  </a:lnTo>
                  <a:close/>
                </a:path>
              </a:pathLst>
            </a:custGeom>
            <a:solidFill>
              <a:srgbClr val="539E39"/>
            </a:solidFill>
          </p:spPr>
          <p:txBody>
            <a:bodyPr wrap="square" lIns="0" tIns="0" rIns="0" bIns="0" rtlCol="0"/>
            <a:lstStyle/>
            <a:p>
              <a:endParaRPr/>
            </a:p>
          </p:txBody>
        </p:sp>
        <p:sp>
          <p:nvSpPr>
            <p:cNvPr id="39" name="object 15">
              <a:extLst>
                <a:ext uri="{FF2B5EF4-FFF2-40B4-BE49-F238E27FC236}">
                  <a16:creationId xmlns:a16="http://schemas.microsoft.com/office/drawing/2014/main" id="{77FD4543-5030-46CA-B430-31AEC627EA85}"/>
                </a:ext>
              </a:extLst>
            </p:cNvPr>
            <p:cNvSpPr/>
            <p:nvPr/>
          </p:nvSpPr>
          <p:spPr>
            <a:xfrm>
              <a:off x="4133087" y="1972056"/>
              <a:ext cx="1001394" cy="421005"/>
            </a:xfrm>
            <a:custGeom>
              <a:avLst/>
              <a:gdLst/>
              <a:ahLst/>
              <a:cxnLst/>
              <a:rect l="l" t="t" r="r" b="b"/>
              <a:pathLst>
                <a:path w="1001395" h="421005">
                  <a:moveTo>
                    <a:pt x="0" y="105156"/>
                  </a:moveTo>
                  <a:lnTo>
                    <a:pt x="790956" y="105156"/>
                  </a:lnTo>
                  <a:lnTo>
                    <a:pt x="790956" y="0"/>
                  </a:lnTo>
                  <a:lnTo>
                    <a:pt x="1001267" y="210312"/>
                  </a:lnTo>
                  <a:lnTo>
                    <a:pt x="790956" y="420624"/>
                  </a:lnTo>
                  <a:lnTo>
                    <a:pt x="790956" y="315468"/>
                  </a:lnTo>
                  <a:lnTo>
                    <a:pt x="0" y="315468"/>
                  </a:lnTo>
                  <a:lnTo>
                    <a:pt x="0" y="105156"/>
                  </a:lnTo>
                  <a:close/>
                </a:path>
              </a:pathLst>
            </a:custGeom>
            <a:ln w="12192">
              <a:solidFill>
                <a:srgbClr val="3A7327"/>
              </a:solidFill>
            </a:ln>
          </p:spPr>
          <p:txBody>
            <a:bodyPr wrap="square" lIns="0" tIns="0" rIns="0" bIns="0" rtlCol="0"/>
            <a:lstStyle/>
            <a:p>
              <a:endParaRPr/>
            </a:p>
          </p:txBody>
        </p:sp>
      </p:grpSp>
    </p:spTree>
    <p:extLst>
      <p:ext uri="{BB962C8B-B14F-4D97-AF65-F5344CB8AC3E}">
        <p14:creationId xmlns:p14="http://schemas.microsoft.com/office/powerpoint/2010/main" val="3172990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25386" y="230359"/>
            <a:ext cx="8341229" cy="752129"/>
          </a:xfrm>
          <a:prstGeom prst="rect">
            <a:avLst/>
          </a:prstGeom>
        </p:spPr>
        <p:txBody>
          <a:bodyPr vert="horz" wrap="square" lIns="0" tIns="13335" rIns="0" bIns="0" rtlCol="0" anchor="t">
            <a:spAutoFit/>
          </a:bodyPr>
          <a:lstStyle/>
          <a:p>
            <a:pPr marL="12700">
              <a:spcBef>
                <a:spcPts val="105"/>
              </a:spcBef>
            </a:pPr>
            <a:r>
              <a:rPr lang="ru-RU" sz="2400" b="1" spc="-15" dirty="0">
                <a:solidFill>
                  <a:schemeClr val="accent6">
                    <a:lumMod val="75000"/>
                  </a:schemeClr>
                </a:solidFill>
                <a:latin typeface="Arial" panose="020B0604020202020204" pitchFamily="34" charset="0"/>
                <a:cs typeface="Arial" panose="020B0604020202020204" pitchFamily="34" charset="0"/>
              </a:rPr>
              <a:t>Корпоративная стратегия. Матрица «Продукт/рынок» И. </a:t>
            </a:r>
            <a:r>
              <a:rPr lang="ru-RU" sz="2400" b="1" spc="-15" dirty="0" err="1">
                <a:solidFill>
                  <a:schemeClr val="accent6">
                    <a:lumMod val="75000"/>
                  </a:schemeClr>
                </a:solidFill>
                <a:latin typeface="Arial" panose="020B0604020202020204" pitchFamily="34" charset="0"/>
                <a:cs typeface="Arial" panose="020B0604020202020204" pitchFamily="34" charset="0"/>
              </a:rPr>
              <a:t>Ансоффа</a:t>
            </a:r>
            <a:endParaRPr sz="2400" dirty="0">
              <a:solidFill>
                <a:schemeClr val="accent6">
                  <a:lumMod val="75000"/>
                </a:schemeClr>
              </a:solidFill>
              <a:latin typeface="Arial" panose="020B0604020202020204" pitchFamily="34" charset="0"/>
              <a:cs typeface="Arial" panose="020B0604020202020204" pitchFamily="34" charset="0"/>
            </a:endParaRPr>
          </a:p>
        </p:txBody>
      </p:sp>
      <p:sp>
        <p:nvSpPr>
          <p:cNvPr id="17" name="object 7">
            <a:extLst>
              <a:ext uri="{FF2B5EF4-FFF2-40B4-BE49-F238E27FC236}">
                <a16:creationId xmlns:a16="http://schemas.microsoft.com/office/drawing/2014/main" id="{7B707D7D-6CE8-4D3E-BCB4-277CE11FC0AB}"/>
              </a:ext>
            </a:extLst>
          </p:cNvPr>
          <p:cNvSpPr txBox="1"/>
          <p:nvPr/>
        </p:nvSpPr>
        <p:spPr>
          <a:xfrm>
            <a:off x="3878327" y="861440"/>
            <a:ext cx="4679315" cy="299720"/>
          </a:xfrm>
          <a:prstGeom prst="rect">
            <a:avLst/>
          </a:prstGeom>
        </p:spPr>
        <p:txBody>
          <a:bodyPr vert="horz" wrap="square" lIns="0" tIns="12700" rIns="0" bIns="0" rtlCol="0">
            <a:spAutoFit/>
          </a:bodyPr>
          <a:lstStyle/>
          <a:p>
            <a:pPr marL="12700">
              <a:spcBef>
                <a:spcPts val="100"/>
              </a:spcBef>
            </a:pPr>
            <a:r>
              <a:rPr b="1" spc="-5" dirty="0">
                <a:solidFill>
                  <a:srgbClr val="FFFFFF"/>
                </a:solidFill>
                <a:latin typeface="Calibri"/>
                <a:cs typeface="Calibri"/>
              </a:rPr>
              <a:t>Развитие</a:t>
            </a:r>
            <a:r>
              <a:rPr b="1" spc="-30" dirty="0">
                <a:solidFill>
                  <a:srgbClr val="FFFFFF"/>
                </a:solidFill>
                <a:latin typeface="Calibri"/>
                <a:cs typeface="Calibri"/>
              </a:rPr>
              <a:t> </a:t>
            </a:r>
            <a:r>
              <a:rPr b="1" spc="-10" dirty="0">
                <a:solidFill>
                  <a:srgbClr val="FFFFFF"/>
                </a:solidFill>
                <a:latin typeface="Calibri"/>
                <a:cs typeface="Calibri"/>
              </a:rPr>
              <a:t>рынка</a:t>
            </a:r>
            <a:r>
              <a:rPr b="1" dirty="0">
                <a:solidFill>
                  <a:srgbClr val="FFFFFF"/>
                </a:solidFill>
                <a:latin typeface="Calibri"/>
                <a:cs typeface="Calibri"/>
              </a:rPr>
              <a:t> </a:t>
            </a:r>
            <a:r>
              <a:rPr spc="-5" dirty="0">
                <a:solidFill>
                  <a:srgbClr val="FFFFFF"/>
                </a:solidFill>
                <a:latin typeface="Calibri"/>
                <a:cs typeface="Calibri"/>
              </a:rPr>
              <a:t>(новые</a:t>
            </a:r>
            <a:r>
              <a:rPr spc="15" dirty="0">
                <a:solidFill>
                  <a:srgbClr val="FFFFFF"/>
                </a:solidFill>
                <a:latin typeface="Calibri"/>
                <a:cs typeface="Calibri"/>
              </a:rPr>
              <a:t> </a:t>
            </a:r>
            <a:r>
              <a:rPr spc="-5" dirty="0">
                <a:solidFill>
                  <a:srgbClr val="FFFFFF"/>
                </a:solidFill>
                <a:latin typeface="Calibri"/>
                <a:cs typeface="Calibri"/>
              </a:rPr>
              <a:t>сегменты покупателей)</a:t>
            </a:r>
            <a:endParaRPr>
              <a:latin typeface="Calibri"/>
              <a:cs typeface="Calibri"/>
            </a:endParaRPr>
          </a:p>
        </p:txBody>
      </p:sp>
      <p:graphicFrame>
        <p:nvGraphicFramePr>
          <p:cNvPr id="28" name="object 3">
            <a:extLst>
              <a:ext uri="{FF2B5EF4-FFF2-40B4-BE49-F238E27FC236}">
                <a16:creationId xmlns:a16="http://schemas.microsoft.com/office/drawing/2014/main" id="{72013612-97A5-4633-A741-8515F7ED9DB9}"/>
              </a:ext>
            </a:extLst>
          </p:cNvPr>
          <p:cNvGraphicFramePr>
            <a:graphicFrameLocks noGrp="1"/>
          </p:cNvGraphicFramePr>
          <p:nvPr/>
        </p:nvGraphicFramePr>
        <p:xfrm>
          <a:off x="3587116" y="1717422"/>
          <a:ext cx="5696585" cy="4671059"/>
        </p:xfrm>
        <a:graphic>
          <a:graphicData uri="http://schemas.openxmlformats.org/drawingml/2006/table">
            <a:tbl>
              <a:tblPr firstRow="1" bandRow="1">
                <a:tableStyleId>{2D5ABB26-0587-4C30-8999-92F81FD0307C}</a:tableStyleId>
              </a:tblPr>
              <a:tblGrid>
                <a:gridCol w="2751455">
                  <a:extLst>
                    <a:ext uri="{9D8B030D-6E8A-4147-A177-3AD203B41FA5}">
                      <a16:colId xmlns:a16="http://schemas.microsoft.com/office/drawing/2014/main" val="20000"/>
                    </a:ext>
                  </a:extLst>
                </a:gridCol>
                <a:gridCol w="2945130">
                  <a:extLst>
                    <a:ext uri="{9D8B030D-6E8A-4147-A177-3AD203B41FA5}">
                      <a16:colId xmlns:a16="http://schemas.microsoft.com/office/drawing/2014/main" val="20001"/>
                    </a:ext>
                  </a:extLst>
                </a:gridCol>
              </a:tblGrid>
              <a:tr h="2294381">
                <a:tc>
                  <a:txBody>
                    <a:bodyPr/>
                    <a:lstStyle/>
                    <a:p>
                      <a:pPr>
                        <a:lnSpc>
                          <a:spcPct val="100000"/>
                        </a:lnSpc>
                      </a:pPr>
                      <a:endParaRPr sz="2000">
                        <a:latin typeface="Times New Roman"/>
                        <a:cs typeface="Times New Roman"/>
                      </a:endParaRPr>
                    </a:p>
                    <a:p>
                      <a:pPr>
                        <a:lnSpc>
                          <a:spcPct val="100000"/>
                        </a:lnSpc>
                        <a:spcBef>
                          <a:spcPts val="35"/>
                        </a:spcBef>
                      </a:pPr>
                      <a:endParaRPr sz="1800">
                        <a:latin typeface="Times New Roman"/>
                        <a:cs typeface="Times New Roman"/>
                      </a:endParaRPr>
                    </a:p>
                    <a:p>
                      <a:pPr marR="8255" algn="ctr">
                        <a:lnSpc>
                          <a:spcPct val="100000"/>
                        </a:lnSpc>
                      </a:pPr>
                      <a:r>
                        <a:rPr sz="2000" b="1" spc="-5" dirty="0">
                          <a:solidFill>
                            <a:srgbClr val="FFFFFF"/>
                          </a:solidFill>
                          <a:latin typeface="Calibri"/>
                          <a:cs typeface="Calibri"/>
                        </a:rPr>
                        <a:t>Расширение</a:t>
                      </a:r>
                      <a:r>
                        <a:rPr sz="2000" b="1" spc="-15" dirty="0">
                          <a:solidFill>
                            <a:srgbClr val="FFFFFF"/>
                          </a:solidFill>
                          <a:latin typeface="Calibri"/>
                          <a:cs typeface="Calibri"/>
                        </a:rPr>
                        <a:t> </a:t>
                      </a:r>
                      <a:r>
                        <a:rPr sz="2000" b="1" spc="-5" dirty="0">
                          <a:solidFill>
                            <a:srgbClr val="FFFFFF"/>
                          </a:solidFill>
                          <a:latin typeface="Calibri"/>
                          <a:cs typeface="Calibri"/>
                        </a:rPr>
                        <a:t>рынка</a:t>
                      </a:r>
                      <a:endParaRPr sz="2000">
                        <a:latin typeface="Calibri"/>
                        <a:cs typeface="Calibri"/>
                      </a:endParaRPr>
                    </a:p>
                    <a:p>
                      <a:pPr marR="9525" algn="ctr">
                        <a:lnSpc>
                          <a:spcPct val="100000"/>
                        </a:lnSpc>
                        <a:spcBef>
                          <a:spcPts val="10"/>
                        </a:spcBef>
                      </a:pPr>
                      <a:r>
                        <a:rPr sz="1800" spc="-15" dirty="0">
                          <a:solidFill>
                            <a:srgbClr val="FFFFFF"/>
                          </a:solidFill>
                          <a:latin typeface="Calibri"/>
                          <a:cs typeface="Calibri"/>
                        </a:rPr>
                        <a:t>Продажа</a:t>
                      </a:r>
                      <a:r>
                        <a:rPr sz="1800" spc="-30" dirty="0">
                          <a:solidFill>
                            <a:srgbClr val="FFFFFF"/>
                          </a:solidFill>
                          <a:latin typeface="Calibri"/>
                          <a:cs typeface="Calibri"/>
                        </a:rPr>
                        <a:t> </a:t>
                      </a:r>
                      <a:r>
                        <a:rPr sz="1800" spc="-5" dirty="0">
                          <a:solidFill>
                            <a:srgbClr val="FFFFFF"/>
                          </a:solidFill>
                          <a:latin typeface="Calibri"/>
                          <a:cs typeface="Calibri"/>
                        </a:rPr>
                        <a:t>существующих</a:t>
                      </a:r>
                      <a:endParaRPr sz="1800">
                        <a:latin typeface="Calibri"/>
                        <a:cs typeface="Calibri"/>
                      </a:endParaRPr>
                    </a:p>
                    <a:p>
                      <a:pPr marR="8255" algn="ctr">
                        <a:lnSpc>
                          <a:spcPct val="100000"/>
                        </a:lnSpc>
                      </a:pPr>
                      <a:r>
                        <a:rPr sz="1800" spc="-10" dirty="0">
                          <a:solidFill>
                            <a:srgbClr val="FFFFFF"/>
                          </a:solidFill>
                          <a:latin typeface="Calibri"/>
                          <a:cs typeface="Calibri"/>
                        </a:rPr>
                        <a:t>продуктов</a:t>
                      </a:r>
                      <a:endParaRPr sz="1800">
                        <a:latin typeface="Calibri"/>
                        <a:cs typeface="Calibri"/>
                      </a:endParaRPr>
                    </a:p>
                    <a:p>
                      <a:pPr marR="7620" algn="ctr">
                        <a:lnSpc>
                          <a:spcPct val="100000"/>
                        </a:lnSpc>
                      </a:pPr>
                      <a:r>
                        <a:rPr sz="1800" spc="-5" dirty="0">
                          <a:solidFill>
                            <a:srgbClr val="FFFFFF"/>
                          </a:solidFill>
                          <a:latin typeface="Calibri"/>
                          <a:cs typeface="Calibri"/>
                        </a:rPr>
                        <a:t>существующим</a:t>
                      </a:r>
                      <a:r>
                        <a:rPr sz="1800" spc="-15" dirty="0">
                          <a:solidFill>
                            <a:srgbClr val="FFFFFF"/>
                          </a:solidFill>
                          <a:latin typeface="Calibri"/>
                          <a:cs typeface="Calibri"/>
                        </a:rPr>
                        <a:t> </a:t>
                      </a:r>
                      <a:r>
                        <a:rPr sz="1800" dirty="0">
                          <a:solidFill>
                            <a:srgbClr val="FFFFFF"/>
                          </a:solidFill>
                          <a:latin typeface="Calibri"/>
                          <a:cs typeface="Calibri"/>
                        </a:rPr>
                        <a:t>клиентам</a:t>
                      </a:r>
                      <a:endParaRPr sz="1800">
                        <a:latin typeface="Calibri"/>
                        <a:cs typeface="Calibri"/>
                      </a:endParaRPr>
                    </a:p>
                  </a:txBody>
                  <a:tcPr marL="0" marR="0" marT="0" marB="0">
                    <a:lnL w="12700">
                      <a:solidFill>
                        <a:srgbClr val="3A7327"/>
                      </a:solidFill>
                      <a:prstDash val="solid"/>
                    </a:lnL>
                    <a:lnR w="12700">
                      <a:solidFill>
                        <a:srgbClr val="3A7327"/>
                      </a:solidFill>
                      <a:prstDash val="solid"/>
                    </a:lnR>
                    <a:lnT w="12700">
                      <a:solidFill>
                        <a:srgbClr val="3A7327"/>
                      </a:solidFill>
                      <a:prstDash val="solid"/>
                    </a:lnT>
                    <a:lnB w="12700">
                      <a:solidFill>
                        <a:srgbClr val="3A7327"/>
                      </a:solidFill>
                      <a:prstDash val="solid"/>
                    </a:lnB>
                    <a:solidFill>
                      <a:srgbClr val="539E39"/>
                    </a:solidFill>
                  </a:tcPr>
                </a:tc>
                <a:tc>
                  <a:txBody>
                    <a:bodyPr/>
                    <a:lstStyle/>
                    <a:p>
                      <a:pPr>
                        <a:lnSpc>
                          <a:spcPct val="100000"/>
                        </a:lnSpc>
                        <a:spcBef>
                          <a:spcPts val="50"/>
                        </a:spcBef>
                      </a:pPr>
                      <a:endParaRPr sz="2850">
                        <a:latin typeface="Times New Roman"/>
                        <a:cs typeface="Times New Roman"/>
                      </a:endParaRPr>
                    </a:p>
                    <a:p>
                      <a:pPr marL="21590" algn="ctr">
                        <a:lnSpc>
                          <a:spcPct val="100000"/>
                        </a:lnSpc>
                      </a:pPr>
                      <a:r>
                        <a:rPr sz="2000" b="1" spc="-5" dirty="0">
                          <a:solidFill>
                            <a:srgbClr val="FFFFFF"/>
                          </a:solidFill>
                          <a:latin typeface="Calibri"/>
                          <a:cs typeface="Calibri"/>
                        </a:rPr>
                        <a:t>Развитие</a:t>
                      </a:r>
                      <a:r>
                        <a:rPr sz="2000" b="1" spc="-40" dirty="0">
                          <a:solidFill>
                            <a:srgbClr val="FFFFFF"/>
                          </a:solidFill>
                          <a:latin typeface="Calibri"/>
                          <a:cs typeface="Calibri"/>
                        </a:rPr>
                        <a:t> </a:t>
                      </a:r>
                      <a:r>
                        <a:rPr sz="2000" b="1" spc="-5" dirty="0">
                          <a:solidFill>
                            <a:srgbClr val="FFFFFF"/>
                          </a:solidFill>
                          <a:latin typeface="Calibri"/>
                          <a:cs typeface="Calibri"/>
                        </a:rPr>
                        <a:t>рынка</a:t>
                      </a:r>
                      <a:endParaRPr sz="2000">
                        <a:latin typeface="Calibri"/>
                        <a:cs typeface="Calibri"/>
                      </a:endParaRPr>
                    </a:p>
                    <a:p>
                      <a:pPr marL="335915" marR="308610" algn="ctr">
                        <a:lnSpc>
                          <a:spcPct val="100000"/>
                        </a:lnSpc>
                        <a:spcBef>
                          <a:spcPts val="5"/>
                        </a:spcBef>
                      </a:pPr>
                      <a:r>
                        <a:rPr sz="1800" spc="-5" dirty="0">
                          <a:solidFill>
                            <a:srgbClr val="FFFFFF"/>
                          </a:solidFill>
                          <a:latin typeface="Calibri"/>
                          <a:cs typeface="Calibri"/>
                        </a:rPr>
                        <a:t>Поиск </a:t>
                      </a:r>
                      <a:r>
                        <a:rPr sz="1800" dirty="0">
                          <a:solidFill>
                            <a:srgbClr val="FFFFFF"/>
                          </a:solidFill>
                          <a:latin typeface="Calibri"/>
                          <a:cs typeface="Calibri"/>
                        </a:rPr>
                        <a:t>новых </a:t>
                      </a:r>
                      <a:r>
                        <a:rPr sz="1800" spc="-10" dirty="0">
                          <a:solidFill>
                            <a:srgbClr val="FFFFFF"/>
                          </a:solidFill>
                          <a:latin typeface="Calibri"/>
                          <a:cs typeface="Calibri"/>
                        </a:rPr>
                        <a:t>сегментов </a:t>
                      </a:r>
                      <a:r>
                        <a:rPr sz="1800" spc="-395" dirty="0">
                          <a:solidFill>
                            <a:srgbClr val="FFFFFF"/>
                          </a:solidFill>
                          <a:latin typeface="Calibri"/>
                          <a:cs typeface="Calibri"/>
                        </a:rPr>
                        <a:t> </a:t>
                      </a:r>
                      <a:r>
                        <a:rPr sz="1800" spc="-5" dirty="0">
                          <a:solidFill>
                            <a:srgbClr val="FFFFFF"/>
                          </a:solidFill>
                          <a:latin typeface="Calibri"/>
                          <a:cs typeface="Calibri"/>
                        </a:rPr>
                        <a:t>клиентов</a:t>
                      </a:r>
                      <a:r>
                        <a:rPr sz="1800" spc="-10" dirty="0">
                          <a:solidFill>
                            <a:srgbClr val="FFFFFF"/>
                          </a:solidFill>
                          <a:latin typeface="Calibri"/>
                          <a:cs typeface="Calibri"/>
                        </a:rPr>
                        <a:t> </a:t>
                      </a:r>
                      <a:r>
                        <a:rPr sz="1800" dirty="0">
                          <a:solidFill>
                            <a:srgbClr val="FFFFFF"/>
                          </a:solidFill>
                          <a:latin typeface="Calibri"/>
                          <a:cs typeface="Calibri"/>
                        </a:rPr>
                        <a:t>или</a:t>
                      </a:r>
                      <a:endParaRPr sz="1800">
                        <a:latin typeface="Calibri"/>
                        <a:cs typeface="Calibri"/>
                      </a:endParaRPr>
                    </a:p>
                    <a:p>
                      <a:pPr marL="120650" marR="91440" algn="ctr">
                        <a:lnSpc>
                          <a:spcPct val="100000"/>
                        </a:lnSpc>
                        <a:spcBef>
                          <a:spcPts val="5"/>
                        </a:spcBef>
                      </a:pPr>
                      <a:r>
                        <a:rPr sz="1800" spc="-5" dirty="0">
                          <a:solidFill>
                            <a:srgbClr val="FFFFFF"/>
                          </a:solidFill>
                          <a:latin typeface="Calibri"/>
                          <a:cs typeface="Calibri"/>
                        </a:rPr>
                        <a:t>географических</a:t>
                      </a:r>
                      <a:r>
                        <a:rPr sz="1800" spc="5" dirty="0">
                          <a:solidFill>
                            <a:srgbClr val="FFFFFF"/>
                          </a:solidFill>
                          <a:latin typeface="Calibri"/>
                          <a:cs typeface="Calibri"/>
                        </a:rPr>
                        <a:t> </a:t>
                      </a:r>
                      <a:r>
                        <a:rPr sz="1800" spc="-5" dirty="0">
                          <a:solidFill>
                            <a:srgbClr val="FFFFFF"/>
                          </a:solidFill>
                          <a:latin typeface="Calibri"/>
                          <a:cs typeface="Calibri"/>
                        </a:rPr>
                        <a:t>рынков</a:t>
                      </a:r>
                      <a:r>
                        <a:rPr sz="1800" spc="-10" dirty="0">
                          <a:solidFill>
                            <a:srgbClr val="FFFFFF"/>
                          </a:solidFill>
                          <a:latin typeface="Calibri"/>
                          <a:cs typeface="Calibri"/>
                        </a:rPr>
                        <a:t> </a:t>
                      </a:r>
                      <a:r>
                        <a:rPr sz="1800" dirty="0">
                          <a:solidFill>
                            <a:srgbClr val="FFFFFF"/>
                          </a:solidFill>
                          <a:latin typeface="Calibri"/>
                          <a:cs typeface="Calibri"/>
                        </a:rPr>
                        <a:t>для </a:t>
                      </a:r>
                      <a:r>
                        <a:rPr sz="1800" spc="-390" dirty="0">
                          <a:solidFill>
                            <a:srgbClr val="FFFFFF"/>
                          </a:solidFill>
                          <a:latin typeface="Calibri"/>
                          <a:cs typeface="Calibri"/>
                        </a:rPr>
                        <a:t> </a:t>
                      </a:r>
                      <a:r>
                        <a:rPr sz="1800" spc="-5" dirty="0">
                          <a:solidFill>
                            <a:srgbClr val="FFFFFF"/>
                          </a:solidFill>
                          <a:latin typeface="Calibri"/>
                          <a:cs typeface="Calibri"/>
                        </a:rPr>
                        <a:t>существующих</a:t>
                      </a:r>
                      <a:r>
                        <a:rPr sz="1800" dirty="0">
                          <a:solidFill>
                            <a:srgbClr val="FFFFFF"/>
                          </a:solidFill>
                          <a:latin typeface="Calibri"/>
                          <a:cs typeface="Calibri"/>
                        </a:rPr>
                        <a:t> </a:t>
                      </a:r>
                      <a:r>
                        <a:rPr sz="1800" spc="-10" dirty="0">
                          <a:solidFill>
                            <a:srgbClr val="FFFFFF"/>
                          </a:solidFill>
                          <a:latin typeface="Calibri"/>
                          <a:cs typeface="Calibri"/>
                        </a:rPr>
                        <a:t>продуктов</a:t>
                      </a:r>
                      <a:endParaRPr sz="1800">
                        <a:latin typeface="Calibri"/>
                        <a:cs typeface="Calibri"/>
                      </a:endParaRPr>
                    </a:p>
                  </a:txBody>
                  <a:tcPr marL="0" marR="0" marT="6350" marB="0">
                    <a:lnL w="12700">
                      <a:solidFill>
                        <a:srgbClr val="3A7327"/>
                      </a:solidFill>
                      <a:prstDash val="solid"/>
                    </a:lnL>
                    <a:lnR w="12700">
                      <a:solidFill>
                        <a:srgbClr val="3A7327"/>
                      </a:solidFill>
                      <a:prstDash val="solid"/>
                    </a:lnR>
                    <a:lnT w="12700">
                      <a:solidFill>
                        <a:srgbClr val="3A7327"/>
                      </a:solidFill>
                      <a:prstDash val="solid"/>
                    </a:lnT>
                    <a:lnB w="12700">
                      <a:solidFill>
                        <a:srgbClr val="3A7327"/>
                      </a:solidFill>
                      <a:prstDash val="solid"/>
                    </a:lnB>
                    <a:solidFill>
                      <a:srgbClr val="539E39"/>
                    </a:solidFill>
                  </a:tcPr>
                </a:tc>
                <a:extLst>
                  <a:ext uri="{0D108BD9-81ED-4DB2-BD59-A6C34878D82A}">
                    <a16:rowId xmlns:a16="http://schemas.microsoft.com/office/drawing/2014/main" val="10000"/>
                  </a:ext>
                </a:extLst>
              </a:tr>
              <a:tr h="2376678">
                <a:tc>
                  <a:txBody>
                    <a:bodyPr/>
                    <a:lstStyle/>
                    <a:p>
                      <a:pPr>
                        <a:lnSpc>
                          <a:spcPct val="100000"/>
                        </a:lnSpc>
                      </a:pPr>
                      <a:endParaRPr sz="2350">
                        <a:latin typeface="Times New Roman"/>
                        <a:cs typeface="Times New Roman"/>
                      </a:endParaRPr>
                    </a:p>
                    <a:p>
                      <a:pPr marR="9525" algn="ctr">
                        <a:lnSpc>
                          <a:spcPct val="100000"/>
                        </a:lnSpc>
                      </a:pPr>
                      <a:r>
                        <a:rPr sz="2000" b="1" spc="-5" dirty="0">
                          <a:solidFill>
                            <a:srgbClr val="FFFFFF"/>
                          </a:solidFill>
                          <a:latin typeface="Calibri"/>
                          <a:cs typeface="Calibri"/>
                        </a:rPr>
                        <a:t>Развитие</a:t>
                      </a:r>
                      <a:r>
                        <a:rPr sz="2000" b="1" spc="-45" dirty="0">
                          <a:solidFill>
                            <a:srgbClr val="FFFFFF"/>
                          </a:solidFill>
                          <a:latin typeface="Calibri"/>
                          <a:cs typeface="Calibri"/>
                        </a:rPr>
                        <a:t> </a:t>
                      </a:r>
                      <a:r>
                        <a:rPr sz="2000" b="1" spc="-10" dirty="0">
                          <a:solidFill>
                            <a:srgbClr val="FFFFFF"/>
                          </a:solidFill>
                          <a:latin typeface="Calibri"/>
                          <a:cs typeface="Calibri"/>
                        </a:rPr>
                        <a:t>продукта</a:t>
                      </a:r>
                      <a:endParaRPr sz="2000">
                        <a:latin typeface="Calibri"/>
                        <a:cs typeface="Calibri"/>
                      </a:endParaRPr>
                    </a:p>
                    <a:p>
                      <a:pPr marR="6985" algn="ctr">
                        <a:lnSpc>
                          <a:spcPct val="100000"/>
                        </a:lnSpc>
                        <a:spcBef>
                          <a:spcPts val="5"/>
                        </a:spcBef>
                      </a:pPr>
                      <a:r>
                        <a:rPr sz="1800" spc="-5" dirty="0">
                          <a:solidFill>
                            <a:srgbClr val="FFFFFF"/>
                          </a:solidFill>
                          <a:latin typeface="Calibri"/>
                          <a:cs typeface="Calibri"/>
                        </a:rPr>
                        <a:t>Разработка</a:t>
                      </a:r>
                      <a:r>
                        <a:rPr sz="1800" spc="-30" dirty="0">
                          <a:solidFill>
                            <a:srgbClr val="FFFFFF"/>
                          </a:solidFill>
                          <a:latin typeface="Calibri"/>
                          <a:cs typeface="Calibri"/>
                        </a:rPr>
                        <a:t> </a:t>
                      </a:r>
                      <a:r>
                        <a:rPr sz="1800" dirty="0">
                          <a:solidFill>
                            <a:srgbClr val="FFFFFF"/>
                          </a:solidFill>
                          <a:latin typeface="Calibri"/>
                          <a:cs typeface="Calibri"/>
                        </a:rPr>
                        <a:t>новых</a:t>
                      </a:r>
                      <a:endParaRPr sz="1800">
                        <a:latin typeface="Calibri"/>
                        <a:cs typeface="Calibri"/>
                      </a:endParaRPr>
                    </a:p>
                    <a:p>
                      <a:pPr marR="7620" algn="ctr">
                        <a:lnSpc>
                          <a:spcPct val="100000"/>
                        </a:lnSpc>
                      </a:pPr>
                      <a:r>
                        <a:rPr sz="1800" spc="-10" dirty="0">
                          <a:solidFill>
                            <a:srgbClr val="FFFFFF"/>
                          </a:solidFill>
                          <a:latin typeface="Calibri"/>
                          <a:cs typeface="Calibri"/>
                        </a:rPr>
                        <a:t>продуктов</a:t>
                      </a:r>
                      <a:r>
                        <a:rPr sz="1800" spc="-40" dirty="0">
                          <a:solidFill>
                            <a:srgbClr val="FFFFFF"/>
                          </a:solidFill>
                          <a:latin typeface="Calibri"/>
                          <a:cs typeface="Calibri"/>
                        </a:rPr>
                        <a:t> </a:t>
                      </a:r>
                      <a:r>
                        <a:rPr sz="1800" dirty="0">
                          <a:solidFill>
                            <a:srgbClr val="FFFFFF"/>
                          </a:solidFill>
                          <a:latin typeface="Calibri"/>
                          <a:cs typeface="Calibri"/>
                        </a:rPr>
                        <a:t>для</a:t>
                      </a:r>
                      <a:endParaRPr sz="1800">
                        <a:latin typeface="Calibri"/>
                        <a:cs typeface="Calibri"/>
                      </a:endParaRPr>
                    </a:p>
                    <a:p>
                      <a:pPr marR="10795" algn="ctr">
                        <a:lnSpc>
                          <a:spcPct val="100000"/>
                        </a:lnSpc>
                        <a:spcBef>
                          <a:spcPts val="5"/>
                        </a:spcBef>
                      </a:pPr>
                      <a:r>
                        <a:rPr sz="1800" spc="-5" dirty="0">
                          <a:solidFill>
                            <a:srgbClr val="FFFFFF"/>
                          </a:solidFill>
                          <a:latin typeface="Calibri"/>
                          <a:cs typeface="Calibri"/>
                        </a:rPr>
                        <a:t>существующих</a:t>
                      </a:r>
                      <a:r>
                        <a:rPr sz="1800" spc="-20" dirty="0">
                          <a:solidFill>
                            <a:srgbClr val="FFFFFF"/>
                          </a:solidFill>
                          <a:latin typeface="Calibri"/>
                          <a:cs typeface="Calibri"/>
                        </a:rPr>
                        <a:t> </a:t>
                      </a:r>
                      <a:r>
                        <a:rPr sz="1800" spc="-5" dirty="0">
                          <a:solidFill>
                            <a:srgbClr val="FFFFFF"/>
                          </a:solidFill>
                          <a:latin typeface="Calibri"/>
                          <a:cs typeface="Calibri"/>
                        </a:rPr>
                        <a:t>клиентов.</a:t>
                      </a:r>
                      <a:endParaRPr sz="1800">
                        <a:latin typeface="Calibri"/>
                        <a:cs typeface="Calibri"/>
                      </a:endParaRPr>
                    </a:p>
                    <a:p>
                      <a:pPr marL="300355" marR="310515" algn="ctr">
                        <a:lnSpc>
                          <a:spcPct val="100000"/>
                        </a:lnSpc>
                      </a:pPr>
                      <a:r>
                        <a:rPr sz="1800" spc="-10" dirty="0">
                          <a:solidFill>
                            <a:srgbClr val="FFFFFF"/>
                          </a:solidFill>
                          <a:latin typeface="Calibri"/>
                          <a:cs typeface="Calibri"/>
                        </a:rPr>
                        <a:t>Увеличение</a:t>
                      </a:r>
                      <a:r>
                        <a:rPr sz="1800" spc="-85" dirty="0">
                          <a:solidFill>
                            <a:srgbClr val="FFFFFF"/>
                          </a:solidFill>
                          <a:latin typeface="Calibri"/>
                          <a:cs typeface="Calibri"/>
                        </a:rPr>
                        <a:t> </a:t>
                      </a:r>
                      <a:r>
                        <a:rPr sz="1800" spc="-5" dirty="0">
                          <a:solidFill>
                            <a:srgbClr val="FFFFFF"/>
                          </a:solidFill>
                          <a:latin typeface="Calibri"/>
                          <a:cs typeface="Calibri"/>
                        </a:rPr>
                        <a:t>портфеля </a:t>
                      </a:r>
                      <a:r>
                        <a:rPr sz="1800" spc="-390" dirty="0">
                          <a:solidFill>
                            <a:srgbClr val="FFFFFF"/>
                          </a:solidFill>
                          <a:latin typeface="Calibri"/>
                          <a:cs typeface="Calibri"/>
                        </a:rPr>
                        <a:t> </a:t>
                      </a:r>
                      <a:r>
                        <a:rPr sz="1800" spc="-10" dirty="0">
                          <a:solidFill>
                            <a:srgbClr val="FFFFFF"/>
                          </a:solidFill>
                          <a:latin typeface="Calibri"/>
                          <a:cs typeface="Calibri"/>
                        </a:rPr>
                        <a:t>продуктов</a:t>
                      </a:r>
                      <a:endParaRPr sz="1800">
                        <a:latin typeface="Calibri"/>
                        <a:cs typeface="Calibri"/>
                      </a:endParaRPr>
                    </a:p>
                  </a:txBody>
                  <a:tcPr marL="0" marR="0" marT="0" marB="0">
                    <a:lnL w="12700">
                      <a:solidFill>
                        <a:srgbClr val="3A7327"/>
                      </a:solidFill>
                      <a:prstDash val="solid"/>
                    </a:lnL>
                    <a:lnR w="12700">
                      <a:solidFill>
                        <a:srgbClr val="3A7327"/>
                      </a:solidFill>
                      <a:prstDash val="solid"/>
                    </a:lnR>
                    <a:lnT w="12700">
                      <a:solidFill>
                        <a:srgbClr val="3A7327"/>
                      </a:solidFill>
                      <a:prstDash val="solid"/>
                    </a:lnT>
                    <a:lnB w="12700">
                      <a:solidFill>
                        <a:srgbClr val="3A7327"/>
                      </a:solidFill>
                      <a:prstDash val="solid"/>
                    </a:lnB>
                    <a:solidFill>
                      <a:srgbClr val="539E39"/>
                    </a:solidFill>
                  </a:tcPr>
                </a:tc>
                <a:tc>
                  <a:txBody>
                    <a:bodyPr/>
                    <a:lstStyle/>
                    <a:p>
                      <a:pPr>
                        <a:lnSpc>
                          <a:spcPct val="100000"/>
                        </a:lnSpc>
                      </a:pPr>
                      <a:endParaRPr sz="2000">
                        <a:latin typeface="Times New Roman"/>
                        <a:cs typeface="Times New Roman"/>
                      </a:endParaRPr>
                    </a:p>
                    <a:p>
                      <a:pPr marL="19685" algn="ctr">
                        <a:lnSpc>
                          <a:spcPct val="100000"/>
                        </a:lnSpc>
                        <a:spcBef>
                          <a:spcPts val="1480"/>
                        </a:spcBef>
                      </a:pPr>
                      <a:r>
                        <a:rPr sz="2000" b="1" dirty="0">
                          <a:solidFill>
                            <a:srgbClr val="FFFFFF"/>
                          </a:solidFill>
                          <a:latin typeface="Calibri"/>
                          <a:cs typeface="Calibri"/>
                        </a:rPr>
                        <a:t>Диверсификация</a:t>
                      </a:r>
                      <a:endParaRPr sz="2000">
                        <a:latin typeface="Calibri"/>
                        <a:cs typeface="Calibri"/>
                      </a:endParaRPr>
                    </a:p>
                    <a:p>
                      <a:pPr marL="335915" marR="308610" algn="ctr">
                        <a:lnSpc>
                          <a:spcPct val="100000"/>
                        </a:lnSpc>
                        <a:spcBef>
                          <a:spcPts val="10"/>
                        </a:spcBef>
                      </a:pPr>
                      <a:r>
                        <a:rPr sz="1800" spc="-5" dirty="0">
                          <a:solidFill>
                            <a:srgbClr val="FFFFFF"/>
                          </a:solidFill>
                          <a:latin typeface="Calibri"/>
                          <a:cs typeface="Calibri"/>
                        </a:rPr>
                        <a:t>Поиск </a:t>
                      </a:r>
                      <a:r>
                        <a:rPr sz="1800" dirty="0">
                          <a:solidFill>
                            <a:srgbClr val="FFFFFF"/>
                          </a:solidFill>
                          <a:latin typeface="Calibri"/>
                          <a:cs typeface="Calibri"/>
                        </a:rPr>
                        <a:t>новых </a:t>
                      </a:r>
                      <a:r>
                        <a:rPr sz="1800" spc="-10" dirty="0">
                          <a:solidFill>
                            <a:srgbClr val="FFFFFF"/>
                          </a:solidFill>
                          <a:latin typeface="Calibri"/>
                          <a:cs typeface="Calibri"/>
                        </a:rPr>
                        <a:t>сегментов </a:t>
                      </a:r>
                      <a:r>
                        <a:rPr sz="1800" spc="-395" dirty="0">
                          <a:solidFill>
                            <a:srgbClr val="FFFFFF"/>
                          </a:solidFill>
                          <a:latin typeface="Calibri"/>
                          <a:cs typeface="Calibri"/>
                        </a:rPr>
                        <a:t> </a:t>
                      </a:r>
                      <a:r>
                        <a:rPr sz="1800" spc="-5" dirty="0">
                          <a:solidFill>
                            <a:srgbClr val="FFFFFF"/>
                          </a:solidFill>
                          <a:latin typeface="Calibri"/>
                          <a:cs typeface="Calibri"/>
                        </a:rPr>
                        <a:t>клиентов</a:t>
                      </a:r>
                      <a:r>
                        <a:rPr sz="1800" spc="-10" dirty="0">
                          <a:solidFill>
                            <a:srgbClr val="FFFFFF"/>
                          </a:solidFill>
                          <a:latin typeface="Calibri"/>
                          <a:cs typeface="Calibri"/>
                        </a:rPr>
                        <a:t> </a:t>
                      </a:r>
                      <a:r>
                        <a:rPr sz="1800" dirty="0">
                          <a:solidFill>
                            <a:srgbClr val="FFFFFF"/>
                          </a:solidFill>
                          <a:latin typeface="Calibri"/>
                          <a:cs typeface="Calibri"/>
                        </a:rPr>
                        <a:t>или</a:t>
                      </a:r>
                      <a:endParaRPr sz="1800">
                        <a:latin typeface="Calibri"/>
                        <a:cs typeface="Calibri"/>
                      </a:endParaRPr>
                    </a:p>
                    <a:p>
                      <a:pPr marL="120650" marR="91440" algn="ctr">
                        <a:lnSpc>
                          <a:spcPct val="100000"/>
                        </a:lnSpc>
                      </a:pPr>
                      <a:r>
                        <a:rPr sz="1800" spc="-5" dirty="0">
                          <a:solidFill>
                            <a:srgbClr val="FFFFFF"/>
                          </a:solidFill>
                          <a:latin typeface="Calibri"/>
                          <a:cs typeface="Calibri"/>
                        </a:rPr>
                        <a:t>географических</a:t>
                      </a:r>
                      <a:r>
                        <a:rPr sz="1800" spc="5" dirty="0">
                          <a:solidFill>
                            <a:srgbClr val="FFFFFF"/>
                          </a:solidFill>
                          <a:latin typeface="Calibri"/>
                          <a:cs typeface="Calibri"/>
                        </a:rPr>
                        <a:t> </a:t>
                      </a:r>
                      <a:r>
                        <a:rPr sz="1800" spc="-5" dirty="0">
                          <a:solidFill>
                            <a:srgbClr val="FFFFFF"/>
                          </a:solidFill>
                          <a:latin typeface="Calibri"/>
                          <a:cs typeface="Calibri"/>
                        </a:rPr>
                        <a:t>рынков</a:t>
                      </a:r>
                      <a:r>
                        <a:rPr sz="1800" spc="-10" dirty="0">
                          <a:solidFill>
                            <a:srgbClr val="FFFFFF"/>
                          </a:solidFill>
                          <a:latin typeface="Calibri"/>
                          <a:cs typeface="Calibri"/>
                        </a:rPr>
                        <a:t> </a:t>
                      </a:r>
                      <a:r>
                        <a:rPr sz="1800" dirty="0">
                          <a:solidFill>
                            <a:srgbClr val="FFFFFF"/>
                          </a:solidFill>
                          <a:latin typeface="Calibri"/>
                          <a:cs typeface="Calibri"/>
                        </a:rPr>
                        <a:t>для </a:t>
                      </a:r>
                      <a:r>
                        <a:rPr sz="1800" spc="-390" dirty="0">
                          <a:solidFill>
                            <a:srgbClr val="FFFFFF"/>
                          </a:solidFill>
                          <a:latin typeface="Calibri"/>
                          <a:cs typeface="Calibri"/>
                        </a:rPr>
                        <a:t> </a:t>
                      </a:r>
                      <a:r>
                        <a:rPr sz="1800" dirty="0">
                          <a:solidFill>
                            <a:srgbClr val="FFFFFF"/>
                          </a:solidFill>
                          <a:latin typeface="Calibri"/>
                          <a:cs typeface="Calibri"/>
                        </a:rPr>
                        <a:t>новых</a:t>
                      </a:r>
                      <a:r>
                        <a:rPr sz="1800" spc="-5" dirty="0">
                          <a:solidFill>
                            <a:srgbClr val="FFFFFF"/>
                          </a:solidFill>
                          <a:latin typeface="Calibri"/>
                          <a:cs typeface="Calibri"/>
                        </a:rPr>
                        <a:t> </a:t>
                      </a:r>
                      <a:r>
                        <a:rPr sz="1800" spc="-10" dirty="0">
                          <a:solidFill>
                            <a:srgbClr val="FFFFFF"/>
                          </a:solidFill>
                          <a:latin typeface="Calibri"/>
                          <a:cs typeface="Calibri"/>
                        </a:rPr>
                        <a:t>продуктов</a:t>
                      </a:r>
                      <a:endParaRPr sz="1800">
                        <a:latin typeface="Calibri"/>
                        <a:cs typeface="Calibri"/>
                      </a:endParaRPr>
                    </a:p>
                  </a:txBody>
                  <a:tcPr marL="0" marR="0" marT="0" marB="0">
                    <a:lnL w="12700">
                      <a:solidFill>
                        <a:srgbClr val="3A7327"/>
                      </a:solidFill>
                      <a:prstDash val="solid"/>
                    </a:lnL>
                    <a:lnR w="12700">
                      <a:solidFill>
                        <a:srgbClr val="3A7327"/>
                      </a:solidFill>
                      <a:prstDash val="solid"/>
                    </a:lnR>
                    <a:lnT w="12700">
                      <a:solidFill>
                        <a:srgbClr val="3A7327"/>
                      </a:solidFill>
                      <a:prstDash val="solid"/>
                    </a:lnT>
                    <a:lnB w="12700">
                      <a:solidFill>
                        <a:srgbClr val="3A7327"/>
                      </a:solidFill>
                      <a:prstDash val="solid"/>
                    </a:lnB>
                    <a:solidFill>
                      <a:srgbClr val="539E39"/>
                    </a:solidFill>
                  </a:tcPr>
                </a:tc>
                <a:extLst>
                  <a:ext uri="{0D108BD9-81ED-4DB2-BD59-A6C34878D82A}">
                    <a16:rowId xmlns:a16="http://schemas.microsoft.com/office/drawing/2014/main" val="10001"/>
                  </a:ext>
                </a:extLst>
              </a:tr>
            </a:tbl>
          </a:graphicData>
        </a:graphic>
      </p:graphicFrame>
      <p:grpSp>
        <p:nvGrpSpPr>
          <p:cNvPr id="29" name="object 4">
            <a:extLst>
              <a:ext uri="{FF2B5EF4-FFF2-40B4-BE49-F238E27FC236}">
                <a16:creationId xmlns:a16="http://schemas.microsoft.com/office/drawing/2014/main" id="{1AADC8C1-7C1D-447F-88CE-D53747745A6D}"/>
              </a:ext>
            </a:extLst>
          </p:cNvPr>
          <p:cNvGrpSpPr/>
          <p:nvPr/>
        </p:nvGrpSpPr>
        <p:grpSpPr>
          <a:xfrm>
            <a:off x="3587116" y="897510"/>
            <a:ext cx="5709285" cy="791210"/>
            <a:chOff x="1937004" y="630936"/>
            <a:chExt cx="5709285" cy="791210"/>
          </a:xfrm>
        </p:grpSpPr>
        <p:sp>
          <p:nvSpPr>
            <p:cNvPr id="40" name="object 5">
              <a:extLst>
                <a:ext uri="{FF2B5EF4-FFF2-40B4-BE49-F238E27FC236}">
                  <a16:creationId xmlns:a16="http://schemas.microsoft.com/office/drawing/2014/main" id="{21F68D37-075A-4EFB-8CFB-C979BAA3A1B1}"/>
                </a:ext>
              </a:extLst>
            </p:cNvPr>
            <p:cNvSpPr/>
            <p:nvPr/>
          </p:nvSpPr>
          <p:spPr>
            <a:xfrm>
              <a:off x="1943100" y="637032"/>
              <a:ext cx="5697220" cy="779145"/>
            </a:xfrm>
            <a:custGeom>
              <a:avLst/>
              <a:gdLst/>
              <a:ahLst/>
              <a:cxnLst/>
              <a:rect l="l" t="t" r="r" b="b"/>
              <a:pathLst>
                <a:path w="5697220" h="779144">
                  <a:moveTo>
                    <a:pt x="5307330" y="0"/>
                  </a:moveTo>
                  <a:lnTo>
                    <a:pt x="5307330" y="194690"/>
                  </a:lnTo>
                  <a:lnTo>
                    <a:pt x="0" y="194690"/>
                  </a:lnTo>
                  <a:lnTo>
                    <a:pt x="0" y="584072"/>
                  </a:lnTo>
                  <a:lnTo>
                    <a:pt x="5307330" y="584072"/>
                  </a:lnTo>
                  <a:lnTo>
                    <a:pt x="5307330" y="778763"/>
                  </a:lnTo>
                  <a:lnTo>
                    <a:pt x="5696711" y="389381"/>
                  </a:lnTo>
                  <a:lnTo>
                    <a:pt x="5307330" y="0"/>
                  </a:lnTo>
                  <a:close/>
                </a:path>
              </a:pathLst>
            </a:custGeom>
            <a:solidFill>
              <a:srgbClr val="539E39"/>
            </a:solidFill>
          </p:spPr>
          <p:txBody>
            <a:bodyPr wrap="square" lIns="0" tIns="0" rIns="0" bIns="0" rtlCol="0"/>
            <a:lstStyle/>
            <a:p>
              <a:endParaRPr/>
            </a:p>
          </p:txBody>
        </p:sp>
        <p:sp>
          <p:nvSpPr>
            <p:cNvPr id="41" name="object 6">
              <a:extLst>
                <a:ext uri="{FF2B5EF4-FFF2-40B4-BE49-F238E27FC236}">
                  <a16:creationId xmlns:a16="http://schemas.microsoft.com/office/drawing/2014/main" id="{D12D870D-0129-4A6A-A879-52E3338E831A}"/>
                </a:ext>
              </a:extLst>
            </p:cNvPr>
            <p:cNvSpPr/>
            <p:nvPr/>
          </p:nvSpPr>
          <p:spPr>
            <a:xfrm>
              <a:off x="1943100" y="637032"/>
              <a:ext cx="5697220" cy="779145"/>
            </a:xfrm>
            <a:custGeom>
              <a:avLst/>
              <a:gdLst/>
              <a:ahLst/>
              <a:cxnLst/>
              <a:rect l="l" t="t" r="r" b="b"/>
              <a:pathLst>
                <a:path w="5697220" h="779144">
                  <a:moveTo>
                    <a:pt x="0" y="194690"/>
                  </a:moveTo>
                  <a:lnTo>
                    <a:pt x="5307330" y="194690"/>
                  </a:lnTo>
                  <a:lnTo>
                    <a:pt x="5307330" y="0"/>
                  </a:lnTo>
                  <a:lnTo>
                    <a:pt x="5696711" y="389381"/>
                  </a:lnTo>
                  <a:lnTo>
                    <a:pt x="5307330" y="778763"/>
                  </a:lnTo>
                  <a:lnTo>
                    <a:pt x="5307330" y="584072"/>
                  </a:lnTo>
                  <a:lnTo>
                    <a:pt x="0" y="584072"/>
                  </a:lnTo>
                  <a:lnTo>
                    <a:pt x="0" y="194690"/>
                  </a:lnTo>
                  <a:close/>
                </a:path>
              </a:pathLst>
            </a:custGeom>
            <a:ln w="12192">
              <a:solidFill>
                <a:srgbClr val="3A7327"/>
              </a:solidFill>
            </a:ln>
          </p:spPr>
          <p:txBody>
            <a:bodyPr wrap="square" lIns="0" tIns="0" rIns="0" bIns="0" rtlCol="0"/>
            <a:lstStyle/>
            <a:p>
              <a:endParaRPr/>
            </a:p>
          </p:txBody>
        </p:sp>
      </p:grpSp>
      <p:sp>
        <p:nvSpPr>
          <p:cNvPr id="42" name="object 7">
            <a:extLst>
              <a:ext uri="{FF2B5EF4-FFF2-40B4-BE49-F238E27FC236}">
                <a16:creationId xmlns:a16="http://schemas.microsoft.com/office/drawing/2014/main" id="{1492E2FB-AE9E-45F4-8B05-F8E7A9418091}"/>
              </a:ext>
            </a:extLst>
          </p:cNvPr>
          <p:cNvSpPr txBox="1"/>
          <p:nvPr/>
        </p:nvSpPr>
        <p:spPr>
          <a:xfrm>
            <a:off x="4004438" y="1128014"/>
            <a:ext cx="4679315" cy="299720"/>
          </a:xfrm>
          <a:prstGeom prst="rect">
            <a:avLst/>
          </a:prstGeom>
        </p:spPr>
        <p:txBody>
          <a:bodyPr vert="horz" wrap="square" lIns="0" tIns="12700" rIns="0" bIns="0" rtlCol="0">
            <a:spAutoFit/>
          </a:bodyPr>
          <a:lstStyle/>
          <a:p>
            <a:pPr marL="12700">
              <a:spcBef>
                <a:spcPts val="100"/>
              </a:spcBef>
            </a:pPr>
            <a:r>
              <a:rPr b="1" spc="-5" dirty="0">
                <a:solidFill>
                  <a:srgbClr val="FFFFFF"/>
                </a:solidFill>
                <a:latin typeface="Calibri"/>
                <a:cs typeface="Calibri"/>
              </a:rPr>
              <a:t>Развитие</a:t>
            </a:r>
            <a:r>
              <a:rPr b="1" spc="-30" dirty="0">
                <a:solidFill>
                  <a:srgbClr val="FFFFFF"/>
                </a:solidFill>
                <a:latin typeface="Calibri"/>
                <a:cs typeface="Calibri"/>
              </a:rPr>
              <a:t> </a:t>
            </a:r>
            <a:r>
              <a:rPr b="1" spc="-10" dirty="0">
                <a:solidFill>
                  <a:srgbClr val="FFFFFF"/>
                </a:solidFill>
                <a:latin typeface="Calibri"/>
                <a:cs typeface="Calibri"/>
              </a:rPr>
              <a:t>рынка</a:t>
            </a:r>
            <a:r>
              <a:rPr b="1" dirty="0">
                <a:solidFill>
                  <a:srgbClr val="FFFFFF"/>
                </a:solidFill>
                <a:latin typeface="Calibri"/>
                <a:cs typeface="Calibri"/>
              </a:rPr>
              <a:t> </a:t>
            </a:r>
            <a:r>
              <a:rPr spc="-5" dirty="0">
                <a:solidFill>
                  <a:srgbClr val="FFFFFF"/>
                </a:solidFill>
                <a:latin typeface="Calibri"/>
                <a:cs typeface="Calibri"/>
              </a:rPr>
              <a:t>(новые</a:t>
            </a:r>
            <a:r>
              <a:rPr spc="15" dirty="0">
                <a:solidFill>
                  <a:srgbClr val="FFFFFF"/>
                </a:solidFill>
                <a:latin typeface="Calibri"/>
                <a:cs typeface="Calibri"/>
              </a:rPr>
              <a:t> </a:t>
            </a:r>
            <a:r>
              <a:rPr spc="-5" dirty="0">
                <a:solidFill>
                  <a:srgbClr val="FFFFFF"/>
                </a:solidFill>
                <a:latin typeface="Calibri"/>
                <a:cs typeface="Calibri"/>
              </a:rPr>
              <a:t>сегменты покупателей)</a:t>
            </a:r>
            <a:endParaRPr dirty="0">
              <a:latin typeface="Calibri"/>
              <a:cs typeface="Calibri"/>
            </a:endParaRPr>
          </a:p>
        </p:txBody>
      </p:sp>
      <p:grpSp>
        <p:nvGrpSpPr>
          <p:cNvPr id="43" name="object 8">
            <a:extLst>
              <a:ext uri="{FF2B5EF4-FFF2-40B4-BE49-F238E27FC236}">
                <a16:creationId xmlns:a16="http://schemas.microsoft.com/office/drawing/2014/main" id="{6AA9BF80-0FE5-4074-A99E-8742FC6BFE8E}"/>
              </a:ext>
            </a:extLst>
          </p:cNvPr>
          <p:cNvGrpSpPr/>
          <p:nvPr/>
        </p:nvGrpSpPr>
        <p:grpSpPr>
          <a:xfrm>
            <a:off x="2593466" y="1764666"/>
            <a:ext cx="838200" cy="4636135"/>
            <a:chOff x="943355" y="1498091"/>
            <a:chExt cx="838200" cy="4636135"/>
          </a:xfrm>
        </p:grpSpPr>
        <p:sp>
          <p:nvSpPr>
            <p:cNvPr id="44" name="object 9">
              <a:extLst>
                <a:ext uri="{FF2B5EF4-FFF2-40B4-BE49-F238E27FC236}">
                  <a16:creationId xmlns:a16="http://schemas.microsoft.com/office/drawing/2014/main" id="{21910150-AD9A-4709-A697-371CEA5CD263}"/>
                </a:ext>
              </a:extLst>
            </p:cNvPr>
            <p:cNvSpPr/>
            <p:nvPr/>
          </p:nvSpPr>
          <p:spPr>
            <a:xfrm>
              <a:off x="949451" y="1504187"/>
              <a:ext cx="826135" cy="4624070"/>
            </a:xfrm>
            <a:custGeom>
              <a:avLst/>
              <a:gdLst/>
              <a:ahLst/>
              <a:cxnLst/>
              <a:rect l="l" t="t" r="r" b="b"/>
              <a:pathLst>
                <a:path w="826135" h="4624070">
                  <a:moveTo>
                    <a:pt x="619506" y="0"/>
                  </a:moveTo>
                  <a:lnTo>
                    <a:pt x="206501" y="0"/>
                  </a:lnTo>
                  <a:lnTo>
                    <a:pt x="206501" y="4210812"/>
                  </a:lnTo>
                  <a:lnTo>
                    <a:pt x="0" y="4210812"/>
                  </a:lnTo>
                  <a:lnTo>
                    <a:pt x="413003" y="4623816"/>
                  </a:lnTo>
                  <a:lnTo>
                    <a:pt x="826008" y="4210812"/>
                  </a:lnTo>
                  <a:lnTo>
                    <a:pt x="619506" y="4210812"/>
                  </a:lnTo>
                  <a:lnTo>
                    <a:pt x="619506" y="0"/>
                  </a:lnTo>
                  <a:close/>
                </a:path>
              </a:pathLst>
            </a:custGeom>
            <a:solidFill>
              <a:srgbClr val="539E39"/>
            </a:solidFill>
          </p:spPr>
          <p:txBody>
            <a:bodyPr wrap="square" lIns="0" tIns="0" rIns="0" bIns="0" rtlCol="0"/>
            <a:lstStyle/>
            <a:p>
              <a:endParaRPr/>
            </a:p>
          </p:txBody>
        </p:sp>
        <p:sp>
          <p:nvSpPr>
            <p:cNvPr id="45" name="object 10">
              <a:extLst>
                <a:ext uri="{FF2B5EF4-FFF2-40B4-BE49-F238E27FC236}">
                  <a16:creationId xmlns:a16="http://schemas.microsoft.com/office/drawing/2014/main" id="{5092F188-971D-4C7F-92B5-A519E18755E9}"/>
                </a:ext>
              </a:extLst>
            </p:cNvPr>
            <p:cNvSpPr/>
            <p:nvPr/>
          </p:nvSpPr>
          <p:spPr>
            <a:xfrm>
              <a:off x="949451" y="1504187"/>
              <a:ext cx="826135" cy="4624070"/>
            </a:xfrm>
            <a:custGeom>
              <a:avLst/>
              <a:gdLst/>
              <a:ahLst/>
              <a:cxnLst/>
              <a:rect l="l" t="t" r="r" b="b"/>
              <a:pathLst>
                <a:path w="826135" h="4624070">
                  <a:moveTo>
                    <a:pt x="0" y="4210812"/>
                  </a:moveTo>
                  <a:lnTo>
                    <a:pt x="206501" y="4210812"/>
                  </a:lnTo>
                  <a:lnTo>
                    <a:pt x="206501" y="0"/>
                  </a:lnTo>
                  <a:lnTo>
                    <a:pt x="619506" y="0"/>
                  </a:lnTo>
                  <a:lnTo>
                    <a:pt x="619506" y="4210812"/>
                  </a:lnTo>
                  <a:lnTo>
                    <a:pt x="826008" y="4210812"/>
                  </a:lnTo>
                  <a:lnTo>
                    <a:pt x="413003" y="4623816"/>
                  </a:lnTo>
                  <a:lnTo>
                    <a:pt x="0" y="4210812"/>
                  </a:lnTo>
                  <a:close/>
                </a:path>
              </a:pathLst>
            </a:custGeom>
            <a:ln w="12192">
              <a:solidFill>
                <a:srgbClr val="3A7327"/>
              </a:solidFill>
            </a:ln>
          </p:spPr>
          <p:txBody>
            <a:bodyPr wrap="square" lIns="0" tIns="0" rIns="0" bIns="0" rtlCol="0"/>
            <a:lstStyle/>
            <a:p>
              <a:endParaRPr/>
            </a:p>
          </p:txBody>
        </p:sp>
      </p:grpSp>
      <p:sp>
        <p:nvSpPr>
          <p:cNvPr id="46" name="object 11">
            <a:extLst>
              <a:ext uri="{FF2B5EF4-FFF2-40B4-BE49-F238E27FC236}">
                <a16:creationId xmlns:a16="http://schemas.microsoft.com/office/drawing/2014/main" id="{B84487CF-2827-4448-8F51-360D954B7BF2}"/>
              </a:ext>
            </a:extLst>
          </p:cNvPr>
          <p:cNvSpPr txBox="1"/>
          <p:nvPr/>
        </p:nvSpPr>
        <p:spPr>
          <a:xfrm>
            <a:off x="2905251" y="1831748"/>
            <a:ext cx="234038" cy="4295140"/>
          </a:xfrm>
          <a:prstGeom prst="rect">
            <a:avLst/>
          </a:prstGeom>
        </p:spPr>
        <p:txBody>
          <a:bodyPr vert="vert270" wrap="square" lIns="0" tIns="0" rIns="0" bIns="0" rtlCol="0">
            <a:spAutoFit/>
          </a:bodyPr>
          <a:lstStyle/>
          <a:p>
            <a:pPr marL="12700">
              <a:lnSpc>
                <a:spcPts val="1810"/>
              </a:lnSpc>
            </a:pPr>
            <a:r>
              <a:rPr spc="-5" dirty="0">
                <a:solidFill>
                  <a:srgbClr val="FFFFFF"/>
                </a:solidFill>
                <a:latin typeface="Calibri"/>
                <a:cs typeface="Calibri"/>
              </a:rPr>
              <a:t>Ра</a:t>
            </a:r>
            <a:r>
              <a:rPr b="1" spc="-5" dirty="0">
                <a:solidFill>
                  <a:srgbClr val="FFFFFF"/>
                </a:solidFill>
                <a:latin typeface="Calibri"/>
                <a:cs typeface="Calibri"/>
              </a:rPr>
              <a:t>звитие</a:t>
            </a:r>
            <a:r>
              <a:rPr b="1" spc="-25" dirty="0">
                <a:solidFill>
                  <a:srgbClr val="FFFFFF"/>
                </a:solidFill>
                <a:latin typeface="Calibri"/>
                <a:cs typeface="Calibri"/>
              </a:rPr>
              <a:t> </a:t>
            </a:r>
            <a:r>
              <a:rPr b="1" spc="-15" dirty="0">
                <a:solidFill>
                  <a:srgbClr val="FFFFFF"/>
                </a:solidFill>
                <a:latin typeface="Calibri"/>
                <a:cs typeface="Calibri"/>
              </a:rPr>
              <a:t>продукта </a:t>
            </a:r>
            <a:r>
              <a:rPr spc="-5" dirty="0">
                <a:solidFill>
                  <a:srgbClr val="FFFFFF"/>
                </a:solidFill>
                <a:latin typeface="Calibri"/>
                <a:cs typeface="Calibri"/>
              </a:rPr>
              <a:t>(новый</a:t>
            </a:r>
            <a:r>
              <a:rPr spc="15" dirty="0">
                <a:solidFill>
                  <a:srgbClr val="FFFFFF"/>
                </a:solidFill>
                <a:latin typeface="Calibri"/>
                <a:cs typeface="Calibri"/>
              </a:rPr>
              <a:t> </a:t>
            </a:r>
            <a:r>
              <a:rPr spc="-20" dirty="0">
                <a:solidFill>
                  <a:srgbClr val="FFFFFF"/>
                </a:solidFill>
                <a:latin typeface="Calibri"/>
                <a:cs typeface="Calibri"/>
              </a:rPr>
              <a:t>продукт,</a:t>
            </a:r>
            <a:r>
              <a:rPr spc="-5" dirty="0">
                <a:solidFill>
                  <a:srgbClr val="FFFFFF"/>
                </a:solidFill>
                <a:latin typeface="Calibri"/>
                <a:cs typeface="Calibri"/>
              </a:rPr>
              <a:t> </a:t>
            </a:r>
            <a:r>
              <a:rPr dirty="0">
                <a:solidFill>
                  <a:srgbClr val="FFFFFF"/>
                </a:solidFill>
                <a:latin typeface="Calibri"/>
                <a:cs typeface="Calibri"/>
              </a:rPr>
              <a:t>сервис)</a:t>
            </a:r>
            <a:endParaRPr>
              <a:latin typeface="Calibri"/>
              <a:cs typeface="Calibri"/>
            </a:endParaRPr>
          </a:p>
        </p:txBody>
      </p:sp>
    </p:spTree>
    <p:extLst>
      <p:ext uri="{BB962C8B-B14F-4D97-AF65-F5344CB8AC3E}">
        <p14:creationId xmlns:p14="http://schemas.microsoft.com/office/powerpoint/2010/main" val="94571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25386" y="415025"/>
            <a:ext cx="8341229" cy="382797"/>
          </a:xfrm>
          <a:prstGeom prst="rect">
            <a:avLst/>
          </a:prstGeom>
        </p:spPr>
        <p:txBody>
          <a:bodyPr vert="horz" wrap="square" lIns="0" tIns="13335" rIns="0" bIns="0" rtlCol="0" anchor="t">
            <a:spAutoFit/>
          </a:bodyPr>
          <a:lstStyle/>
          <a:p>
            <a:pPr marL="12700">
              <a:spcBef>
                <a:spcPts val="105"/>
              </a:spcBef>
            </a:pPr>
            <a:r>
              <a:rPr lang="ru-RU" sz="2400" b="1" spc="-15" dirty="0">
                <a:solidFill>
                  <a:schemeClr val="accent6">
                    <a:lumMod val="75000"/>
                  </a:schemeClr>
                </a:solidFill>
                <a:latin typeface="Arial" panose="020B0604020202020204" pitchFamily="34" charset="0"/>
                <a:cs typeface="Arial" panose="020B0604020202020204" pitchFamily="34" charset="0"/>
              </a:rPr>
              <a:t>Корпоративная стратегия. Матрица </a:t>
            </a:r>
            <a:r>
              <a:rPr lang="en-US" sz="2400" b="1" spc="-15" dirty="0">
                <a:solidFill>
                  <a:schemeClr val="accent6">
                    <a:lumMod val="75000"/>
                  </a:schemeClr>
                </a:solidFill>
                <a:latin typeface="Arial" panose="020B0604020202020204" pitchFamily="34" charset="0"/>
                <a:cs typeface="Arial" panose="020B0604020202020204" pitchFamily="34" charset="0"/>
              </a:rPr>
              <a:t>BCG</a:t>
            </a:r>
            <a:endParaRPr sz="2400" dirty="0">
              <a:solidFill>
                <a:schemeClr val="accent6">
                  <a:lumMod val="75000"/>
                </a:schemeClr>
              </a:solidFill>
              <a:latin typeface="Arial" panose="020B0604020202020204" pitchFamily="34" charset="0"/>
              <a:cs typeface="Arial" panose="020B0604020202020204" pitchFamily="34" charset="0"/>
            </a:endParaRPr>
          </a:p>
        </p:txBody>
      </p:sp>
      <p:sp>
        <p:nvSpPr>
          <p:cNvPr id="17" name="object 7">
            <a:extLst>
              <a:ext uri="{FF2B5EF4-FFF2-40B4-BE49-F238E27FC236}">
                <a16:creationId xmlns:a16="http://schemas.microsoft.com/office/drawing/2014/main" id="{7B707D7D-6CE8-4D3E-BCB4-277CE11FC0AB}"/>
              </a:ext>
            </a:extLst>
          </p:cNvPr>
          <p:cNvSpPr txBox="1"/>
          <p:nvPr/>
        </p:nvSpPr>
        <p:spPr>
          <a:xfrm>
            <a:off x="3878327" y="861440"/>
            <a:ext cx="4679315" cy="299720"/>
          </a:xfrm>
          <a:prstGeom prst="rect">
            <a:avLst/>
          </a:prstGeom>
        </p:spPr>
        <p:txBody>
          <a:bodyPr vert="horz" wrap="square" lIns="0" tIns="12700" rIns="0" bIns="0" rtlCol="0">
            <a:spAutoFit/>
          </a:bodyPr>
          <a:lstStyle/>
          <a:p>
            <a:pPr marL="12700">
              <a:spcBef>
                <a:spcPts val="100"/>
              </a:spcBef>
            </a:pPr>
            <a:r>
              <a:rPr b="1" spc="-5" dirty="0">
                <a:solidFill>
                  <a:srgbClr val="FFFFFF"/>
                </a:solidFill>
                <a:latin typeface="Calibri"/>
                <a:cs typeface="Calibri"/>
              </a:rPr>
              <a:t>Развитие</a:t>
            </a:r>
            <a:r>
              <a:rPr b="1" spc="-30" dirty="0">
                <a:solidFill>
                  <a:srgbClr val="FFFFFF"/>
                </a:solidFill>
                <a:latin typeface="Calibri"/>
                <a:cs typeface="Calibri"/>
              </a:rPr>
              <a:t> </a:t>
            </a:r>
            <a:r>
              <a:rPr b="1" spc="-10" dirty="0">
                <a:solidFill>
                  <a:srgbClr val="FFFFFF"/>
                </a:solidFill>
                <a:latin typeface="Calibri"/>
                <a:cs typeface="Calibri"/>
              </a:rPr>
              <a:t>рынка</a:t>
            </a:r>
            <a:r>
              <a:rPr b="1" dirty="0">
                <a:solidFill>
                  <a:srgbClr val="FFFFFF"/>
                </a:solidFill>
                <a:latin typeface="Calibri"/>
                <a:cs typeface="Calibri"/>
              </a:rPr>
              <a:t> </a:t>
            </a:r>
            <a:r>
              <a:rPr spc="-5" dirty="0">
                <a:solidFill>
                  <a:srgbClr val="FFFFFF"/>
                </a:solidFill>
                <a:latin typeface="Calibri"/>
                <a:cs typeface="Calibri"/>
              </a:rPr>
              <a:t>(новые</a:t>
            </a:r>
            <a:r>
              <a:rPr spc="15" dirty="0">
                <a:solidFill>
                  <a:srgbClr val="FFFFFF"/>
                </a:solidFill>
                <a:latin typeface="Calibri"/>
                <a:cs typeface="Calibri"/>
              </a:rPr>
              <a:t> </a:t>
            </a:r>
            <a:r>
              <a:rPr spc="-5" dirty="0">
                <a:solidFill>
                  <a:srgbClr val="FFFFFF"/>
                </a:solidFill>
                <a:latin typeface="Calibri"/>
                <a:cs typeface="Calibri"/>
              </a:rPr>
              <a:t>сегменты покупателей)</a:t>
            </a:r>
            <a:endParaRPr>
              <a:latin typeface="Calibri"/>
              <a:cs typeface="Calibri"/>
            </a:endParaRPr>
          </a:p>
        </p:txBody>
      </p:sp>
      <p:grpSp>
        <p:nvGrpSpPr>
          <p:cNvPr id="32" name="object 3">
            <a:extLst>
              <a:ext uri="{FF2B5EF4-FFF2-40B4-BE49-F238E27FC236}">
                <a16:creationId xmlns:a16="http://schemas.microsoft.com/office/drawing/2014/main" id="{BCC14431-8872-4359-8AB3-80A5C5AF969C}"/>
              </a:ext>
            </a:extLst>
          </p:cNvPr>
          <p:cNvGrpSpPr/>
          <p:nvPr/>
        </p:nvGrpSpPr>
        <p:grpSpPr>
          <a:xfrm>
            <a:off x="4744973" y="1517651"/>
            <a:ext cx="5637530" cy="4005579"/>
            <a:chOff x="3115055" y="1104900"/>
            <a:chExt cx="5637530" cy="4005579"/>
          </a:xfrm>
        </p:grpSpPr>
        <p:pic>
          <p:nvPicPr>
            <p:cNvPr id="33" name="object 4">
              <a:extLst>
                <a:ext uri="{FF2B5EF4-FFF2-40B4-BE49-F238E27FC236}">
                  <a16:creationId xmlns:a16="http://schemas.microsoft.com/office/drawing/2014/main" id="{727B64C4-8758-44C1-AD65-ADACA623C876}"/>
                </a:ext>
              </a:extLst>
            </p:cNvPr>
            <p:cNvPicPr/>
            <p:nvPr/>
          </p:nvPicPr>
          <p:blipFill>
            <a:blip r:embed="rId2" cstate="print"/>
            <a:stretch>
              <a:fillRect/>
            </a:stretch>
          </p:blipFill>
          <p:spPr>
            <a:xfrm>
              <a:off x="3115055" y="1104900"/>
              <a:ext cx="5637276" cy="4005072"/>
            </a:xfrm>
            <a:prstGeom prst="rect">
              <a:avLst/>
            </a:prstGeom>
          </p:spPr>
        </p:pic>
        <p:pic>
          <p:nvPicPr>
            <p:cNvPr id="34" name="object 5">
              <a:extLst>
                <a:ext uri="{FF2B5EF4-FFF2-40B4-BE49-F238E27FC236}">
                  <a16:creationId xmlns:a16="http://schemas.microsoft.com/office/drawing/2014/main" id="{383C9218-AB08-43A9-B8C9-C193DEEFBB0A}"/>
                </a:ext>
              </a:extLst>
            </p:cNvPr>
            <p:cNvPicPr/>
            <p:nvPr/>
          </p:nvPicPr>
          <p:blipFill>
            <a:blip r:embed="rId3" cstate="print"/>
            <a:stretch>
              <a:fillRect/>
            </a:stretch>
          </p:blipFill>
          <p:spPr>
            <a:xfrm>
              <a:off x="3168395" y="1107947"/>
              <a:ext cx="5535167" cy="3902964"/>
            </a:xfrm>
            <a:prstGeom prst="rect">
              <a:avLst/>
            </a:prstGeom>
          </p:spPr>
        </p:pic>
        <p:sp>
          <p:nvSpPr>
            <p:cNvPr id="35" name="object 6">
              <a:extLst>
                <a:ext uri="{FF2B5EF4-FFF2-40B4-BE49-F238E27FC236}">
                  <a16:creationId xmlns:a16="http://schemas.microsoft.com/office/drawing/2014/main" id="{75BDF897-77F5-47E1-8449-5548E48521B2}"/>
                </a:ext>
              </a:extLst>
            </p:cNvPr>
            <p:cNvSpPr/>
            <p:nvPr/>
          </p:nvSpPr>
          <p:spPr>
            <a:xfrm>
              <a:off x="4880483" y="1106296"/>
              <a:ext cx="2115185" cy="2839085"/>
            </a:xfrm>
            <a:custGeom>
              <a:avLst/>
              <a:gdLst/>
              <a:ahLst/>
              <a:cxnLst/>
              <a:rect l="l" t="t" r="r" b="b"/>
              <a:pathLst>
                <a:path w="2115184" h="2839085">
                  <a:moveTo>
                    <a:pt x="2115185" y="3302"/>
                  </a:moveTo>
                  <a:lnTo>
                    <a:pt x="2102866" y="0"/>
                  </a:lnTo>
                  <a:lnTo>
                    <a:pt x="1752854" y="1341120"/>
                  </a:lnTo>
                  <a:lnTo>
                    <a:pt x="1722120" y="1333119"/>
                  </a:lnTo>
                  <a:lnTo>
                    <a:pt x="1736382" y="1400454"/>
                  </a:lnTo>
                  <a:lnTo>
                    <a:pt x="0" y="1407922"/>
                  </a:lnTo>
                  <a:lnTo>
                    <a:pt x="254" y="1446022"/>
                  </a:lnTo>
                  <a:lnTo>
                    <a:pt x="1925688" y="1437728"/>
                  </a:lnTo>
                  <a:lnTo>
                    <a:pt x="1925828" y="1475867"/>
                  </a:lnTo>
                  <a:lnTo>
                    <a:pt x="2020189" y="1428216"/>
                  </a:lnTo>
                  <a:lnTo>
                    <a:pt x="2020189" y="2699131"/>
                  </a:lnTo>
                  <a:lnTo>
                    <a:pt x="1982089" y="2699131"/>
                  </a:lnTo>
                  <a:lnTo>
                    <a:pt x="2020112" y="2775204"/>
                  </a:lnTo>
                  <a:lnTo>
                    <a:pt x="219697" y="2762389"/>
                  </a:lnTo>
                  <a:lnTo>
                    <a:pt x="219710" y="2762250"/>
                  </a:lnTo>
                  <a:lnTo>
                    <a:pt x="219964" y="2724277"/>
                  </a:lnTo>
                  <a:lnTo>
                    <a:pt x="105283" y="2780665"/>
                  </a:lnTo>
                  <a:lnTo>
                    <a:pt x="219202" y="2838577"/>
                  </a:lnTo>
                  <a:lnTo>
                    <a:pt x="219443" y="2800489"/>
                  </a:lnTo>
                  <a:lnTo>
                    <a:pt x="2039226" y="2813431"/>
                  </a:lnTo>
                  <a:lnTo>
                    <a:pt x="2039493" y="2813431"/>
                  </a:lnTo>
                  <a:lnTo>
                    <a:pt x="2039493" y="2812923"/>
                  </a:lnTo>
                  <a:lnTo>
                    <a:pt x="2086864" y="2718181"/>
                  </a:lnTo>
                  <a:lnTo>
                    <a:pt x="2096389" y="2699131"/>
                  </a:lnTo>
                  <a:lnTo>
                    <a:pt x="2058289" y="2699131"/>
                  </a:lnTo>
                  <a:lnTo>
                    <a:pt x="2058289" y="1427353"/>
                  </a:lnTo>
                  <a:lnTo>
                    <a:pt x="2021890" y="1427353"/>
                  </a:lnTo>
                  <a:lnTo>
                    <a:pt x="2040001" y="1418209"/>
                  </a:lnTo>
                  <a:lnTo>
                    <a:pt x="2002243" y="1399540"/>
                  </a:lnTo>
                  <a:lnTo>
                    <a:pt x="1925447" y="1361567"/>
                  </a:lnTo>
                  <a:lnTo>
                    <a:pt x="1925561" y="1399628"/>
                  </a:lnTo>
                  <a:lnTo>
                    <a:pt x="1753819" y="1400378"/>
                  </a:lnTo>
                  <a:lnTo>
                    <a:pt x="1792122" y="1356614"/>
                  </a:lnTo>
                  <a:lnTo>
                    <a:pt x="1795907" y="1352296"/>
                  </a:lnTo>
                  <a:lnTo>
                    <a:pt x="1765198" y="1344320"/>
                  </a:lnTo>
                  <a:lnTo>
                    <a:pt x="2115185" y="3302"/>
                  </a:lnTo>
                  <a:close/>
                </a:path>
              </a:pathLst>
            </a:custGeom>
            <a:solidFill>
              <a:srgbClr val="539E39"/>
            </a:solidFill>
          </p:spPr>
          <p:txBody>
            <a:bodyPr wrap="square" lIns="0" tIns="0" rIns="0" bIns="0" rtlCol="0"/>
            <a:lstStyle/>
            <a:p>
              <a:endParaRPr/>
            </a:p>
          </p:txBody>
        </p:sp>
        <p:sp>
          <p:nvSpPr>
            <p:cNvPr id="36" name="object 7">
              <a:extLst>
                <a:ext uri="{FF2B5EF4-FFF2-40B4-BE49-F238E27FC236}">
                  <a16:creationId xmlns:a16="http://schemas.microsoft.com/office/drawing/2014/main" id="{79E92ADA-B5B8-4F7A-A7B4-48A7657D9BC8}"/>
                </a:ext>
              </a:extLst>
            </p:cNvPr>
            <p:cNvSpPr/>
            <p:nvPr/>
          </p:nvSpPr>
          <p:spPr>
            <a:xfrm>
              <a:off x="5182361" y="2590038"/>
              <a:ext cx="302260" cy="370840"/>
            </a:xfrm>
            <a:custGeom>
              <a:avLst/>
              <a:gdLst/>
              <a:ahLst/>
              <a:cxnLst/>
              <a:rect l="l" t="t" r="r" b="b"/>
              <a:pathLst>
                <a:path w="302260" h="370839">
                  <a:moveTo>
                    <a:pt x="0" y="370332"/>
                  </a:moveTo>
                  <a:lnTo>
                    <a:pt x="301751" y="370332"/>
                  </a:lnTo>
                  <a:lnTo>
                    <a:pt x="301751" y="0"/>
                  </a:lnTo>
                  <a:lnTo>
                    <a:pt x="0" y="0"/>
                  </a:lnTo>
                  <a:lnTo>
                    <a:pt x="0" y="370332"/>
                  </a:lnTo>
                  <a:close/>
                </a:path>
              </a:pathLst>
            </a:custGeom>
            <a:ln w="19811">
              <a:solidFill>
                <a:srgbClr val="000000"/>
              </a:solidFill>
            </a:ln>
          </p:spPr>
          <p:txBody>
            <a:bodyPr wrap="square" lIns="0" tIns="0" rIns="0" bIns="0" rtlCol="0"/>
            <a:lstStyle/>
            <a:p>
              <a:endParaRPr/>
            </a:p>
          </p:txBody>
        </p:sp>
      </p:grpSp>
      <p:sp>
        <p:nvSpPr>
          <p:cNvPr id="37" name="object 8">
            <a:extLst>
              <a:ext uri="{FF2B5EF4-FFF2-40B4-BE49-F238E27FC236}">
                <a16:creationId xmlns:a16="http://schemas.microsoft.com/office/drawing/2014/main" id="{8D4E37DD-E553-4711-985E-272207A4B70D}"/>
              </a:ext>
            </a:extLst>
          </p:cNvPr>
          <p:cNvSpPr txBox="1"/>
          <p:nvPr/>
        </p:nvSpPr>
        <p:spPr>
          <a:xfrm>
            <a:off x="2036927" y="1429638"/>
            <a:ext cx="2230120" cy="1855470"/>
          </a:xfrm>
          <a:prstGeom prst="rect">
            <a:avLst/>
          </a:prstGeom>
        </p:spPr>
        <p:txBody>
          <a:bodyPr vert="horz" wrap="square" lIns="0" tIns="13335" rIns="0" bIns="0" rtlCol="0">
            <a:spAutoFit/>
          </a:bodyPr>
          <a:lstStyle/>
          <a:p>
            <a:pPr marL="12700" marR="5080">
              <a:spcBef>
                <a:spcPts val="105"/>
              </a:spcBef>
            </a:pPr>
            <a:r>
              <a:rPr sz="2000" b="1" spc="-5" dirty="0">
                <a:latin typeface="Calibri"/>
                <a:cs typeface="Calibri"/>
              </a:rPr>
              <a:t>Матрица </a:t>
            </a:r>
            <a:r>
              <a:rPr sz="2000" b="1" dirty="0">
                <a:latin typeface="Calibri"/>
                <a:cs typeface="Calibri"/>
              </a:rPr>
              <a:t> </a:t>
            </a:r>
            <a:r>
              <a:rPr sz="2000" b="1" spc="-5" dirty="0">
                <a:latin typeface="Calibri"/>
                <a:cs typeface="Calibri"/>
              </a:rPr>
              <a:t>применяется для </a:t>
            </a:r>
            <a:r>
              <a:rPr sz="2000" b="1" dirty="0">
                <a:latin typeface="Calibri"/>
                <a:cs typeface="Calibri"/>
              </a:rPr>
              <a:t> </a:t>
            </a:r>
            <a:r>
              <a:rPr sz="2000" b="1" spc="-5" dirty="0">
                <a:latin typeface="Calibri"/>
                <a:cs typeface="Calibri"/>
              </a:rPr>
              <a:t>сопоставления </a:t>
            </a:r>
            <a:r>
              <a:rPr sz="2000" b="1" dirty="0">
                <a:latin typeface="Calibri"/>
                <a:cs typeface="Calibri"/>
              </a:rPr>
              <a:t> </a:t>
            </a:r>
            <a:r>
              <a:rPr sz="2000" b="1" spc="-5" dirty="0">
                <a:latin typeface="Calibri"/>
                <a:cs typeface="Calibri"/>
              </a:rPr>
              <a:t>позиций</a:t>
            </a:r>
            <a:r>
              <a:rPr sz="2000" b="1" spc="-70" dirty="0">
                <a:latin typeface="Calibri"/>
                <a:cs typeface="Calibri"/>
              </a:rPr>
              <a:t> </a:t>
            </a:r>
            <a:r>
              <a:rPr sz="2000" b="1" spc="-5" dirty="0">
                <a:latin typeface="Calibri"/>
                <a:cs typeface="Calibri"/>
              </a:rPr>
              <a:t>бизнесов</a:t>
            </a:r>
            <a:r>
              <a:rPr sz="2000" b="1" spc="-40" dirty="0">
                <a:latin typeface="Calibri"/>
                <a:cs typeface="Calibri"/>
              </a:rPr>
              <a:t> </a:t>
            </a:r>
            <a:r>
              <a:rPr sz="2000" b="1" dirty="0">
                <a:latin typeface="Calibri"/>
                <a:cs typeface="Calibri"/>
              </a:rPr>
              <a:t>в </a:t>
            </a:r>
            <a:r>
              <a:rPr sz="2000" b="1" spc="-434" dirty="0">
                <a:latin typeface="Calibri"/>
                <a:cs typeface="Calibri"/>
              </a:rPr>
              <a:t> </a:t>
            </a:r>
            <a:r>
              <a:rPr sz="2000" b="1" spc="-10" dirty="0">
                <a:latin typeface="Calibri"/>
                <a:cs typeface="Calibri"/>
              </a:rPr>
              <a:t>бизнес-портфеле</a:t>
            </a:r>
            <a:endParaRPr sz="2000">
              <a:latin typeface="Calibri"/>
              <a:cs typeface="Calibri"/>
            </a:endParaRPr>
          </a:p>
          <a:p>
            <a:pPr marL="12700"/>
            <a:r>
              <a:rPr sz="2000" b="1" spc="-5" dirty="0">
                <a:latin typeface="Calibri"/>
                <a:cs typeface="Calibri"/>
              </a:rPr>
              <a:t>организации.</a:t>
            </a:r>
            <a:endParaRPr sz="2000">
              <a:latin typeface="Calibri"/>
              <a:cs typeface="Calibri"/>
            </a:endParaRPr>
          </a:p>
        </p:txBody>
      </p:sp>
      <p:sp>
        <p:nvSpPr>
          <p:cNvPr id="38" name="object 9">
            <a:extLst>
              <a:ext uri="{FF2B5EF4-FFF2-40B4-BE49-F238E27FC236}">
                <a16:creationId xmlns:a16="http://schemas.microsoft.com/office/drawing/2014/main" id="{9271B485-5786-4B6B-90DC-86BA721C60E1}"/>
              </a:ext>
            </a:extLst>
          </p:cNvPr>
          <p:cNvSpPr txBox="1"/>
          <p:nvPr/>
        </p:nvSpPr>
        <p:spPr>
          <a:xfrm>
            <a:off x="3441424" y="5763958"/>
            <a:ext cx="6719570" cy="808355"/>
          </a:xfrm>
          <a:prstGeom prst="rect">
            <a:avLst/>
          </a:prstGeom>
        </p:spPr>
        <p:txBody>
          <a:bodyPr vert="horz" wrap="square" lIns="0" tIns="15240" rIns="0" bIns="0" rtlCol="0">
            <a:spAutoFit/>
          </a:bodyPr>
          <a:lstStyle/>
          <a:p>
            <a:pPr marL="38100">
              <a:lnSpc>
                <a:spcPts val="1739"/>
              </a:lnSpc>
              <a:spcBef>
                <a:spcPts val="120"/>
              </a:spcBef>
              <a:tabLst>
                <a:tab pos="4043679" algn="l"/>
                <a:tab pos="6680834" algn="l"/>
              </a:tabLst>
            </a:pPr>
            <a:r>
              <a:rPr sz="1750" spc="5" dirty="0">
                <a:latin typeface="Calibri"/>
                <a:cs typeface="Calibri"/>
              </a:rPr>
              <a:t>Относительная</a:t>
            </a:r>
            <a:r>
              <a:rPr sz="1750" spc="-160" dirty="0">
                <a:latin typeface="Calibri"/>
                <a:cs typeface="Calibri"/>
              </a:rPr>
              <a:t> </a:t>
            </a:r>
            <a:r>
              <a:rPr sz="1750" spc="5" dirty="0">
                <a:latin typeface="Calibri"/>
                <a:cs typeface="Calibri"/>
              </a:rPr>
              <a:t>доля</a:t>
            </a:r>
            <a:r>
              <a:rPr sz="1750" spc="140" dirty="0">
                <a:latin typeface="Calibri"/>
                <a:cs typeface="Calibri"/>
              </a:rPr>
              <a:t> </a:t>
            </a:r>
            <a:r>
              <a:rPr sz="1750" spc="5" dirty="0">
                <a:latin typeface="Calibri"/>
                <a:cs typeface="Calibri"/>
              </a:rPr>
              <a:t>рынка</a:t>
            </a:r>
            <a:r>
              <a:rPr sz="1750" spc="225" dirty="0">
                <a:latin typeface="Calibri"/>
                <a:cs typeface="Calibri"/>
              </a:rPr>
              <a:t> </a:t>
            </a:r>
            <a:r>
              <a:rPr sz="1750" spc="10" dirty="0">
                <a:latin typeface="Calibri"/>
                <a:cs typeface="Calibri"/>
              </a:rPr>
              <a:t>фирмы</a:t>
            </a:r>
            <a:r>
              <a:rPr sz="1750" spc="235" dirty="0">
                <a:latin typeface="Calibri"/>
                <a:cs typeface="Calibri"/>
              </a:rPr>
              <a:t> </a:t>
            </a:r>
            <a:r>
              <a:rPr sz="1750" spc="10" dirty="0">
                <a:latin typeface="Calibri"/>
                <a:cs typeface="Calibri"/>
              </a:rPr>
              <a:t>А</a:t>
            </a:r>
            <a:r>
              <a:rPr sz="1750" spc="50" dirty="0">
                <a:latin typeface="Calibri"/>
                <a:cs typeface="Calibri"/>
              </a:rPr>
              <a:t> </a:t>
            </a:r>
            <a:r>
              <a:rPr sz="1750" spc="10" dirty="0">
                <a:latin typeface="Symbol"/>
                <a:cs typeface="Symbol"/>
              </a:rPr>
              <a:t></a:t>
            </a:r>
            <a:r>
              <a:rPr sz="2625" u="sng" spc="15" baseline="34920" dirty="0">
                <a:uFill>
                  <a:solidFill>
                    <a:srgbClr val="000000"/>
                  </a:solidFill>
                </a:uFill>
                <a:latin typeface="Times New Roman"/>
                <a:cs typeface="Times New Roman"/>
              </a:rPr>
              <a:t>	</a:t>
            </a:r>
            <a:r>
              <a:rPr sz="2625" u="sng" spc="7" baseline="34920" dirty="0">
                <a:uFill>
                  <a:solidFill>
                    <a:srgbClr val="000000"/>
                  </a:solidFill>
                </a:uFill>
                <a:latin typeface="Calibri"/>
                <a:cs typeface="Calibri"/>
              </a:rPr>
              <a:t>Объем</a:t>
            </a:r>
            <a:r>
              <a:rPr sz="2625" u="sng" spc="179" baseline="34920" dirty="0">
                <a:uFill>
                  <a:solidFill>
                    <a:srgbClr val="000000"/>
                  </a:solidFill>
                </a:uFill>
                <a:latin typeface="Calibri"/>
                <a:cs typeface="Calibri"/>
              </a:rPr>
              <a:t> </a:t>
            </a:r>
            <a:r>
              <a:rPr sz="2625" u="sng" spc="15" baseline="34920" dirty="0">
                <a:uFill>
                  <a:solidFill>
                    <a:srgbClr val="000000"/>
                  </a:solidFill>
                </a:uFill>
                <a:latin typeface="Calibri"/>
                <a:cs typeface="Calibri"/>
              </a:rPr>
              <a:t>продаж</a:t>
            </a:r>
            <a:r>
              <a:rPr sz="2625" u="sng" spc="382" baseline="34920" dirty="0">
                <a:uFill>
                  <a:solidFill>
                    <a:srgbClr val="000000"/>
                  </a:solidFill>
                </a:uFill>
                <a:latin typeface="Calibri"/>
                <a:cs typeface="Calibri"/>
              </a:rPr>
              <a:t> </a:t>
            </a:r>
            <a:r>
              <a:rPr sz="2625" u="sng" spc="15" baseline="34920" dirty="0">
                <a:uFill>
                  <a:solidFill>
                    <a:srgbClr val="000000"/>
                  </a:solidFill>
                </a:uFill>
                <a:latin typeface="Calibri"/>
                <a:cs typeface="Calibri"/>
              </a:rPr>
              <a:t>фирмы</a:t>
            </a:r>
            <a:r>
              <a:rPr sz="2625" u="sng" spc="315" baseline="34920" dirty="0">
                <a:uFill>
                  <a:solidFill>
                    <a:srgbClr val="000000"/>
                  </a:solidFill>
                </a:uFill>
                <a:latin typeface="Calibri"/>
                <a:cs typeface="Calibri"/>
              </a:rPr>
              <a:t> </a:t>
            </a:r>
            <a:r>
              <a:rPr sz="2625" u="sng" spc="15" baseline="34920" dirty="0">
                <a:uFill>
                  <a:solidFill>
                    <a:srgbClr val="000000"/>
                  </a:solidFill>
                </a:uFill>
                <a:latin typeface="Calibri"/>
                <a:cs typeface="Calibri"/>
              </a:rPr>
              <a:t>А	</a:t>
            </a:r>
            <a:endParaRPr sz="2625" baseline="34920">
              <a:latin typeface="Calibri"/>
              <a:cs typeface="Calibri"/>
            </a:endParaRPr>
          </a:p>
          <a:p>
            <a:pPr marL="3761740" algn="ctr">
              <a:lnSpc>
                <a:spcPts val="1739"/>
              </a:lnSpc>
            </a:pPr>
            <a:r>
              <a:rPr sz="1750" spc="5" dirty="0">
                <a:latin typeface="Calibri"/>
                <a:cs typeface="Calibri"/>
              </a:rPr>
              <a:t>Объем</a:t>
            </a:r>
            <a:r>
              <a:rPr sz="1750" spc="110" dirty="0">
                <a:latin typeface="Calibri"/>
                <a:cs typeface="Calibri"/>
              </a:rPr>
              <a:t> </a:t>
            </a:r>
            <a:r>
              <a:rPr sz="1750" spc="10" dirty="0">
                <a:latin typeface="Calibri"/>
                <a:cs typeface="Calibri"/>
              </a:rPr>
              <a:t>продаж</a:t>
            </a:r>
            <a:r>
              <a:rPr sz="1750" spc="229" dirty="0">
                <a:latin typeface="Calibri"/>
                <a:cs typeface="Calibri"/>
              </a:rPr>
              <a:t> </a:t>
            </a:r>
            <a:r>
              <a:rPr sz="1750" spc="10" dirty="0">
                <a:latin typeface="Calibri"/>
                <a:cs typeface="Calibri"/>
              </a:rPr>
              <a:t>ближайшего</a:t>
            </a:r>
            <a:endParaRPr sz="1750">
              <a:latin typeface="Calibri"/>
              <a:cs typeface="Calibri"/>
            </a:endParaRPr>
          </a:p>
          <a:p>
            <a:pPr marL="3756660" algn="ctr">
              <a:spcBef>
                <a:spcPts val="555"/>
              </a:spcBef>
            </a:pPr>
            <a:r>
              <a:rPr sz="1750" spc="10" dirty="0">
                <a:latin typeface="Calibri"/>
                <a:cs typeface="Calibri"/>
              </a:rPr>
              <a:t>конкурента</a:t>
            </a:r>
            <a:endParaRPr sz="1750">
              <a:latin typeface="Calibri"/>
              <a:cs typeface="Calibri"/>
            </a:endParaRPr>
          </a:p>
        </p:txBody>
      </p:sp>
      <p:sp>
        <p:nvSpPr>
          <p:cNvPr id="39" name="object 10">
            <a:extLst>
              <a:ext uri="{FF2B5EF4-FFF2-40B4-BE49-F238E27FC236}">
                <a16:creationId xmlns:a16="http://schemas.microsoft.com/office/drawing/2014/main" id="{658ECCB1-358C-417B-B78D-BEA4BF786A2B}"/>
              </a:ext>
            </a:extLst>
          </p:cNvPr>
          <p:cNvSpPr txBox="1"/>
          <p:nvPr/>
        </p:nvSpPr>
        <p:spPr>
          <a:xfrm>
            <a:off x="5715001" y="1161160"/>
            <a:ext cx="3470275" cy="299720"/>
          </a:xfrm>
          <a:prstGeom prst="rect">
            <a:avLst/>
          </a:prstGeom>
        </p:spPr>
        <p:txBody>
          <a:bodyPr vert="horz" wrap="square" lIns="0" tIns="12700" rIns="0" bIns="0" rtlCol="0">
            <a:spAutoFit/>
          </a:bodyPr>
          <a:lstStyle/>
          <a:p>
            <a:pPr marL="12700">
              <a:spcBef>
                <a:spcPts val="100"/>
              </a:spcBef>
            </a:pPr>
            <a:r>
              <a:rPr dirty="0">
                <a:latin typeface="Calibri"/>
                <a:cs typeface="Calibri"/>
              </a:rPr>
              <a:t>Этапы</a:t>
            </a:r>
            <a:r>
              <a:rPr spc="-10" dirty="0">
                <a:latin typeface="Calibri"/>
                <a:cs typeface="Calibri"/>
              </a:rPr>
              <a:t> </a:t>
            </a:r>
            <a:r>
              <a:rPr spc="-5" dirty="0">
                <a:latin typeface="Calibri"/>
                <a:cs typeface="Calibri"/>
              </a:rPr>
              <a:t>развития</a:t>
            </a:r>
            <a:r>
              <a:rPr dirty="0">
                <a:latin typeface="Calibri"/>
                <a:cs typeface="Calibri"/>
              </a:rPr>
              <a:t> </a:t>
            </a:r>
            <a:r>
              <a:rPr spc="-5" dirty="0">
                <a:latin typeface="Calibri"/>
                <a:cs typeface="Calibri"/>
              </a:rPr>
              <a:t>бизнеса</a:t>
            </a:r>
            <a:r>
              <a:rPr spc="10" dirty="0">
                <a:latin typeface="Calibri"/>
                <a:cs typeface="Calibri"/>
              </a:rPr>
              <a:t> </a:t>
            </a:r>
            <a:r>
              <a:rPr spc="-10" dirty="0">
                <a:latin typeface="Calibri"/>
                <a:cs typeface="Calibri"/>
              </a:rPr>
              <a:t>(продукта)</a:t>
            </a:r>
            <a:endParaRPr>
              <a:latin typeface="Calibri"/>
              <a:cs typeface="Calibri"/>
            </a:endParaRPr>
          </a:p>
        </p:txBody>
      </p:sp>
      <p:sp>
        <p:nvSpPr>
          <p:cNvPr id="47" name="object 11">
            <a:extLst>
              <a:ext uri="{FF2B5EF4-FFF2-40B4-BE49-F238E27FC236}">
                <a16:creationId xmlns:a16="http://schemas.microsoft.com/office/drawing/2014/main" id="{ADDBF965-5798-4408-A330-E48D9D1A2685}"/>
              </a:ext>
            </a:extLst>
          </p:cNvPr>
          <p:cNvSpPr txBox="1"/>
          <p:nvPr/>
        </p:nvSpPr>
        <p:spPr>
          <a:xfrm>
            <a:off x="6890894" y="3021076"/>
            <a:ext cx="141605" cy="299720"/>
          </a:xfrm>
          <a:prstGeom prst="rect">
            <a:avLst/>
          </a:prstGeom>
        </p:spPr>
        <p:txBody>
          <a:bodyPr vert="horz" wrap="square" lIns="0" tIns="12700" rIns="0" bIns="0" rtlCol="0">
            <a:spAutoFit/>
          </a:bodyPr>
          <a:lstStyle/>
          <a:p>
            <a:pPr marL="12700">
              <a:spcBef>
                <a:spcPts val="100"/>
              </a:spcBef>
            </a:pPr>
            <a:r>
              <a:rPr dirty="0">
                <a:latin typeface="Calibri"/>
                <a:cs typeface="Calibri"/>
              </a:rPr>
              <a:t>1</a:t>
            </a:r>
            <a:endParaRPr>
              <a:latin typeface="Calibri"/>
              <a:cs typeface="Calibri"/>
            </a:endParaRPr>
          </a:p>
        </p:txBody>
      </p:sp>
      <p:sp>
        <p:nvSpPr>
          <p:cNvPr id="48" name="object 12">
            <a:extLst>
              <a:ext uri="{FF2B5EF4-FFF2-40B4-BE49-F238E27FC236}">
                <a16:creationId xmlns:a16="http://schemas.microsoft.com/office/drawing/2014/main" id="{E158DF63-4715-4825-A23E-10FCCFB4830B}"/>
              </a:ext>
            </a:extLst>
          </p:cNvPr>
          <p:cNvSpPr/>
          <p:nvPr/>
        </p:nvSpPr>
        <p:spPr>
          <a:xfrm>
            <a:off x="8154924" y="3028695"/>
            <a:ext cx="302260" cy="370840"/>
          </a:xfrm>
          <a:custGeom>
            <a:avLst/>
            <a:gdLst/>
            <a:ahLst/>
            <a:cxnLst/>
            <a:rect l="l" t="t" r="r" b="b"/>
            <a:pathLst>
              <a:path w="302259" h="370839">
                <a:moveTo>
                  <a:pt x="0" y="370332"/>
                </a:moveTo>
                <a:lnTo>
                  <a:pt x="301751" y="370332"/>
                </a:lnTo>
                <a:lnTo>
                  <a:pt x="301751" y="0"/>
                </a:lnTo>
                <a:lnTo>
                  <a:pt x="0" y="0"/>
                </a:lnTo>
                <a:lnTo>
                  <a:pt x="0" y="370332"/>
                </a:lnTo>
                <a:close/>
              </a:path>
            </a:pathLst>
          </a:custGeom>
          <a:ln w="19811">
            <a:solidFill>
              <a:srgbClr val="000000"/>
            </a:solidFill>
          </a:ln>
        </p:spPr>
        <p:txBody>
          <a:bodyPr wrap="square" lIns="0" tIns="0" rIns="0" bIns="0" rtlCol="0"/>
          <a:lstStyle/>
          <a:p>
            <a:endParaRPr/>
          </a:p>
        </p:txBody>
      </p:sp>
      <p:sp>
        <p:nvSpPr>
          <p:cNvPr id="49" name="object 13">
            <a:extLst>
              <a:ext uri="{FF2B5EF4-FFF2-40B4-BE49-F238E27FC236}">
                <a16:creationId xmlns:a16="http://schemas.microsoft.com/office/drawing/2014/main" id="{D07B9C04-6213-41AD-B03C-9850DC22CE38}"/>
              </a:ext>
            </a:extLst>
          </p:cNvPr>
          <p:cNvSpPr txBox="1"/>
          <p:nvPr/>
        </p:nvSpPr>
        <p:spPr>
          <a:xfrm>
            <a:off x="8234173" y="3046603"/>
            <a:ext cx="141605" cy="299720"/>
          </a:xfrm>
          <a:prstGeom prst="rect">
            <a:avLst/>
          </a:prstGeom>
        </p:spPr>
        <p:txBody>
          <a:bodyPr vert="horz" wrap="square" lIns="0" tIns="12700" rIns="0" bIns="0" rtlCol="0">
            <a:spAutoFit/>
          </a:bodyPr>
          <a:lstStyle/>
          <a:p>
            <a:pPr marL="12700">
              <a:spcBef>
                <a:spcPts val="100"/>
              </a:spcBef>
            </a:pPr>
            <a:r>
              <a:rPr dirty="0">
                <a:latin typeface="Calibri"/>
                <a:cs typeface="Calibri"/>
              </a:rPr>
              <a:t>2</a:t>
            </a:r>
            <a:endParaRPr>
              <a:latin typeface="Calibri"/>
              <a:cs typeface="Calibri"/>
            </a:endParaRPr>
          </a:p>
        </p:txBody>
      </p:sp>
      <p:sp>
        <p:nvSpPr>
          <p:cNvPr id="50" name="object 14">
            <a:extLst>
              <a:ext uri="{FF2B5EF4-FFF2-40B4-BE49-F238E27FC236}">
                <a16:creationId xmlns:a16="http://schemas.microsoft.com/office/drawing/2014/main" id="{8D42BDC6-3820-4736-B85E-74676F5C6EF3}"/>
              </a:ext>
            </a:extLst>
          </p:cNvPr>
          <p:cNvSpPr/>
          <p:nvPr/>
        </p:nvSpPr>
        <p:spPr>
          <a:xfrm>
            <a:off x="8136636" y="3872992"/>
            <a:ext cx="302260" cy="368935"/>
          </a:xfrm>
          <a:custGeom>
            <a:avLst/>
            <a:gdLst/>
            <a:ahLst/>
            <a:cxnLst/>
            <a:rect l="l" t="t" r="r" b="b"/>
            <a:pathLst>
              <a:path w="302259" h="368935">
                <a:moveTo>
                  <a:pt x="0" y="368808"/>
                </a:moveTo>
                <a:lnTo>
                  <a:pt x="301751" y="368808"/>
                </a:lnTo>
                <a:lnTo>
                  <a:pt x="301751" y="0"/>
                </a:lnTo>
                <a:lnTo>
                  <a:pt x="0" y="0"/>
                </a:lnTo>
                <a:lnTo>
                  <a:pt x="0" y="368808"/>
                </a:lnTo>
                <a:close/>
              </a:path>
            </a:pathLst>
          </a:custGeom>
          <a:ln w="19812">
            <a:solidFill>
              <a:srgbClr val="000000"/>
            </a:solidFill>
          </a:ln>
        </p:spPr>
        <p:txBody>
          <a:bodyPr wrap="square" lIns="0" tIns="0" rIns="0" bIns="0" rtlCol="0"/>
          <a:lstStyle/>
          <a:p>
            <a:endParaRPr/>
          </a:p>
        </p:txBody>
      </p:sp>
      <p:sp>
        <p:nvSpPr>
          <p:cNvPr id="51" name="object 15">
            <a:extLst>
              <a:ext uri="{FF2B5EF4-FFF2-40B4-BE49-F238E27FC236}">
                <a16:creationId xmlns:a16="http://schemas.microsoft.com/office/drawing/2014/main" id="{9F9A2A8A-141A-4578-BDB1-52CFF7907CC0}"/>
              </a:ext>
            </a:extLst>
          </p:cNvPr>
          <p:cNvSpPr txBox="1"/>
          <p:nvPr/>
        </p:nvSpPr>
        <p:spPr>
          <a:xfrm>
            <a:off x="8214869" y="3889960"/>
            <a:ext cx="141605" cy="300355"/>
          </a:xfrm>
          <a:prstGeom prst="rect">
            <a:avLst/>
          </a:prstGeom>
        </p:spPr>
        <p:txBody>
          <a:bodyPr vert="horz" wrap="square" lIns="0" tIns="12700" rIns="0" bIns="0" rtlCol="0">
            <a:spAutoFit/>
          </a:bodyPr>
          <a:lstStyle/>
          <a:p>
            <a:pPr marL="12700">
              <a:spcBef>
                <a:spcPts val="100"/>
              </a:spcBef>
            </a:pPr>
            <a:r>
              <a:rPr dirty="0">
                <a:latin typeface="Calibri"/>
                <a:cs typeface="Calibri"/>
              </a:rPr>
              <a:t>3</a:t>
            </a:r>
            <a:endParaRPr>
              <a:latin typeface="Calibri"/>
              <a:cs typeface="Calibri"/>
            </a:endParaRPr>
          </a:p>
        </p:txBody>
      </p:sp>
      <p:sp>
        <p:nvSpPr>
          <p:cNvPr id="52" name="object 16">
            <a:extLst>
              <a:ext uri="{FF2B5EF4-FFF2-40B4-BE49-F238E27FC236}">
                <a16:creationId xmlns:a16="http://schemas.microsoft.com/office/drawing/2014/main" id="{24C8F042-4628-48A5-A1AA-AC6EE6C51F17}"/>
              </a:ext>
            </a:extLst>
          </p:cNvPr>
          <p:cNvSpPr/>
          <p:nvPr/>
        </p:nvSpPr>
        <p:spPr>
          <a:xfrm>
            <a:off x="6510527" y="3872992"/>
            <a:ext cx="302260" cy="368935"/>
          </a:xfrm>
          <a:custGeom>
            <a:avLst/>
            <a:gdLst/>
            <a:ahLst/>
            <a:cxnLst/>
            <a:rect l="l" t="t" r="r" b="b"/>
            <a:pathLst>
              <a:path w="302260" h="368935">
                <a:moveTo>
                  <a:pt x="0" y="368808"/>
                </a:moveTo>
                <a:lnTo>
                  <a:pt x="301751" y="368808"/>
                </a:lnTo>
                <a:lnTo>
                  <a:pt x="301751" y="0"/>
                </a:lnTo>
                <a:lnTo>
                  <a:pt x="0" y="0"/>
                </a:lnTo>
                <a:lnTo>
                  <a:pt x="0" y="368808"/>
                </a:lnTo>
                <a:close/>
              </a:path>
            </a:pathLst>
          </a:custGeom>
          <a:ln w="19812">
            <a:solidFill>
              <a:srgbClr val="000000"/>
            </a:solidFill>
          </a:ln>
        </p:spPr>
        <p:txBody>
          <a:bodyPr wrap="square" lIns="0" tIns="0" rIns="0" bIns="0" rtlCol="0"/>
          <a:lstStyle/>
          <a:p>
            <a:endParaRPr/>
          </a:p>
        </p:txBody>
      </p:sp>
      <p:sp>
        <p:nvSpPr>
          <p:cNvPr id="53" name="object 17">
            <a:extLst>
              <a:ext uri="{FF2B5EF4-FFF2-40B4-BE49-F238E27FC236}">
                <a16:creationId xmlns:a16="http://schemas.microsoft.com/office/drawing/2014/main" id="{7EE0A7BA-65C8-4466-9D3C-F8D258C57910}"/>
              </a:ext>
            </a:extLst>
          </p:cNvPr>
          <p:cNvSpPr txBox="1"/>
          <p:nvPr/>
        </p:nvSpPr>
        <p:spPr>
          <a:xfrm>
            <a:off x="6589141" y="3889960"/>
            <a:ext cx="141605" cy="300355"/>
          </a:xfrm>
          <a:prstGeom prst="rect">
            <a:avLst/>
          </a:prstGeom>
        </p:spPr>
        <p:txBody>
          <a:bodyPr vert="horz" wrap="square" lIns="0" tIns="12700" rIns="0" bIns="0" rtlCol="0">
            <a:spAutoFit/>
          </a:bodyPr>
          <a:lstStyle/>
          <a:p>
            <a:pPr marL="12700">
              <a:spcBef>
                <a:spcPts val="100"/>
              </a:spcBef>
            </a:pPr>
            <a:r>
              <a:rPr dirty="0">
                <a:latin typeface="Calibri"/>
                <a:cs typeface="Calibri"/>
              </a:rPr>
              <a:t>4</a:t>
            </a:r>
            <a:endParaRPr>
              <a:latin typeface="Calibri"/>
              <a:cs typeface="Calibri"/>
            </a:endParaRPr>
          </a:p>
        </p:txBody>
      </p:sp>
      <p:sp>
        <p:nvSpPr>
          <p:cNvPr id="54" name="object 18">
            <a:extLst>
              <a:ext uri="{FF2B5EF4-FFF2-40B4-BE49-F238E27FC236}">
                <a16:creationId xmlns:a16="http://schemas.microsoft.com/office/drawing/2014/main" id="{97DF8ADD-B2EF-4BAA-AAA9-19002EACB1F2}"/>
              </a:ext>
            </a:extLst>
          </p:cNvPr>
          <p:cNvSpPr txBox="1"/>
          <p:nvPr/>
        </p:nvSpPr>
        <p:spPr>
          <a:xfrm>
            <a:off x="2043328" y="3532505"/>
            <a:ext cx="2223770" cy="1855470"/>
          </a:xfrm>
          <a:prstGeom prst="rect">
            <a:avLst/>
          </a:prstGeom>
        </p:spPr>
        <p:txBody>
          <a:bodyPr vert="horz" wrap="square" lIns="0" tIns="13335" rIns="0" bIns="0" rtlCol="0">
            <a:spAutoFit/>
          </a:bodyPr>
          <a:lstStyle/>
          <a:p>
            <a:pPr marL="12700" marR="120014">
              <a:spcBef>
                <a:spcPts val="105"/>
              </a:spcBef>
            </a:pPr>
            <a:r>
              <a:rPr sz="2000" spc="-50" dirty="0">
                <a:latin typeface="Calibri"/>
                <a:cs typeface="Calibri"/>
              </a:rPr>
              <a:t>Темп</a:t>
            </a:r>
            <a:r>
              <a:rPr sz="2000" spc="-45" dirty="0">
                <a:latin typeface="Calibri"/>
                <a:cs typeface="Calibri"/>
              </a:rPr>
              <a:t> </a:t>
            </a:r>
            <a:r>
              <a:rPr sz="2000" dirty="0">
                <a:latin typeface="Calibri"/>
                <a:cs typeface="Calibri"/>
              </a:rPr>
              <a:t>прироста</a:t>
            </a:r>
            <a:r>
              <a:rPr sz="2000" spc="-65" dirty="0">
                <a:latin typeface="Calibri"/>
                <a:cs typeface="Calibri"/>
              </a:rPr>
              <a:t> </a:t>
            </a:r>
            <a:r>
              <a:rPr sz="2000" dirty="0">
                <a:latin typeface="Calibri"/>
                <a:cs typeface="Calibri"/>
              </a:rPr>
              <a:t>10% </a:t>
            </a:r>
            <a:r>
              <a:rPr sz="2000" spc="-434" dirty="0">
                <a:latin typeface="Calibri"/>
                <a:cs typeface="Calibri"/>
              </a:rPr>
              <a:t> </a:t>
            </a:r>
            <a:r>
              <a:rPr sz="2000" dirty="0">
                <a:latin typeface="Calibri"/>
                <a:cs typeface="Calibri"/>
              </a:rPr>
              <a:t>в</a:t>
            </a:r>
            <a:r>
              <a:rPr sz="2000" spc="-10" dirty="0">
                <a:latin typeface="Calibri"/>
                <a:cs typeface="Calibri"/>
              </a:rPr>
              <a:t> </a:t>
            </a:r>
            <a:r>
              <a:rPr sz="2000" spc="-30" dirty="0">
                <a:latin typeface="Calibri"/>
                <a:cs typeface="Calibri"/>
              </a:rPr>
              <a:t>год </a:t>
            </a:r>
            <a:r>
              <a:rPr sz="2000" spc="-5" dirty="0">
                <a:latin typeface="Calibri"/>
                <a:cs typeface="Calibri"/>
              </a:rPr>
              <a:t>считается</a:t>
            </a:r>
            <a:endParaRPr sz="2000">
              <a:latin typeface="Calibri"/>
              <a:cs typeface="Calibri"/>
            </a:endParaRPr>
          </a:p>
          <a:p>
            <a:pPr marL="12700"/>
            <a:r>
              <a:rPr sz="2000" spc="-5" dirty="0">
                <a:latin typeface="Calibri"/>
                <a:cs typeface="Calibri"/>
              </a:rPr>
              <a:t>границей</a:t>
            </a:r>
            <a:endParaRPr sz="2000">
              <a:latin typeface="Calibri"/>
              <a:cs typeface="Calibri"/>
            </a:endParaRPr>
          </a:p>
          <a:p>
            <a:pPr marL="12700" marR="353695"/>
            <a:r>
              <a:rPr sz="2000" dirty="0">
                <a:latin typeface="Calibri"/>
                <a:cs typeface="Calibri"/>
              </a:rPr>
              <a:t>пер</a:t>
            </a:r>
            <a:r>
              <a:rPr sz="2000" spc="5" dirty="0">
                <a:latin typeface="Calibri"/>
                <a:cs typeface="Calibri"/>
              </a:rPr>
              <a:t>с</a:t>
            </a:r>
            <a:r>
              <a:rPr sz="2000" dirty="0">
                <a:latin typeface="Calibri"/>
                <a:cs typeface="Calibri"/>
              </a:rPr>
              <a:t>пе</a:t>
            </a:r>
            <a:r>
              <a:rPr sz="2000" spc="-10" dirty="0">
                <a:latin typeface="Calibri"/>
                <a:cs typeface="Calibri"/>
              </a:rPr>
              <a:t>к</a:t>
            </a:r>
            <a:r>
              <a:rPr sz="2000" spc="-5" dirty="0">
                <a:latin typeface="Calibri"/>
                <a:cs typeface="Calibri"/>
              </a:rPr>
              <a:t>тивности  </a:t>
            </a:r>
            <a:r>
              <a:rPr sz="2000" dirty="0">
                <a:latin typeface="Calibri"/>
                <a:cs typeface="Calibri"/>
              </a:rPr>
              <a:t>развития</a:t>
            </a:r>
            <a:endParaRPr sz="2000">
              <a:latin typeface="Calibri"/>
              <a:cs typeface="Calibri"/>
            </a:endParaRPr>
          </a:p>
          <a:p>
            <a:pPr marL="12700"/>
            <a:r>
              <a:rPr sz="2000" dirty="0">
                <a:latin typeface="Calibri"/>
                <a:cs typeface="Calibri"/>
              </a:rPr>
              <a:t>пр</a:t>
            </a:r>
            <a:r>
              <a:rPr sz="2000" spc="-60" dirty="0">
                <a:latin typeface="Calibri"/>
                <a:cs typeface="Calibri"/>
              </a:rPr>
              <a:t>о</a:t>
            </a:r>
            <a:r>
              <a:rPr sz="2000" spc="-15" dirty="0">
                <a:latin typeface="Calibri"/>
                <a:cs typeface="Calibri"/>
              </a:rPr>
              <a:t>д</a:t>
            </a:r>
            <a:r>
              <a:rPr sz="2000" dirty="0">
                <a:latin typeface="Calibri"/>
                <a:cs typeface="Calibri"/>
              </a:rPr>
              <a:t>ук</a:t>
            </a:r>
            <a:r>
              <a:rPr sz="2000" spc="-25" dirty="0">
                <a:latin typeface="Calibri"/>
                <a:cs typeface="Calibri"/>
              </a:rPr>
              <a:t>т</a:t>
            </a:r>
            <a:r>
              <a:rPr sz="2000" spc="-15" dirty="0">
                <a:latin typeface="Calibri"/>
                <a:cs typeface="Calibri"/>
              </a:rPr>
              <a:t>о</a:t>
            </a:r>
            <a:r>
              <a:rPr sz="2000" dirty="0">
                <a:latin typeface="Calibri"/>
                <a:cs typeface="Calibri"/>
              </a:rPr>
              <a:t>во</a:t>
            </a:r>
            <a:r>
              <a:rPr sz="2000" spc="-25" dirty="0">
                <a:latin typeface="Calibri"/>
                <a:cs typeface="Calibri"/>
              </a:rPr>
              <a:t>г</a:t>
            </a:r>
            <a:r>
              <a:rPr sz="2000" dirty="0">
                <a:latin typeface="Calibri"/>
                <a:cs typeface="Calibri"/>
              </a:rPr>
              <a:t>о</a:t>
            </a:r>
            <a:r>
              <a:rPr sz="2000" spc="-45" dirty="0">
                <a:latin typeface="Calibri"/>
                <a:cs typeface="Calibri"/>
              </a:rPr>
              <a:t> </a:t>
            </a:r>
            <a:r>
              <a:rPr sz="2000" spc="-5" dirty="0">
                <a:latin typeface="Calibri"/>
                <a:cs typeface="Calibri"/>
              </a:rPr>
              <a:t>рын</a:t>
            </a:r>
            <a:r>
              <a:rPr sz="2000" spc="-35" dirty="0">
                <a:latin typeface="Calibri"/>
                <a:cs typeface="Calibri"/>
              </a:rPr>
              <a:t>к</a:t>
            </a:r>
            <a:r>
              <a:rPr sz="2000" dirty="0">
                <a:latin typeface="Calibri"/>
                <a:cs typeface="Calibri"/>
              </a:rPr>
              <a:t>а</a:t>
            </a:r>
            <a:endParaRPr sz="2000">
              <a:latin typeface="Calibri"/>
              <a:cs typeface="Calibri"/>
            </a:endParaRPr>
          </a:p>
        </p:txBody>
      </p:sp>
    </p:spTree>
    <p:extLst>
      <p:ext uri="{BB962C8B-B14F-4D97-AF65-F5344CB8AC3E}">
        <p14:creationId xmlns:p14="http://schemas.microsoft.com/office/powerpoint/2010/main" val="407261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25386" y="230359"/>
            <a:ext cx="8341229" cy="752129"/>
          </a:xfrm>
          <a:prstGeom prst="rect">
            <a:avLst/>
          </a:prstGeom>
        </p:spPr>
        <p:txBody>
          <a:bodyPr vert="horz" wrap="square" lIns="0" tIns="13335" rIns="0" bIns="0" rtlCol="0" anchor="t">
            <a:spAutoFit/>
          </a:bodyPr>
          <a:lstStyle/>
          <a:p>
            <a:pPr marL="12700">
              <a:spcBef>
                <a:spcPts val="105"/>
              </a:spcBef>
            </a:pPr>
            <a:r>
              <a:rPr lang="ru-RU" sz="2400" b="1" spc="-15" dirty="0">
                <a:solidFill>
                  <a:schemeClr val="accent6">
                    <a:lumMod val="75000"/>
                  </a:schemeClr>
                </a:solidFill>
                <a:latin typeface="Arial" panose="020B0604020202020204" pitchFamily="34" charset="0"/>
                <a:cs typeface="Arial" panose="020B0604020202020204" pitchFamily="34" charset="0"/>
              </a:rPr>
              <a:t>Корпоративная стратегия. Экран бизнеса компании </a:t>
            </a:r>
            <a:r>
              <a:rPr lang="ru-RU" sz="2400" b="1" spc="-15" dirty="0" err="1">
                <a:solidFill>
                  <a:schemeClr val="accent6">
                    <a:lumMod val="75000"/>
                  </a:schemeClr>
                </a:solidFill>
                <a:latin typeface="Arial" panose="020B0604020202020204" pitchFamily="34" charset="0"/>
                <a:cs typeface="Arial" panose="020B0604020202020204" pitchFamily="34" charset="0"/>
              </a:rPr>
              <a:t>General</a:t>
            </a:r>
            <a:r>
              <a:rPr lang="ru-RU" sz="2400" b="1" spc="-15" dirty="0">
                <a:solidFill>
                  <a:schemeClr val="accent6">
                    <a:lumMod val="75000"/>
                  </a:schemeClr>
                </a:solidFill>
                <a:latin typeface="Arial" panose="020B0604020202020204" pitchFamily="34" charset="0"/>
                <a:cs typeface="Arial" panose="020B0604020202020204" pitchFamily="34" charset="0"/>
              </a:rPr>
              <a:t> </a:t>
            </a:r>
            <a:r>
              <a:rPr lang="ru-RU" sz="2400" b="1" spc="-15" dirty="0" err="1">
                <a:solidFill>
                  <a:schemeClr val="accent6">
                    <a:lumMod val="75000"/>
                  </a:schemeClr>
                </a:solidFill>
                <a:latin typeface="Arial" panose="020B0604020202020204" pitchFamily="34" charset="0"/>
                <a:cs typeface="Arial" panose="020B0604020202020204" pitchFamily="34" charset="0"/>
              </a:rPr>
              <a:t>Electric</a:t>
            </a:r>
            <a:r>
              <a:rPr lang="ru-RU" sz="2400" b="1" spc="-15" dirty="0">
                <a:solidFill>
                  <a:schemeClr val="accent6">
                    <a:lumMod val="75000"/>
                  </a:schemeClr>
                </a:solidFill>
                <a:latin typeface="Arial" panose="020B0604020202020204" pitchFamily="34" charset="0"/>
                <a:cs typeface="Arial" panose="020B0604020202020204" pitchFamily="34" charset="0"/>
              </a:rPr>
              <a:t> (Матрица Мак </a:t>
            </a:r>
            <a:r>
              <a:rPr lang="ru-RU" sz="2400" b="1" spc="-15" dirty="0" err="1">
                <a:solidFill>
                  <a:schemeClr val="accent6">
                    <a:lumMod val="75000"/>
                  </a:schemeClr>
                </a:solidFill>
                <a:latin typeface="Arial" panose="020B0604020202020204" pitchFamily="34" charset="0"/>
                <a:cs typeface="Arial" panose="020B0604020202020204" pitchFamily="34" charset="0"/>
              </a:rPr>
              <a:t>Кинси</a:t>
            </a:r>
            <a:r>
              <a:rPr lang="ru-RU" sz="2400" b="1" spc="-15" dirty="0">
                <a:solidFill>
                  <a:schemeClr val="accent6">
                    <a:lumMod val="75000"/>
                  </a:schemeClr>
                </a:solidFill>
                <a:latin typeface="Arial" panose="020B0604020202020204" pitchFamily="34" charset="0"/>
                <a:cs typeface="Arial" panose="020B0604020202020204" pitchFamily="34" charset="0"/>
              </a:rPr>
              <a:t>)</a:t>
            </a:r>
            <a:endParaRPr sz="2400" dirty="0">
              <a:solidFill>
                <a:schemeClr val="accent6">
                  <a:lumMod val="75000"/>
                </a:schemeClr>
              </a:solidFill>
              <a:latin typeface="Arial" panose="020B0604020202020204" pitchFamily="34" charset="0"/>
              <a:cs typeface="Arial" panose="020B0604020202020204" pitchFamily="34" charset="0"/>
            </a:endParaRPr>
          </a:p>
        </p:txBody>
      </p:sp>
      <p:sp>
        <p:nvSpPr>
          <p:cNvPr id="17" name="object 7">
            <a:extLst>
              <a:ext uri="{FF2B5EF4-FFF2-40B4-BE49-F238E27FC236}">
                <a16:creationId xmlns:a16="http://schemas.microsoft.com/office/drawing/2014/main" id="{7B707D7D-6CE8-4D3E-BCB4-277CE11FC0AB}"/>
              </a:ext>
            </a:extLst>
          </p:cNvPr>
          <p:cNvSpPr txBox="1"/>
          <p:nvPr/>
        </p:nvSpPr>
        <p:spPr>
          <a:xfrm>
            <a:off x="3878327" y="861440"/>
            <a:ext cx="4679315" cy="299720"/>
          </a:xfrm>
          <a:prstGeom prst="rect">
            <a:avLst/>
          </a:prstGeom>
        </p:spPr>
        <p:txBody>
          <a:bodyPr vert="horz" wrap="square" lIns="0" tIns="12700" rIns="0" bIns="0" rtlCol="0">
            <a:spAutoFit/>
          </a:bodyPr>
          <a:lstStyle/>
          <a:p>
            <a:pPr marL="12700">
              <a:spcBef>
                <a:spcPts val="100"/>
              </a:spcBef>
            </a:pPr>
            <a:r>
              <a:rPr b="1" spc="-5" dirty="0">
                <a:solidFill>
                  <a:srgbClr val="FFFFFF"/>
                </a:solidFill>
                <a:latin typeface="Calibri"/>
                <a:cs typeface="Calibri"/>
              </a:rPr>
              <a:t>Развитие</a:t>
            </a:r>
            <a:r>
              <a:rPr b="1" spc="-30" dirty="0">
                <a:solidFill>
                  <a:srgbClr val="FFFFFF"/>
                </a:solidFill>
                <a:latin typeface="Calibri"/>
                <a:cs typeface="Calibri"/>
              </a:rPr>
              <a:t> </a:t>
            </a:r>
            <a:r>
              <a:rPr b="1" spc="-10" dirty="0">
                <a:solidFill>
                  <a:srgbClr val="FFFFFF"/>
                </a:solidFill>
                <a:latin typeface="Calibri"/>
                <a:cs typeface="Calibri"/>
              </a:rPr>
              <a:t>рынка</a:t>
            </a:r>
            <a:r>
              <a:rPr b="1" dirty="0">
                <a:solidFill>
                  <a:srgbClr val="FFFFFF"/>
                </a:solidFill>
                <a:latin typeface="Calibri"/>
                <a:cs typeface="Calibri"/>
              </a:rPr>
              <a:t> </a:t>
            </a:r>
            <a:r>
              <a:rPr spc="-5" dirty="0">
                <a:solidFill>
                  <a:srgbClr val="FFFFFF"/>
                </a:solidFill>
                <a:latin typeface="Calibri"/>
                <a:cs typeface="Calibri"/>
              </a:rPr>
              <a:t>(новые</a:t>
            </a:r>
            <a:r>
              <a:rPr spc="15" dirty="0">
                <a:solidFill>
                  <a:srgbClr val="FFFFFF"/>
                </a:solidFill>
                <a:latin typeface="Calibri"/>
                <a:cs typeface="Calibri"/>
              </a:rPr>
              <a:t> </a:t>
            </a:r>
            <a:r>
              <a:rPr spc="-5" dirty="0">
                <a:solidFill>
                  <a:srgbClr val="FFFFFF"/>
                </a:solidFill>
                <a:latin typeface="Calibri"/>
                <a:cs typeface="Calibri"/>
              </a:rPr>
              <a:t>сегменты покупателей)</a:t>
            </a:r>
            <a:endParaRPr>
              <a:latin typeface="Calibri"/>
              <a:cs typeface="Calibri"/>
            </a:endParaRPr>
          </a:p>
        </p:txBody>
      </p:sp>
      <p:grpSp>
        <p:nvGrpSpPr>
          <p:cNvPr id="13" name="object 2">
            <a:extLst>
              <a:ext uri="{FF2B5EF4-FFF2-40B4-BE49-F238E27FC236}">
                <a16:creationId xmlns:a16="http://schemas.microsoft.com/office/drawing/2014/main" id="{F3E58EBF-1F77-4272-BCA2-68C196DF63DF}"/>
              </a:ext>
            </a:extLst>
          </p:cNvPr>
          <p:cNvGrpSpPr/>
          <p:nvPr/>
        </p:nvGrpSpPr>
        <p:grpSpPr>
          <a:xfrm>
            <a:off x="-1022275" y="993776"/>
            <a:ext cx="11277600" cy="6193790"/>
            <a:chOff x="0" y="664463"/>
            <a:chExt cx="9144000" cy="6193790"/>
          </a:xfrm>
        </p:grpSpPr>
        <p:pic>
          <p:nvPicPr>
            <p:cNvPr id="14" name="object 3">
              <a:extLst>
                <a:ext uri="{FF2B5EF4-FFF2-40B4-BE49-F238E27FC236}">
                  <a16:creationId xmlns:a16="http://schemas.microsoft.com/office/drawing/2014/main" id="{779361BB-657F-4776-86EA-E938A5993AA3}"/>
                </a:ext>
              </a:extLst>
            </p:cNvPr>
            <p:cNvPicPr/>
            <p:nvPr/>
          </p:nvPicPr>
          <p:blipFill>
            <a:blip r:embed="rId2" cstate="print"/>
            <a:stretch>
              <a:fillRect/>
            </a:stretch>
          </p:blipFill>
          <p:spPr>
            <a:xfrm>
              <a:off x="2791967" y="664463"/>
              <a:ext cx="6269735" cy="5827776"/>
            </a:xfrm>
            <a:prstGeom prst="rect">
              <a:avLst/>
            </a:prstGeom>
          </p:spPr>
        </p:pic>
        <p:pic>
          <p:nvPicPr>
            <p:cNvPr id="15" name="object 4">
              <a:extLst>
                <a:ext uri="{FF2B5EF4-FFF2-40B4-BE49-F238E27FC236}">
                  <a16:creationId xmlns:a16="http://schemas.microsoft.com/office/drawing/2014/main" id="{61E97C2C-C87E-4BD7-A7EA-BF6324CCC2F9}"/>
                </a:ext>
              </a:extLst>
            </p:cNvPr>
            <p:cNvPicPr/>
            <p:nvPr/>
          </p:nvPicPr>
          <p:blipFill>
            <a:blip r:embed="rId3" cstate="print"/>
            <a:stretch>
              <a:fillRect/>
            </a:stretch>
          </p:blipFill>
          <p:spPr>
            <a:xfrm>
              <a:off x="2845307" y="667511"/>
              <a:ext cx="6167628" cy="5725668"/>
            </a:xfrm>
            <a:prstGeom prst="rect">
              <a:avLst/>
            </a:prstGeom>
          </p:spPr>
        </p:pic>
      </p:grpSp>
    </p:spTree>
    <p:extLst>
      <p:ext uri="{BB962C8B-B14F-4D97-AF65-F5344CB8AC3E}">
        <p14:creationId xmlns:p14="http://schemas.microsoft.com/office/powerpoint/2010/main" val="1127268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E4721-DCDB-3789-210F-BDF2EBABD57C}"/>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8425F68F-E85B-F220-689A-E5BFC27686DA}"/>
              </a:ext>
            </a:extLst>
          </p:cNvPr>
          <p:cNvSpPr>
            <a:spLocks noGrp="1" noChangeArrowheads="1"/>
          </p:cNvSpPr>
          <p:nvPr>
            <p:ph type="title"/>
          </p:nvPr>
        </p:nvSpPr>
        <p:spPr/>
        <p:txBody>
          <a:bodyPr/>
          <a:lstStyle/>
          <a:p>
            <a:pPr eaLnBrk="1" hangingPunct="1"/>
            <a:r>
              <a:rPr lang="ru-RU" altLang="ru-RU" b="1" dirty="0">
                <a:latin typeface="Tahoma" panose="020B0604030504040204" pitchFamily="34" charset="0"/>
              </a:rPr>
              <a:t>Стратегия</a:t>
            </a:r>
            <a:endParaRPr lang="ru-RU" altLang="ru-RU" dirty="0">
              <a:latin typeface="Tahoma" panose="020B0604030504040204" pitchFamily="34" charset="0"/>
            </a:endParaRPr>
          </a:p>
        </p:txBody>
      </p:sp>
      <p:sp>
        <p:nvSpPr>
          <p:cNvPr id="5123" name="Rectangle 3">
            <a:extLst>
              <a:ext uri="{FF2B5EF4-FFF2-40B4-BE49-F238E27FC236}">
                <a16:creationId xmlns:a16="http://schemas.microsoft.com/office/drawing/2014/main" id="{D7ECF837-32E4-81CA-D2BC-1F3E058F3288}"/>
              </a:ext>
            </a:extLst>
          </p:cNvPr>
          <p:cNvSpPr>
            <a:spLocks noGrp="1" noChangeArrowheads="1"/>
          </p:cNvSpPr>
          <p:nvPr>
            <p:ph type="body" idx="1"/>
          </p:nvPr>
        </p:nvSpPr>
        <p:spPr>
          <a:xfrm>
            <a:off x="1743456" y="1682496"/>
            <a:ext cx="9985248" cy="4986528"/>
          </a:xfrm>
        </p:spPr>
        <p:txBody>
          <a:bodyPr>
            <a:normAutofit/>
          </a:bodyPr>
          <a:lstStyle/>
          <a:p>
            <a:pPr marL="609600" indent="-609600"/>
            <a:r>
              <a:rPr lang="ru-RU" altLang="ru-RU" sz="2000" dirty="0">
                <a:latin typeface="Tahoma" panose="020B0604030504040204" pitchFamily="34" charset="0"/>
              </a:rPr>
              <a:t>Стратегия - это план или курс деятельности по распределению ограниченных ресурсов во времени для достижения целей организации.</a:t>
            </a:r>
          </a:p>
          <a:p>
            <a:pPr marL="609600" indent="-609600"/>
            <a:r>
              <a:rPr lang="ru-RU" altLang="ru-RU" sz="2000" dirty="0">
                <a:latin typeface="Tahoma" panose="020B0604030504040204" pitchFamily="34" charset="0"/>
              </a:rPr>
              <a:t>Стратегия - общая концепция того, как достигаются цели фирмы, решаются проблемы, стоящие перед ней и распределяются ограниченные ресурсы.</a:t>
            </a:r>
          </a:p>
          <a:p>
            <a:pPr marL="609600" indent="-609600"/>
            <a:r>
              <a:rPr lang="ru-RU" altLang="ru-RU" sz="2000" dirty="0">
                <a:latin typeface="Tahoma" panose="020B0604030504040204" pitchFamily="34" charset="0"/>
              </a:rPr>
              <a:t>Стратегия - детальный, всесторонний, комплексный план, предназначенный для того, чтобы обеспечить осуществление миссии организации и достижение ее целей</a:t>
            </a:r>
          </a:p>
          <a:p>
            <a:pPr marL="609600" indent="-609600"/>
            <a:r>
              <a:rPr lang="ru-RU" altLang="ru-RU" sz="2000" dirty="0">
                <a:latin typeface="Tahoma" panose="020B0604030504040204" pitchFamily="34" charset="0"/>
              </a:rPr>
              <a:t>Стратегия – это паттерн или план, интегрирующий главные цели организации, ее политику и действия в некоторое согласованное целое.</a:t>
            </a:r>
          </a:p>
          <a:p>
            <a:pPr marL="609600" indent="-609600"/>
            <a:r>
              <a:rPr lang="ru-RU" altLang="ru-RU" sz="2000" dirty="0">
                <a:latin typeface="Tahoma" panose="020B0604030504040204" pitchFamily="34" charset="0"/>
              </a:rPr>
              <a:t>Стратегия – это долгосрочный план предприятия, определяющий основные направления будущего развития. Стратегия определяется миссией предприятия. Миссией обычно называют смысл существования компании. </a:t>
            </a:r>
          </a:p>
        </p:txBody>
      </p:sp>
    </p:spTree>
    <p:extLst>
      <p:ext uri="{BB962C8B-B14F-4D97-AF65-F5344CB8AC3E}">
        <p14:creationId xmlns:p14="http://schemas.microsoft.com/office/powerpoint/2010/main" val="353602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25386" y="230359"/>
            <a:ext cx="8341229" cy="752129"/>
          </a:xfrm>
          <a:prstGeom prst="rect">
            <a:avLst/>
          </a:prstGeom>
        </p:spPr>
        <p:txBody>
          <a:bodyPr vert="horz" wrap="square" lIns="0" tIns="13335" rIns="0" bIns="0" rtlCol="0" anchor="t">
            <a:spAutoFit/>
          </a:bodyPr>
          <a:lstStyle/>
          <a:p>
            <a:pPr marL="12700">
              <a:spcBef>
                <a:spcPts val="105"/>
              </a:spcBef>
            </a:pPr>
            <a:r>
              <a:rPr lang="ru-RU" sz="2400" b="1" spc="-15" dirty="0">
                <a:solidFill>
                  <a:schemeClr val="accent6">
                    <a:lumMod val="75000"/>
                  </a:schemeClr>
                </a:solidFill>
                <a:latin typeface="Arial" panose="020B0604020202020204" pitchFamily="34" charset="0"/>
                <a:cs typeface="Arial" panose="020B0604020202020204" pitchFamily="34" charset="0"/>
              </a:rPr>
              <a:t>Стратегия бизнеса. SWOT анализ. Определение направлений развития бизнеса.</a:t>
            </a:r>
            <a:endParaRPr sz="2400" dirty="0">
              <a:solidFill>
                <a:schemeClr val="accent6">
                  <a:lumMod val="75000"/>
                </a:schemeClr>
              </a:solidFill>
              <a:latin typeface="Arial" panose="020B0604020202020204" pitchFamily="34" charset="0"/>
              <a:cs typeface="Arial" panose="020B0604020202020204" pitchFamily="34" charset="0"/>
            </a:endParaRPr>
          </a:p>
        </p:txBody>
      </p:sp>
      <p:sp>
        <p:nvSpPr>
          <p:cNvPr id="17" name="object 7">
            <a:extLst>
              <a:ext uri="{FF2B5EF4-FFF2-40B4-BE49-F238E27FC236}">
                <a16:creationId xmlns:a16="http://schemas.microsoft.com/office/drawing/2014/main" id="{7B707D7D-6CE8-4D3E-BCB4-277CE11FC0AB}"/>
              </a:ext>
            </a:extLst>
          </p:cNvPr>
          <p:cNvSpPr txBox="1"/>
          <p:nvPr/>
        </p:nvSpPr>
        <p:spPr>
          <a:xfrm>
            <a:off x="3878327" y="861440"/>
            <a:ext cx="4679315" cy="299720"/>
          </a:xfrm>
          <a:prstGeom prst="rect">
            <a:avLst/>
          </a:prstGeom>
        </p:spPr>
        <p:txBody>
          <a:bodyPr vert="horz" wrap="square" lIns="0" tIns="12700" rIns="0" bIns="0" rtlCol="0">
            <a:spAutoFit/>
          </a:bodyPr>
          <a:lstStyle/>
          <a:p>
            <a:pPr marL="12700">
              <a:spcBef>
                <a:spcPts val="100"/>
              </a:spcBef>
            </a:pPr>
            <a:r>
              <a:rPr b="1" spc="-5" dirty="0">
                <a:solidFill>
                  <a:srgbClr val="FFFFFF"/>
                </a:solidFill>
                <a:latin typeface="Calibri"/>
                <a:cs typeface="Calibri"/>
              </a:rPr>
              <a:t>Развитие</a:t>
            </a:r>
            <a:r>
              <a:rPr b="1" spc="-30" dirty="0">
                <a:solidFill>
                  <a:srgbClr val="FFFFFF"/>
                </a:solidFill>
                <a:latin typeface="Calibri"/>
                <a:cs typeface="Calibri"/>
              </a:rPr>
              <a:t> </a:t>
            </a:r>
            <a:r>
              <a:rPr b="1" spc="-10" dirty="0">
                <a:solidFill>
                  <a:srgbClr val="FFFFFF"/>
                </a:solidFill>
                <a:latin typeface="Calibri"/>
                <a:cs typeface="Calibri"/>
              </a:rPr>
              <a:t>рынка</a:t>
            </a:r>
            <a:r>
              <a:rPr b="1" dirty="0">
                <a:solidFill>
                  <a:srgbClr val="FFFFFF"/>
                </a:solidFill>
                <a:latin typeface="Calibri"/>
                <a:cs typeface="Calibri"/>
              </a:rPr>
              <a:t> </a:t>
            </a:r>
            <a:r>
              <a:rPr spc="-5" dirty="0">
                <a:solidFill>
                  <a:srgbClr val="FFFFFF"/>
                </a:solidFill>
                <a:latin typeface="Calibri"/>
                <a:cs typeface="Calibri"/>
              </a:rPr>
              <a:t>(новые</a:t>
            </a:r>
            <a:r>
              <a:rPr spc="15" dirty="0">
                <a:solidFill>
                  <a:srgbClr val="FFFFFF"/>
                </a:solidFill>
                <a:latin typeface="Calibri"/>
                <a:cs typeface="Calibri"/>
              </a:rPr>
              <a:t> </a:t>
            </a:r>
            <a:r>
              <a:rPr spc="-5" dirty="0">
                <a:solidFill>
                  <a:srgbClr val="FFFFFF"/>
                </a:solidFill>
                <a:latin typeface="Calibri"/>
                <a:cs typeface="Calibri"/>
              </a:rPr>
              <a:t>сегменты покупателей)</a:t>
            </a:r>
            <a:endParaRPr>
              <a:latin typeface="Calibri"/>
              <a:cs typeface="Calibri"/>
            </a:endParaRPr>
          </a:p>
        </p:txBody>
      </p:sp>
      <p:graphicFrame>
        <p:nvGraphicFramePr>
          <p:cNvPr id="7" name="object 3">
            <a:extLst>
              <a:ext uri="{FF2B5EF4-FFF2-40B4-BE49-F238E27FC236}">
                <a16:creationId xmlns:a16="http://schemas.microsoft.com/office/drawing/2014/main" id="{CD03CD13-C9C9-4CDD-8528-1542F4326643}"/>
              </a:ext>
            </a:extLst>
          </p:cNvPr>
          <p:cNvGraphicFramePr>
            <a:graphicFrameLocks noGrp="1"/>
          </p:cNvGraphicFramePr>
          <p:nvPr/>
        </p:nvGraphicFramePr>
        <p:xfrm>
          <a:off x="1925385" y="1217958"/>
          <a:ext cx="8289290" cy="3017518"/>
        </p:xfrm>
        <a:graphic>
          <a:graphicData uri="http://schemas.openxmlformats.org/drawingml/2006/table">
            <a:tbl>
              <a:tblPr firstRow="1" bandRow="1">
                <a:tableStyleId>{2D5ABB26-0587-4C30-8999-92F81FD0307C}</a:tableStyleId>
              </a:tblPr>
              <a:tblGrid>
                <a:gridCol w="2955290">
                  <a:extLst>
                    <a:ext uri="{9D8B030D-6E8A-4147-A177-3AD203B41FA5}">
                      <a16:colId xmlns:a16="http://schemas.microsoft.com/office/drawing/2014/main" val="20000"/>
                    </a:ext>
                  </a:extLst>
                </a:gridCol>
                <a:gridCol w="2571115">
                  <a:extLst>
                    <a:ext uri="{9D8B030D-6E8A-4147-A177-3AD203B41FA5}">
                      <a16:colId xmlns:a16="http://schemas.microsoft.com/office/drawing/2014/main" val="20001"/>
                    </a:ext>
                  </a:extLst>
                </a:gridCol>
                <a:gridCol w="2762885">
                  <a:extLst>
                    <a:ext uri="{9D8B030D-6E8A-4147-A177-3AD203B41FA5}">
                      <a16:colId xmlns:a16="http://schemas.microsoft.com/office/drawing/2014/main" val="20002"/>
                    </a:ext>
                  </a:extLst>
                </a:gridCol>
              </a:tblGrid>
              <a:tr h="1188720">
                <a:tc>
                  <a:txBody>
                    <a:bodyPr/>
                    <a:lstStyle/>
                    <a:p>
                      <a:pPr marL="1987550" marR="84455" indent="-306705">
                        <a:lnSpc>
                          <a:spcPct val="100000"/>
                        </a:lnSpc>
                        <a:spcBef>
                          <a:spcPts val="240"/>
                        </a:spcBef>
                      </a:pPr>
                      <a:r>
                        <a:rPr sz="1800" b="1" dirty="0">
                          <a:solidFill>
                            <a:srgbClr val="FFFFFF"/>
                          </a:solidFill>
                          <a:latin typeface="Calibri"/>
                          <a:cs typeface="Calibri"/>
                        </a:rPr>
                        <a:t>Вну</a:t>
                      </a:r>
                      <a:r>
                        <a:rPr sz="1800" b="1" spc="-5" dirty="0">
                          <a:solidFill>
                            <a:srgbClr val="FFFFFF"/>
                          </a:solidFill>
                          <a:latin typeface="Calibri"/>
                          <a:cs typeface="Calibri"/>
                        </a:rPr>
                        <a:t>т</a:t>
                      </a:r>
                      <a:r>
                        <a:rPr sz="1800" b="1" dirty="0">
                          <a:solidFill>
                            <a:srgbClr val="FFFFFF"/>
                          </a:solidFill>
                          <a:latin typeface="Calibri"/>
                          <a:cs typeface="Calibri"/>
                        </a:rPr>
                        <a:t>ре</a:t>
                      </a:r>
                      <a:r>
                        <a:rPr sz="1800" b="1" spc="-5" dirty="0">
                          <a:solidFill>
                            <a:srgbClr val="FFFFFF"/>
                          </a:solidFill>
                          <a:latin typeface="Calibri"/>
                          <a:cs typeface="Calibri"/>
                        </a:rPr>
                        <a:t>н</a:t>
                      </a:r>
                      <a:r>
                        <a:rPr sz="1800" b="1" dirty="0">
                          <a:solidFill>
                            <a:srgbClr val="FFFFFF"/>
                          </a:solidFill>
                          <a:latin typeface="Calibri"/>
                          <a:cs typeface="Calibri"/>
                        </a:rPr>
                        <a:t>ние  </a:t>
                      </a:r>
                      <a:r>
                        <a:rPr sz="1800" b="1" spc="-5" dirty="0">
                          <a:solidFill>
                            <a:srgbClr val="FFFFFF"/>
                          </a:solidFill>
                          <a:latin typeface="Calibri"/>
                          <a:cs typeface="Calibri"/>
                        </a:rPr>
                        <a:t>фа</a:t>
                      </a:r>
                      <a:r>
                        <a:rPr sz="1800" b="1" spc="-10" dirty="0">
                          <a:solidFill>
                            <a:srgbClr val="FFFFFF"/>
                          </a:solidFill>
                          <a:latin typeface="Calibri"/>
                          <a:cs typeface="Calibri"/>
                        </a:rPr>
                        <a:t>к</a:t>
                      </a:r>
                      <a:r>
                        <a:rPr sz="1800" b="1" spc="-20" dirty="0">
                          <a:solidFill>
                            <a:srgbClr val="FFFFFF"/>
                          </a:solidFill>
                          <a:latin typeface="Calibri"/>
                          <a:cs typeface="Calibri"/>
                        </a:rPr>
                        <a:t>т</a:t>
                      </a:r>
                      <a:r>
                        <a:rPr sz="1800" b="1" dirty="0">
                          <a:solidFill>
                            <a:srgbClr val="FFFFFF"/>
                          </a:solidFill>
                          <a:latin typeface="Calibri"/>
                          <a:cs typeface="Calibri"/>
                        </a:rPr>
                        <a:t>о</a:t>
                      </a:r>
                      <a:r>
                        <a:rPr sz="1800" b="1" spc="5" dirty="0">
                          <a:solidFill>
                            <a:srgbClr val="FFFFFF"/>
                          </a:solidFill>
                          <a:latin typeface="Calibri"/>
                          <a:cs typeface="Calibri"/>
                        </a:rPr>
                        <a:t>р</a:t>
                      </a:r>
                      <a:r>
                        <a:rPr sz="1800" b="1" dirty="0">
                          <a:solidFill>
                            <a:srgbClr val="FFFFFF"/>
                          </a:solidFill>
                          <a:latin typeface="Calibri"/>
                          <a:cs typeface="Calibri"/>
                        </a:rPr>
                        <a:t>ы</a:t>
                      </a:r>
                      <a:endParaRPr sz="1800">
                        <a:latin typeface="Calibri"/>
                        <a:cs typeface="Calibri"/>
                      </a:endParaRPr>
                    </a:p>
                    <a:p>
                      <a:pPr marL="91440" marR="1945639">
                        <a:lnSpc>
                          <a:spcPct val="100000"/>
                        </a:lnSpc>
                      </a:pPr>
                      <a:r>
                        <a:rPr sz="1800" b="1" dirty="0">
                          <a:latin typeface="Calibri"/>
                          <a:cs typeface="Calibri"/>
                        </a:rPr>
                        <a:t>Вн</a:t>
                      </a:r>
                      <a:r>
                        <a:rPr sz="1800" b="1" spc="5" dirty="0">
                          <a:latin typeface="Calibri"/>
                          <a:cs typeface="Calibri"/>
                        </a:rPr>
                        <a:t>е</a:t>
                      </a:r>
                      <a:r>
                        <a:rPr sz="1800" b="1" spc="-10" dirty="0">
                          <a:latin typeface="Calibri"/>
                          <a:cs typeface="Calibri"/>
                        </a:rPr>
                        <a:t>ш</a:t>
                      </a:r>
                      <a:r>
                        <a:rPr sz="1800" b="1" spc="-5" dirty="0">
                          <a:latin typeface="Calibri"/>
                          <a:cs typeface="Calibri"/>
                        </a:rPr>
                        <a:t>н</a:t>
                      </a:r>
                      <a:r>
                        <a:rPr sz="1800" b="1" spc="5" dirty="0">
                          <a:latin typeface="Calibri"/>
                          <a:cs typeface="Calibri"/>
                        </a:rPr>
                        <a:t>и</a:t>
                      </a:r>
                      <a:r>
                        <a:rPr sz="1800" b="1" dirty="0">
                          <a:latin typeface="Calibri"/>
                          <a:cs typeface="Calibri"/>
                        </a:rPr>
                        <a:t>е  </a:t>
                      </a:r>
                      <a:r>
                        <a:rPr sz="1800" b="1" spc="-5" dirty="0">
                          <a:latin typeface="Calibri"/>
                          <a:cs typeface="Calibri"/>
                        </a:rPr>
                        <a:t>факторы</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39E39"/>
                    </a:solidFill>
                  </a:tcPr>
                </a:tc>
                <a:tc>
                  <a:txBody>
                    <a:bodyPr/>
                    <a:lstStyle/>
                    <a:p>
                      <a:pPr>
                        <a:lnSpc>
                          <a:spcPct val="100000"/>
                        </a:lnSpc>
                      </a:pPr>
                      <a:endParaRPr sz="1800">
                        <a:latin typeface="Times New Roman"/>
                        <a:cs typeface="Times New Roman"/>
                      </a:endParaRPr>
                    </a:p>
                    <a:p>
                      <a:pPr marL="396875">
                        <a:lnSpc>
                          <a:spcPct val="100000"/>
                        </a:lnSpc>
                        <a:spcBef>
                          <a:spcPts val="1410"/>
                        </a:spcBef>
                      </a:pPr>
                      <a:r>
                        <a:rPr sz="1800" b="1" spc="-5" dirty="0">
                          <a:solidFill>
                            <a:srgbClr val="FFFFFF"/>
                          </a:solidFill>
                          <a:latin typeface="Calibri"/>
                          <a:cs typeface="Calibri"/>
                        </a:rPr>
                        <a:t>Сильные</a:t>
                      </a:r>
                      <a:r>
                        <a:rPr sz="1800" b="1" spc="-25" dirty="0">
                          <a:solidFill>
                            <a:srgbClr val="FFFFFF"/>
                          </a:solidFill>
                          <a:latin typeface="Calibri"/>
                          <a:cs typeface="Calibri"/>
                        </a:rPr>
                        <a:t> </a:t>
                      </a:r>
                      <a:r>
                        <a:rPr sz="1800" b="1" spc="-5" dirty="0">
                          <a:solidFill>
                            <a:srgbClr val="FFFFFF"/>
                          </a:solidFill>
                          <a:latin typeface="Calibri"/>
                          <a:cs typeface="Calibri"/>
                        </a:rPr>
                        <a:t>стороны</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39E39"/>
                    </a:solidFill>
                  </a:tcPr>
                </a:tc>
                <a:tc>
                  <a:txBody>
                    <a:bodyPr/>
                    <a:lstStyle/>
                    <a:p>
                      <a:pPr>
                        <a:lnSpc>
                          <a:spcPct val="100000"/>
                        </a:lnSpc>
                      </a:pPr>
                      <a:endParaRPr sz="1800">
                        <a:latin typeface="Times New Roman"/>
                        <a:cs typeface="Times New Roman"/>
                      </a:endParaRPr>
                    </a:p>
                    <a:p>
                      <a:pPr marL="558800">
                        <a:lnSpc>
                          <a:spcPct val="100000"/>
                        </a:lnSpc>
                        <a:spcBef>
                          <a:spcPts val="1410"/>
                        </a:spcBef>
                      </a:pPr>
                      <a:r>
                        <a:rPr sz="1800" b="1" spc="-5" dirty="0">
                          <a:solidFill>
                            <a:srgbClr val="FFFFFF"/>
                          </a:solidFill>
                          <a:latin typeface="Calibri"/>
                          <a:cs typeface="Calibri"/>
                        </a:rPr>
                        <a:t>Слабые</a:t>
                      </a:r>
                      <a:r>
                        <a:rPr sz="1800" b="1" spc="-30" dirty="0">
                          <a:solidFill>
                            <a:srgbClr val="FFFFFF"/>
                          </a:solidFill>
                          <a:latin typeface="Calibri"/>
                          <a:cs typeface="Calibri"/>
                        </a:rPr>
                        <a:t> </a:t>
                      </a:r>
                      <a:r>
                        <a:rPr sz="1800" b="1" spc="-5" dirty="0">
                          <a:solidFill>
                            <a:srgbClr val="FFFFFF"/>
                          </a:solidFill>
                          <a:latin typeface="Calibri"/>
                          <a:cs typeface="Calibri"/>
                        </a:rPr>
                        <a:t>стороны</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39E39"/>
                    </a:solidFill>
                  </a:tcPr>
                </a:tc>
                <a:extLst>
                  <a:ext uri="{0D108BD9-81ED-4DB2-BD59-A6C34878D82A}">
                    <a16:rowId xmlns:a16="http://schemas.microsoft.com/office/drawing/2014/main" val="10000"/>
                  </a:ext>
                </a:extLst>
              </a:tr>
              <a:tr h="639952">
                <a:tc>
                  <a:txBody>
                    <a:bodyPr/>
                    <a:lstStyle/>
                    <a:p>
                      <a:pPr algn="ctr">
                        <a:lnSpc>
                          <a:spcPct val="100000"/>
                        </a:lnSpc>
                        <a:spcBef>
                          <a:spcPts val="1325"/>
                        </a:spcBef>
                      </a:pPr>
                      <a:r>
                        <a:rPr sz="1800" b="1" spc="-5" dirty="0">
                          <a:latin typeface="Calibri"/>
                          <a:cs typeface="Calibri"/>
                        </a:rPr>
                        <a:t>Возможности</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1DFCE"/>
                    </a:solidFill>
                  </a:tcPr>
                </a:tc>
                <a:tc>
                  <a:txBody>
                    <a:bodyPr/>
                    <a:lstStyle/>
                    <a:p>
                      <a:pPr marL="91440" marR="1070610">
                        <a:lnSpc>
                          <a:spcPct val="100000"/>
                        </a:lnSpc>
                        <a:spcBef>
                          <a:spcPts val="244"/>
                        </a:spcBef>
                      </a:pPr>
                      <a:r>
                        <a:rPr sz="1800" dirty="0">
                          <a:latin typeface="Calibri"/>
                          <a:cs typeface="Calibri"/>
                        </a:rPr>
                        <a:t>1.</a:t>
                      </a:r>
                      <a:r>
                        <a:rPr sz="1800" spc="-65" dirty="0">
                          <a:latin typeface="Calibri"/>
                          <a:cs typeface="Calibri"/>
                        </a:rPr>
                        <a:t> </a:t>
                      </a:r>
                      <a:r>
                        <a:rPr sz="1800" spc="-5" dirty="0">
                          <a:latin typeface="Calibri"/>
                          <a:cs typeface="Calibri"/>
                        </a:rPr>
                        <a:t>Развиваться </a:t>
                      </a:r>
                      <a:r>
                        <a:rPr sz="1800" spc="-390" dirty="0">
                          <a:latin typeface="Calibri"/>
                          <a:cs typeface="Calibri"/>
                        </a:rPr>
                        <a:t> </a:t>
                      </a:r>
                      <a:r>
                        <a:rPr sz="1800" spc="-10" dirty="0">
                          <a:latin typeface="Calibri"/>
                          <a:cs typeface="Calibri"/>
                        </a:rPr>
                        <a:t>(«атака»)</a:t>
                      </a:r>
                      <a:endParaRPr sz="1800">
                        <a:latin typeface="Calibri"/>
                        <a:cs typeface="Calibri"/>
                      </a:endParaRPr>
                    </a:p>
                  </a:txBody>
                  <a:tcPr marL="0" marR="0" marT="3111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1DFCE"/>
                    </a:solidFill>
                  </a:tcPr>
                </a:tc>
                <a:tc>
                  <a:txBody>
                    <a:bodyPr/>
                    <a:lstStyle/>
                    <a:p>
                      <a:pPr marL="92075" marR="181610">
                        <a:lnSpc>
                          <a:spcPct val="100000"/>
                        </a:lnSpc>
                        <a:spcBef>
                          <a:spcPts val="244"/>
                        </a:spcBef>
                      </a:pPr>
                      <a:r>
                        <a:rPr sz="1800" dirty="0">
                          <a:latin typeface="Calibri"/>
                          <a:cs typeface="Calibri"/>
                        </a:rPr>
                        <a:t>3.</a:t>
                      </a:r>
                      <a:r>
                        <a:rPr sz="1800" spc="-5" dirty="0">
                          <a:latin typeface="Calibri"/>
                          <a:cs typeface="Calibri"/>
                        </a:rPr>
                        <a:t> </a:t>
                      </a:r>
                      <a:r>
                        <a:rPr sz="1800" spc="-10" dirty="0">
                          <a:latin typeface="Calibri"/>
                          <a:cs typeface="Calibri"/>
                        </a:rPr>
                        <a:t>Что</a:t>
                      </a:r>
                      <a:r>
                        <a:rPr sz="1800" dirty="0">
                          <a:latin typeface="Calibri"/>
                          <a:cs typeface="Calibri"/>
                        </a:rPr>
                        <a:t> </a:t>
                      </a:r>
                      <a:r>
                        <a:rPr sz="1800" spc="-10" dirty="0">
                          <a:latin typeface="Calibri"/>
                          <a:cs typeface="Calibri"/>
                        </a:rPr>
                        <a:t>изменить? </a:t>
                      </a:r>
                      <a:r>
                        <a:rPr sz="1800" spc="-5" dirty="0">
                          <a:latin typeface="Calibri"/>
                          <a:cs typeface="Calibri"/>
                        </a:rPr>
                        <a:t> («добавление</a:t>
                      </a:r>
                      <a:r>
                        <a:rPr sz="1800" spc="-60" dirty="0">
                          <a:latin typeface="Calibri"/>
                          <a:cs typeface="Calibri"/>
                        </a:rPr>
                        <a:t> </a:t>
                      </a:r>
                      <a:r>
                        <a:rPr sz="1800" spc="-5" dirty="0">
                          <a:latin typeface="Calibri"/>
                          <a:cs typeface="Calibri"/>
                        </a:rPr>
                        <a:t>ресурсов»)</a:t>
                      </a:r>
                      <a:endParaRPr sz="1800">
                        <a:latin typeface="Calibri"/>
                        <a:cs typeface="Calibri"/>
                      </a:endParaRPr>
                    </a:p>
                  </a:txBody>
                  <a:tcPr marL="0" marR="0" marT="3111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1DFCE"/>
                    </a:solidFill>
                  </a:tcPr>
                </a:tc>
                <a:extLst>
                  <a:ext uri="{0D108BD9-81ED-4DB2-BD59-A6C34878D82A}">
                    <a16:rowId xmlns:a16="http://schemas.microsoft.com/office/drawing/2014/main" val="10001"/>
                  </a:ext>
                </a:extLst>
              </a:tr>
              <a:tr h="1188846">
                <a:tc>
                  <a:txBody>
                    <a:bodyPr/>
                    <a:lstStyle/>
                    <a:p>
                      <a:pPr>
                        <a:lnSpc>
                          <a:spcPct val="100000"/>
                        </a:lnSpc>
                      </a:pPr>
                      <a:endParaRPr sz="1800">
                        <a:latin typeface="Times New Roman"/>
                        <a:cs typeface="Times New Roman"/>
                      </a:endParaRPr>
                    </a:p>
                    <a:p>
                      <a:pPr algn="ctr">
                        <a:lnSpc>
                          <a:spcPct val="100000"/>
                        </a:lnSpc>
                        <a:spcBef>
                          <a:spcPts val="1415"/>
                        </a:spcBef>
                      </a:pPr>
                      <a:r>
                        <a:rPr sz="1800" b="1" spc="-15" dirty="0">
                          <a:latin typeface="Calibri"/>
                          <a:cs typeface="Calibri"/>
                        </a:rPr>
                        <a:t>Угрозы</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E8"/>
                    </a:solidFill>
                  </a:tcPr>
                </a:tc>
                <a:tc>
                  <a:txBody>
                    <a:bodyPr/>
                    <a:lstStyle/>
                    <a:p>
                      <a:pPr marL="91440" marR="537845">
                        <a:lnSpc>
                          <a:spcPct val="100000"/>
                        </a:lnSpc>
                        <a:spcBef>
                          <a:spcPts val="245"/>
                        </a:spcBef>
                      </a:pPr>
                      <a:r>
                        <a:rPr sz="1800" dirty="0">
                          <a:latin typeface="Calibri"/>
                          <a:cs typeface="Calibri"/>
                        </a:rPr>
                        <a:t>2. </a:t>
                      </a:r>
                      <a:r>
                        <a:rPr sz="1800" spc="-5" dirty="0">
                          <a:latin typeface="Calibri"/>
                          <a:cs typeface="Calibri"/>
                        </a:rPr>
                        <a:t>Компенсировать </a:t>
                      </a:r>
                      <a:r>
                        <a:rPr sz="1800" dirty="0">
                          <a:latin typeface="Calibri"/>
                          <a:cs typeface="Calibri"/>
                        </a:rPr>
                        <a:t> угрозы</a:t>
                      </a:r>
                      <a:r>
                        <a:rPr sz="1800" spc="-75" dirty="0">
                          <a:latin typeface="Calibri"/>
                          <a:cs typeface="Calibri"/>
                        </a:rPr>
                        <a:t> </a:t>
                      </a:r>
                      <a:r>
                        <a:rPr sz="1800" spc="-5" dirty="0">
                          <a:latin typeface="Calibri"/>
                          <a:cs typeface="Calibri"/>
                        </a:rPr>
                        <a:t>(«оборона»)</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E8"/>
                    </a:solidFill>
                  </a:tcPr>
                </a:tc>
                <a:tc>
                  <a:txBody>
                    <a:bodyPr/>
                    <a:lstStyle/>
                    <a:p>
                      <a:pPr marL="92075" marR="152400">
                        <a:lnSpc>
                          <a:spcPct val="100000"/>
                        </a:lnSpc>
                        <a:spcBef>
                          <a:spcPts val="245"/>
                        </a:spcBef>
                      </a:pPr>
                      <a:r>
                        <a:rPr sz="1800" dirty="0">
                          <a:latin typeface="Calibri"/>
                          <a:cs typeface="Calibri"/>
                        </a:rPr>
                        <a:t>4. </a:t>
                      </a:r>
                      <a:r>
                        <a:rPr sz="1800" spc="-5" dirty="0">
                          <a:latin typeface="Calibri"/>
                          <a:cs typeface="Calibri"/>
                        </a:rPr>
                        <a:t>Как решить </a:t>
                      </a:r>
                      <a:r>
                        <a:rPr sz="1800" spc="-10" dirty="0">
                          <a:latin typeface="Calibri"/>
                          <a:cs typeface="Calibri"/>
                        </a:rPr>
                        <a:t>проблемы? </a:t>
                      </a:r>
                      <a:r>
                        <a:rPr sz="1800" spc="-395" dirty="0">
                          <a:latin typeface="Calibri"/>
                          <a:cs typeface="Calibri"/>
                        </a:rPr>
                        <a:t> </a:t>
                      </a:r>
                      <a:r>
                        <a:rPr sz="1800" spc="-5" dirty="0">
                          <a:latin typeface="Calibri"/>
                          <a:cs typeface="Calibri"/>
                        </a:rPr>
                        <a:t>(«добавление</a:t>
                      </a:r>
                      <a:r>
                        <a:rPr sz="1800" spc="-40" dirty="0">
                          <a:latin typeface="Calibri"/>
                          <a:cs typeface="Calibri"/>
                        </a:rPr>
                        <a:t> </a:t>
                      </a:r>
                      <a:r>
                        <a:rPr sz="1800" spc="-5" dirty="0">
                          <a:latin typeface="Calibri"/>
                          <a:cs typeface="Calibri"/>
                        </a:rPr>
                        <a:t>ресурсов»,</a:t>
                      </a:r>
                      <a:endParaRPr sz="1800">
                        <a:latin typeface="Calibri"/>
                        <a:cs typeface="Calibri"/>
                      </a:endParaRPr>
                    </a:p>
                    <a:p>
                      <a:pPr marL="92075">
                        <a:lnSpc>
                          <a:spcPct val="100000"/>
                        </a:lnSpc>
                      </a:pPr>
                      <a:r>
                        <a:rPr sz="1800" spc="-5" dirty="0">
                          <a:latin typeface="Calibri"/>
                          <a:cs typeface="Calibri"/>
                        </a:rPr>
                        <a:t>«реструктуризация»,</a:t>
                      </a:r>
                      <a:endParaRPr sz="1800">
                        <a:latin typeface="Calibri"/>
                        <a:cs typeface="Calibri"/>
                      </a:endParaRPr>
                    </a:p>
                    <a:p>
                      <a:pPr marL="92075">
                        <a:lnSpc>
                          <a:spcPct val="100000"/>
                        </a:lnSpc>
                      </a:pPr>
                      <a:r>
                        <a:rPr sz="1800" dirty="0">
                          <a:latin typeface="Calibri"/>
                          <a:cs typeface="Calibri"/>
                        </a:rPr>
                        <a:t>«ликвидация</a:t>
                      </a:r>
                      <a:r>
                        <a:rPr sz="1800" spc="-45" dirty="0">
                          <a:latin typeface="Calibri"/>
                          <a:cs typeface="Calibri"/>
                        </a:rPr>
                        <a:t> </a:t>
                      </a:r>
                      <a:r>
                        <a:rPr sz="1800" spc="-5" dirty="0">
                          <a:latin typeface="Calibri"/>
                          <a:cs typeface="Calibri"/>
                        </a:rPr>
                        <a:t>бизнеса»)</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E8"/>
                    </a:solidFill>
                  </a:tcPr>
                </a:tc>
                <a:extLst>
                  <a:ext uri="{0D108BD9-81ED-4DB2-BD59-A6C34878D82A}">
                    <a16:rowId xmlns:a16="http://schemas.microsoft.com/office/drawing/2014/main" val="10002"/>
                  </a:ext>
                </a:extLst>
              </a:tr>
            </a:tbl>
          </a:graphicData>
        </a:graphic>
      </p:graphicFrame>
      <p:sp>
        <p:nvSpPr>
          <p:cNvPr id="9" name="object 5">
            <a:extLst>
              <a:ext uri="{FF2B5EF4-FFF2-40B4-BE49-F238E27FC236}">
                <a16:creationId xmlns:a16="http://schemas.microsoft.com/office/drawing/2014/main" id="{28F5CD9B-69CA-47E4-ACE6-30B222B296FA}"/>
              </a:ext>
            </a:extLst>
          </p:cNvPr>
          <p:cNvSpPr/>
          <p:nvPr/>
        </p:nvSpPr>
        <p:spPr>
          <a:xfrm>
            <a:off x="1933133" y="1225325"/>
            <a:ext cx="2938145" cy="1171575"/>
          </a:xfrm>
          <a:custGeom>
            <a:avLst/>
            <a:gdLst/>
            <a:ahLst/>
            <a:cxnLst/>
            <a:rect l="l" t="t" r="r" b="b"/>
            <a:pathLst>
              <a:path w="2938145" h="1171575">
                <a:moveTo>
                  <a:pt x="0" y="0"/>
                </a:moveTo>
                <a:lnTo>
                  <a:pt x="2937891" y="1171448"/>
                </a:lnTo>
              </a:path>
            </a:pathLst>
          </a:custGeom>
          <a:ln w="38100">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3704293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25386" y="230359"/>
            <a:ext cx="8341229" cy="752129"/>
          </a:xfrm>
          <a:prstGeom prst="rect">
            <a:avLst/>
          </a:prstGeom>
        </p:spPr>
        <p:txBody>
          <a:bodyPr vert="horz" wrap="square" lIns="0" tIns="13335" rIns="0" bIns="0" rtlCol="0" anchor="t">
            <a:spAutoFit/>
          </a:bodyPr>
          <a:lstStyle/>
          <a:p>
            <a:pPr marL="12700">
              <a:spcBef>
                <a:spcPts val="105"/>
              </a:spcBef>
            </a:pPr>
            <a:r>
              <a:rPr lang="ru-RU" sz="2400" b="1" spc="-15" dirty="0">
                <a:solidFill>
                  <a:schemeClr val="accent6">
                    <a:lumMod val="75000"/>
                  </a:schemeClr>
                </a:solidFill>
                <a:latin typeface="Arial" panose="020B0604020202020204" pitchFamily="34" charset="0"/>
                <a:cs typeface="Arial" panose="020B0604020202020204" pitchFamily="34" charset="0"/>
              </a:rPr>
              <a:t>Стратегия бизнеса. Стратегии конкуренции по М. Портеру</a:t>
            </a:r>
            <a:endParaRPr sz="2400" dirty="0">
              <a:solidFill>
                <a:schemeClr val="accent6">
                  <a:lumMod val="75000"/>
                </a:schemeClr>
              </a:solidFill>
              <a:latin typeface="Arial" panose="020B0604020202020204" pitchFamily="34" charset="0"/>
              <a:cs typeface="Arial" panose="020B0604020202020204" pitchFamily="34" charset="0"/>
            </a:endParaRPr>
          </a:p>
        </p:txBody>
      </p:sp>
      <p:sp>
        <p:nvSpPr>
          <p:cNvPr id="17" name="object 7">
            <a:extLst>
              <a:ext uri="{FF2B5EF4-FFF2-40B4-BE49-F238E27FC236}">
                <a16:creationId xmlns:a16="http://schemas.microsoft.com/office/drawing/2014/main" id="{7B707D7D-6CE8-4D3E-BCB4-277CE11FC0AB}"/>
              </a:ext>
            </a:extLst>
          </p:cNvPr>
          <p:cNvSpPr txBox="1"/>
          <p:nvPr/>
        </p:nvSpPr>
        <p:spPr>
          <a:xfrm>
            <a:off x="3878327" y="861440"/>
            <a:ext cx="4679315" cy="299720"/>
          </a:xfrm>
          <a:prstGeom prst="rect">
            <a:avLst/>
          </a:prstGeom>
        </p:spPr>
        <p:txBody>
          <a:bodyPr vert="horz" wrap="square" lIns="0" tIns="12700" rIns="0" bIns="0" rtlCol="0">
            <a:spAutoFit/>
          </a:bodyPr>
          <a:lstStyle/>
          <a:p>
            <a:pPr marL="12700">
              <a:spcBef>
                <a:spcPts val="100"/>
              </a:spcBef>
            </a:pPr>
            <a:r>
              <a:rPr b="1" spc="-5" dirty="0">
                <a:solidFill>
                  <a:srgbClr val="FFFFFF"/>
                </a:solidFill>
                <a:latin typeface="Calibri"/>
                <a:cs typeface="Calibri"/>
              </a:rPr>
              <a:t>Развитие</a:t>
            </a:r>
            <a:r>
              <a:rPr b="1" spc="-30" dirty="0">
                <a:solidFill>
                  <a:srgbClr val="FFFFFF"/>
                </a:solidFill>
                <a:latin typeface="Calibri"/>
                <a:cs typeface="Calibri"/>
              </a:rPr>
              <a:t> </a:t>
            </a:r>
            <a:r>
              <a:rPr b="1" spc="-10" dirty="0">
                <a:solidFill>
                  <a:srgbClr val="FFFFFF"/>
                </a:solidFill>
                <a:latin typeface="Calibri"/>
                <a:cs typeface="Calibri"/>
              </a:rPr>
              <a:t>рынка</a:t>
            </a:r>
            <a:r>
              <a:rPr b="1" dirty="0">
                <a:solidFill>
                  <a:srgbClr val="FFFFFF"/>
                </a:solidFill>
                <a:latin typeface="Calibri"/>
                <a:cs typeface="Calibri"/>
              </a:rPr>
              <a:t> </a:t>
            </a:r>
            <a:r>
              <a:rPr spc="-5" dirty="0">
                <a:solidFill>
                  <a:srgbClr val="FFFFFF"/>
                </a:solidFill>
                <a:latin typeface="Calibri"/>
                <a:cs typeface="Calibri"/>
              </a:rPr>
              <a:t>(новые</a:t>
            </a:r>
            <a:r>
              <a:rPr spc="15" dirty="0">
                <a:solidFill>
                  <a:srgbClr val="FFFFFF"/>
                </a:solidFill>
                <a:latin typeface="Calibri"/>
                <a:cs typeface="Calibri"/>
              </a:rPr>
              <a:t> </a:t>
            </a:r>
            <a:r>
              <a:rPr spc="-5" dirty="0">
                <a:solidFill>
                  <a:srgbClr val="FFFFFF"/>
                </a:solidFill>
                <a:latin typeface="Calibri"/>
                <a:cs typeface="Calibri"/>
              </a:rPr>
              <a:t>сегменты покупателей)</a:t>
            </a:r>
            <a:endParaRPr>
              <a:latin typeface="Calibri"/>
              <a:cs typeface="Calibri"/>
            </a:endParaRPr>
          </a:p>
        </p:txBody>
      </p:sp>
      <p:graphicFrame>
        <p:nvGraphicFramePr>
          <p:cNvPr id="6" name="object 3">
            <a:extLst>
              <a:ext uri="{FF2B5EF4-FFF2-40B4-BE49-F238E27FC236}">
                <a16:creationId xmlns:a16="http://schemas.microsoft.com/office/drawing/2014/main" id="{909A6B60-AE1B-43C8-B989-536903B7DB41}"/>
              </a:ext>
            </a:extLst>
          </p:cNvPr>
          <p:cNvGraphicFramePr>
            <a:graphicFrameLocks noGrp="1"/>
          </p:cNvGraphicFramePr>
          <p:nvPr/>
        </p:nvGraphicFramePr>
        <p:xfrm>
          <a:off x="2201214" y="1262380"/>
          <a:ext cx="7519670" cy="4038600"/>
        </p:xfrm>
        <a:graphic>
          <a:graphicData uri="http://schemas.openxmlformats.org/drawingml/2006/table">
            <a:tbl>
              <a:tblPr firstRow="1" bandRow="1">
                <a:tableStyleId>{2D5ABB26-0587-4C30-8999-92F81FD0307C}</a:tableStyleId>
              </a:tblPr>
              <a:tblGrid>
                <a:gridCol w="2300605">
                  <a:extLst>
                    <a:ext uri="{9D8B030D-6E8A-4147-A177-3AD203B41FA5}">
                      <a16:colId xmlns:a16="http://schemas.microsoft.com/office/drawing/2014/main" val="20000"/>
                    </a:ext>
                  </a:extLst>
                </a:gridCol>
                <a:gridCol w="2710180">
                  <a:extLst>
                    <a:ext uri="{9D8B030D-6E8A-4147-A177-3AD203B41FA5}">
                      <a16:colId xmlns:a16="http://schemas.microsoft.com/office/drawing/2014/main" val="20001"/>
                    </a:ext>
                  </a:extLst>
                </a:gridCol>
                <a:gridCol w="2508885">
                  <a:extLst>
                    <a:ext uri="{9D8B030D-6E8A-4147-A177-3AD203B41FA5}">
                      <a16:colId xmlns:a16="http://schemas.microsoft.com/office/drawing/2014/main" val="20002"/>
                    </a:ext>
                  </a:extLst>
                </a:gridCol>
              </a:tblGrid>
              <a:tr h="882650">
                <a:tc>
                  <a:txBody>
                    <a:bodyPr/>
                    <a:lstStyle/>
                    <a:p>
                      <a:pPr>
                        <a:lnSpc>
                          <a:spcPct val="100000"/>
                        </a:lnSpc>
                      </a:pPr>
                      <a:endParaRPr sz="17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376555">
                        <a:lnSpc>
                          <a:spcPct val="100000"/>
                        </a:lnSpc>
                        <a:spcBef>
                          <a:spcPts val="305"/>
                        </a:spcBef>
                      </a:pPr>
                      <a:r>
                        <a:rPr sz="1800" spc="-5" dirty="0">
                          <a:latin typeface="Times New Roman"/>
                          <a:cs typeface="Times New Roman"/>
                        </a:rPr>
                        <a:t>Снижение</a:t>
                      </a:r>
                      <a:r>
                        <a:rPr sz="1800" spc="-35" dirty="0">
                          <a:latin typeface="Times New Roman"/>
                          <a:cs typeface="Times New Roman"/>
                        </a:rPr>
                        <a:t> </a:t>
                      </a:r>
                      <a:r>
                        <a:rPr sz="1800" spc="-10" dirty="0">
                          <a:latin typeface="Times New Roman"/>
                          <a:cs typeface="Times New Roman"/>
                        </a:rPr>
                        <a:t>издержек</a:t>
                      </a:r>
                      <a:endParaRPr sz="1800">
                        <a:latin typeface="Times New Roman"/>
                        <a:cs typeface="Times New Roman"/>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EBEBEB"/>
                    </a:solidFill>
                  </a:tcPr>
                </a:tc>
                <a:tc>
                  <a:txBody>
                    <a:bodyPr/>
                    <a:lstStyle/>
                    <a:p>
                      <a:pPr marL="400685">
                        <a:lnSpc>
                          <a:spcPct val="100000"/>
                        </a:lnSpc>
                        <a:spcBef>
                          <a:spcPts val="305"/>
                        </a:spcBef>
                      </a:pPr>
                      <a:r>
                        <a:rPr sz="1800" spc="-5" dirty="0">
                          <a:latin typeface="Times New Roman"/>
                          <a:cs typeface="Times New Roman"/>
                        </a:rPr>
                        <a:t>Дифференциация</a:t>
                      </a:r>
                      <a:endParaRPr sz="1800">
                        <a:latin typeface="Times New Roman"/>
                        <a:cs typeface="Times New Roman"/>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EBEBEB"/>
                    </a:solidFill>
                  </a:tcPr>
                </a:tc>
                <a:extLst>
                  <a:ext uri="{0D108BD9-81ED-4DB2-BD59-A6C34878D82A}">
                    <a16:rowId xmlns:a16="http://schemas.microsoft.com/office/drawing/2014/main" val="10000"/>
                  </a:ext>
                </a:extLst>
              </a:tr>
              <a:tr h="1373251">
                <a:tc>
                  <a:txBody>
                    <a:bodyPr/>
                    <a:lstStyle/>
                    <a:p>
                      <a:pPr marL="434340" marR="271145">
                        <a:lnSpc>
                          <a:spcPct val="100000"/>
                        </a:lnSpc>
                        <a:spcBef>
                          <a:spcPts val="305"/>
                        </a:spcBef>
                      </a:pPr>
                      <a:r>
                        <a:rPr sz="1800" spc="-5" dirty="0">
                          <a:latin typeface="Times New Roman"/>
                          <a:cs typeface="Times New Roman"/>
                        </a:rPr>
                        <a:t>Обслуживание </a:t>
                      </a:r>
                      <a:r>
                        <a:rPr sz="1800" dirty="0">
                          <a:latin typeface="Times New Roman"/>
                          <a:cs typeface="Times New Roman"/>
                        </a:rPr>
                        <a:t> </a:t>
                      </a:r>
                      <a:r>
                        <a:rPr sz="1800" spc="-5" dirty="0">
                          <a:latin typeface="Times New Roman"/>
                          <a:cs typeface="Times New Roman"/>
                        </a:rPr>
                        <a:t>всего</a:t>
                      </a:r>
                      <a:r>
                        <a:rPr sz="1800" spc="-70" dirty="0">
                          <a:latin typeface="Times New Roman"/>
                          <a:cs typeface="Times New Roman"/>
                        </a:rPr>
                        <a:t> </a:t>
                      </a:r>
                      <a:r>
                        <a:rPr sz="1800" spc="-5" dirty="0">
                          <a:latin typeface="Times New Roman"/>
                          <a:cs typeface="Times New Roman"/>
                        </a:rPr>
                        <a:t>рынка</a:t>
                      </a:r>
                      <a:r>
                        <a:rPr sz="1800" spc="-50" dirty="0">
                          <a:latin typeface="Times New Roman"/>
                          <a:cs typeface="Times New Roman"/>
                        </a:rPr>
                        <a:t> </a:t>
                      </a:r>
                      <a:r>
                        <a:rPr sz="1800" spc="-5" dirty="0">
                          <a:latin typeface="Times New Roman"/>
                          <a:cs typeface="Times New Roman"/>
                        </a:rPr>
                        <a:t>или </a:t>
                      </a:r>
                      <a:r>
                        <a:rPr sz="1800" spc="-434" dirty="0">
                          <a:latin typeface="Times New Roman"/>
                          <a:cs typeface="Times New Roman"/>
                        </a:rPr>
                        <a:t> </a:t>
                      </a:r>
                      <a:r>
                        <a:rPr sz="1800" spc="-10" dirty="0">
                          <a:latin typeface="Times New Roman"/>
                          <a:cs typeface="Times New Roman"/>
                        </a:rPr>
                        <a:t>больших </a:t>
                      </a:r>
                      <a:r>
                        <a:rPr sz="1800" dirty="0">
                          <a:latin typeface="Times New Roman"/>
                          <a:cs typeface="Times New Roman"/>
                        </a:rPr>
                        <a:t>частей </a:t>
                      </a:r>
                      <a:r>
                        <a:rPr sz="1800" spc="-434" dirty="0">
                          <a:latin typeface="Times New Roman"/>
                          <a:cs typeface="Times New Roman"/>
                        </a:rPr>
                        <a:t> </a:t>
                      </a:r>
                      <a:r>
                        <a:rPr sz="1800" spc="-15" dirty="0">
                          <a:latin typeface="Times New Roman"/>
                          <a:cs typeface="Times New Roman"/>
                        </a:rPr>
                        <a:t>(субрынков)</a:t>
                      </a:r>
                      <a:endParaRPr sz="1800">
                        <a:latin typeface="Times New Roman"/>
                        <a:cs typeface="Times New Roman"/>
                      </a:endParaRPr>
                    </a:p>
                  </a:txBody>
                  <a:tcPr marL="0" marR="0" marT="3873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marL="490855" marR="782955" indent="57785">
                        <a:lnSpc>
                          <a:spcPct val="100000"/>
                        </a:lnSpc>
                        <a:spcBef>
                          <a:spcPts val="305"/>
                        </a:spcBef>
                      </a:pPr>
                      <a:r>
                        <a:rPr sz="1800" b="1" spc="-5" dirty="0">
                          <a:latin typeface="Times New Roman"/>
                          <a:cs typeface="Times New Roman"/>
                        </a:rPr>
                        <a:t>Лидерство </a:t>
                      </a:r>
                      <a:r>
                        <a:rPr sz="1800" b="1" dirty="0">
                          <a:latin typeface="Times New Roman"/>
                          <a:cs typeface="Times New Roman"/>
                        </a:rPr>
                        <a:t> </a:t>
                      </a:r>
                      <a:r>
                        <a:rPr sz="1800" b="1" spc="-5" dirty="0">
                          <a:latin typeface="Times New Roman"/>
                          <a:cs typeface="Times New Roman"/>
                        </a:rPr>
                        <a:t>по</a:t>
                      </a:r>
                      <a:r>
                        <a:rPr sz="1800" b="1" spc="-65" dirty="0">
                          <a:latin typeface="Times New Roman"/>
                          <a:cs typeface="Times New Roman"/>
                        </a:rPr>
                        <a:t> </a:t>
                      </a:r>
                      <a:r>
                        <a:rPr sz="1800" b="1" spc="-15" dirty="0">
                          <a:latin typeface="Times New Roman"/>
                          <a:cs typeface="Times New Roman"/>
                        </a:rPr>
                        <a:t>издержкам</a:t>
                      </a:r>
                      <a:endParaRPr sz="1800">
                        <a:latin typeface="Times New Roman"/>
                        <a:cs typeface="Times New Roman"/>
                      </a:endParaRPr>
                    </a:p>
                  </a:txBody>
                  <a:tcPr marL="0" marR="0" marT="3873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EBEBEB"/>
                    </a:solidFill>
                  </a:tcPr>
                </a:tc>
                <a:tc>
                  <a:txBody>
                    <a:bodyPr/>
                    <a:lstStyle/>
                    <a:p>
                      <a:pPr marL="435609" marR="292735" indent="-58419">
                        <a:lnSpc>
                          <a:spcPct val="100000"/>
                        </a:lnSpc>
                        <a:spcBef>
                          <a:spcPts val="305"/>
                        </a:spcBef>
                      </a:pPr>
                      <a:r>
                        <a:rPr sz="1800" b="1" dirty="0">
                          <a:latin typeface="Times New Roman"/>
                          <a:cs typeface="Times New Roman"/>
                        </a:rPr>
                        <a:t>Ди</a:t>
                      </a:r>
                      <a:r>
                        <a:rPr sz="1800" b="1" spc="-10" dirty="0">
                          <a:latin typeface="Times New Roman"/>
                          <a:cs typeface="Times New Roman"/>
                        </a:rPr>
                        <a:t>фф</a:t>
                      </a:r>
                      <a:r>
                        <a:rPr sz="1800" b="1" dirty="0">
                          <a:latin typeface="Times New Roman"/>
                          <a:cs typeface="Times New Roman"/>
                        </a:rPr>
                        <a:t>ер</a:t>
                      </a:r>
                      <a:r>
                        <a:rPr sz="1800" b="1" spc="5" dirty="0">
                          <a:latin typeface="Times New Roman"/>
                          <a:cs typeface="Times New Roman"/>
                        </a:rPr>
                        <a:t>е</a:t>
                      </a:r>
                      <a:r>
                        <a:rPr sz="1800" b="1" spc="-5" dirty="0">
                          <a:latin typeface="Times New Roman"/>
                          <a:cs typeface="Times New Roman"/>
                        </a:rPr>
                        <a:t>нц</a:t>
                      </a:r>
                      <a:r>
                        <a:rPr sz="1800" b="1" spc="-10" dirty="0">
                          <a:latin typeface="Times New Roman"/>
                          <a:cs typeface="Times New Roman"/>
                        </a:rPr>
                        <a:t>и</a:t>
                      </a:r>
                      <a:r>
                        <a:rPr sz="1800" b="1" dirty="0">
                          <a:latin typeface="Times New Roman"/>
                          <a:cs typeface="Times New Roman"/>
                        </a:rPr>
                        <a:t>ац</a:t>
                      </a:r>
                      <a:r>
                        <a:rPr sz="1800" b="1" spc="5" dirty="0">
                          <a:latin typeface="Times New Roman"/>
                          <a:cs typeface="Times New Roman"/>
                        </a:rPr>
                        <a:t>и</a:t>
                      </a:r>
                      <a:r>
                        <a:rPr sz="1800" b="1" dirty="0">
                          <a:latin typeface="Times New Roman"/>
                          <a:cs typeface="Times New Roman"/>
                        </a:rPr>
                        <a:t>я  </a:t>
                      </a:r>
                      <a:r>
                        <a:rPr sz="1800" b="1" spc="-5" dirty="0">
                          <a:latin typeface="Times New Roman"/>
                          <a:cs typeface="Times New Roman"/>
                        </a:rPr>
                        <a:t>по</a:t>
                      </a:r>
                      <a:r>
                        <a:rPr sz="1800" b="1" spc="-20" dirty="0">
                          <a:latin typeface="Times New Roman"/>
                          <a:cs typeface="Times New Roman"/>
                        </a:rPr>
                        <a:t> </a:t>
                      </a:r>
                      <a:r>
                        <a:rPr sz="1800" b="1" spc="-5" dirty="0">
                          <a:latin typeface="Times New Roman"/>
                          <a:cs typeface="Times New Roman"/>
                        </a:rPr>
                        <a:t>свойствам,</a:t>
                      </a:r>
                      <a:endParaRPr sz="1800">
                        <a:latin typeface="Times New Roman"/>
                        <a:cs typeface="Times New Roman"/>
                      </a:endParaRPr>
                    </a:p>
                    <a:p>
                      <a:pPr marL="435609">
                        <a:lnSpc>
                          <a:spcPct val="100000"/>
                        </a:lnSpc>
                      </a:pPr>
                      <a:r>
                        <a:rPr sz="1800" b="1" spc="-10" dirty="0">
                          <a:latin typeface="Times New Roman"/>
                          <a:cs typeface="Times New Roman"/>
                        </a:rPr>
                        <a:t>услугам</a:t>
                      </a:r>
                      <a:r>
                        <a:rPr sz="1800" b="1" spc="-50" dirty="0">
                          <a:latin typeface="Times New Roman"/>
                          <a:cs typeface="Times New Roman"/>
                        </a:rPr>
                        <a:t> </a:t>
                      </a:r>
                      <a:r>
                        <a:rPr sz="1800" b="1" dirty="0">
                          <a:latin typeface="Times New Roman"/>
                          <a:cs typeface="Times New Roman"/>
                        </a:rPr>
                        <a:t>и</a:t>
                      </a:r>
                      <a:r>
                        <a:rPr sz="1800" b="1" spc="-30" dirty="0">
                          <a:latin typeface="Times New Roman"/>
                          <a:cs typeface="Times New Roman"/>
                        </a:rPr>
                        <a:t> </a:t>
                      </a:r>
                      <a:r>
                        <a:rPr sz="1800" b="1" spc="-35" dirty="0">
                          <a:latin typeface="Times New Roman"/>
                          <a:cs typeface="Times New Roman"/>
                        </a:rPr>
                        <a:t>т.д.</a:t>
                      </a:r>
                      <a:endParaRPr sz="1800">
                        <a:latin typeface="Times New Roman"/>
                        <a:cs typeface="Times New Roman"/>
                      </a:endParaRPr>
                    </a:p>
                  </a:txBody>
                  <a:tcPr marL="0" marR="0" marT="3873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EBEBEB"/>
                    </a:solidFill>
                  </a:tcPr>
                </a:tc>
                <a:extLst>
                  <a:ext uri="{0D108BD9-81ED-4DB2-BD59-A6C34878D82A}">
                    <a16:rowId xmlns:a16="http://schemas.microsoft.com/office/drawing/2014/main" val="10001"/>
                  </a:ext>
                </a:extLst>
              </a:tr>
              <a:tr h="1782699">
                <a:tc>
                  <a:txBody>
                    <a:bodyPr/>
                    <a:lstStyle/>
                    <a:p>
                      <a:pPr marL="434340">
                        <a:lnSpc>
                          <a:spcPct val="100000"/>
                        </a:lnSpc>
                        <a:spcBef>
                          <a:spcPts val="305"/>
                        </a:spcBef>
                      </a:pPr>
                      <a:r>
                        <a:rPr sz="1800" spc="-5" dirty="0">
                          <a:latin typeface="Times New Roman"/>
                          <a:cs typeface="Times New Roman"/>
                        </a:rPr>
                        <a:t>Обслуживание</a:t>
                      </a:r>
                      <a:endParaRPr sz="1800">
                        <a:latin typeface="Times New Roman"/>
                        <a:cs typeface="Times New Roman"/>
                      </a:endParaRPr>
                    </a:p>
                    <a:p>
                      <a:pPr marL="434340">
                        <a:lnSpc>
                          <a:spcPct val="100000"/>
                        </a:lnSpc>
                      </a:pPr>
                      <a:r>
                        <a:rPr sz="1800" spc="-10" dirty="0">
                          <a:latin typeface="Times New Roman"/>
                          <a:cs typeface="Times New Roman"/>
                        </a:rPr>
                        <a:t>небольших</a:t>
                      </a:r>
                      <a:endParaRPr sz="1800">
                        <a:latin typeface="Times New Roman"/>
                        <a:cs typeface="Times New Roman"/>
                      </a:endParaRPr>
                    </a:p>
                    <a:p>
                      <a:pPr marL="434340" marR="212725">
                        <a:lnSpc>
                          <a:spcPct val="100000"/>
                        </a:lnSpc>
                      </a:pPr>
                      <a:r>
                        <a:rPr sz="1800" spc="-5" dirty="0">
                          <a:latin typeface="Times New Roman"/>
                          <a:cs typeface="Times New Roman"/>
                        </a:rPr>
                        <a:t>сегментов</a:t>
                      </a:r>
                      <a:r>
                        <a:rPr sz="1800" spc="-90" dirty="0">
                          <a:latin typeface="Times New Roman"/>
                          <a:cs typeface="Times New Roman"/>
                        </a:rPr>
                        <a:t> </a:t>
                      </a:r>
                      <a:r>
                        <a:rPr sz="1800" spc="-5" dirty="0">
                          <a:latin typeface="Times New Roman"/>
                          <a:cs typeface="Times New Roman"/>
                        </a:rPr>
                        <a:t>рынка </a:t>
                      </a:r>
                      <a:r>
                        <a:rPr sz="1800" spc="-434" dirty="0">
                          <a:latin typeface="Times New Roman"/>
                          <a:cs typeface="Times New Roman"/>
                        </a:rPr>
                        <a:t> </a:t>
                      </a:r>
                      <a:r>
                        <a:rPr sz="1800" dirty="0">
                          <a:latin typeface="Times New Roman"/>
                          <a:cs typeface="Times New Roman"/>
                        </a:rPr>
                        <a:t>(фо</a:t>
                      </a:r>
                      <a:r>
                        <a:rPr sz="1800" spc="-30" dirty="0">
                          <a:latin typeface="Times New Roman"/>
                          <a:cs typeface="Times New Roman"/>
                        </a:rPr>
                        <a:t>к</a:t>
                      </a:r>
                      <a:r>
                        <a:rPr sz="1800" spc="20" dirty="0">
                          <a:latin typeface="Times New Roman"/>
                          <a:cs typeface="Times New Roman"/>
                        </a:rPr>
                        <a:t>у</a:t>
                      </a:r>
                      <a:r>
                        <a:rPr sz="1800" dirty="0">
                          <a:latin typeface="Times New Roman"/>
                          <a:cs typeface="Times New Roman"/>
                        </a:rPr>
                        <a:t>сиро</a:t>
                      </a:r>
                      <a:r>
                        <a:rPr sz="1800" spc="-20" dirty="0">
                          <a:latin typeface="Times New Roman"/>
                          <a:cs typeface="Times New Roman"/>
                        </a:rPr>
                        <a:t>в</a:t>
                      </a:r>
                      <a:r>
                        <a:rPr sz="1800" dirty="0">
                          <a:latin typeface="Times New Roman"/>
                          <a:cs typeface="Times New Roman"/>
                        </a:rPr>
                        <a:t>ание)</a:t>
                      </a:r>
                      <a:endParaRPr sz="1800">
                        <a:latin typeface="Times New Roman"/>
                        <a:cs typeface="Times New Roman"/>
                      </a:endParaRPr>
                    </a:p>
                  </a:txBody>
                  <a:tcPr marL="0" marR="0" marT="3873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EBEBEB"/>
                    </a:solidFill>
                  </a:tcPr>
                </a:tc>
                <a:tc>
                  <a:txBody>
                    <a:bodyPr/>
                    <a:lstStyle/>
                    <a:p>
                      <a:pPr>
                        <a:lnSpc>
                          <a:spcPct val="100000"/>
                        </a:lnSpc>
                        <a:spcBef>
                          <a:spcPts val="50"/>
                        </a:spcBef>
                      </a:pPr>
                      <a:endParaRPr sz="2100">
                        <a:latin typeface="Times New Roman"/>
                        <a:cs typeface="Times New Roman"/>
                      </a:endParaRPr>
                    </a:p>
                    <a:p>
                      <a:pPr marL="263525">
                        <a:lnSpc>
                          <a:spcPct val="100000"/>
                        </a:lnSpc>
                      </a:pPr>
                      <a:r>
                        <a:rPr sz="1800" b="1" spc="-15" dirty="0">
                          <a:latin typeface="Times New Roman"/>
                          <a:cs typeface="Times New Roman"/>
                        </a:rPr>
                        <a:t>ФОКУСИРОВАНИЕ</a:t>
                      </a:r>
                      <a:endParaRPr sz="1800">
                        <a:latin typeface="Times New Roman"/>
                        <a:cs typeface="Times New Roman"/>
                      </a:endParaRPr>
                    </a:p>
                    <a:p>
                      <a:pPr marL="289560">
                        <a:lnSpc>
                          <a:spcPct val="100000"/>
                        </a:lnSpc>
                      </a:pPr>
                      <a:r>
                        <a:rPr sz="1800" b="1" spc="-25" dirty="0">
                          <a:latin typeface="Times New Roman"/>
                          <a:cs typeface="Times New Roman"/>
                        </a:rPr>
                        <a:t>(КОНЦЕНТРАЦИЯ)</a:t>
                      </a:r>
                      <a:endParaRPr sz="1800">
                        <a:latin typeface="Times New Roman"/>
                        <a:cs typeface="Times New Roman"/>
                      </a:endParaRPr>
                    </a:p>
                    <a:p>
                      <a:pPr marL="314325" marR="307340" indent="78740">
                        <a:lnSpc>
                          <a:spcPct val="100000"/>
                        </a:lnSpc>
                      </a:pPr>
                      <a:r>
                        <a:rPr sz="1800" b="1" dirty="0">
                          <a:latin typeface="Times New Roman"/>
                          <a:cs typeface="Times New Roman"/>
                        </a:rPr>
                        <a:t>и </a:t>
                      </a:r>
                      <a:r>
                        <a:rPr sz="1800" b="1" spc="-5" dirty="0">
                          <a:latin typeface="Times New Roman"/>
                          <a:cs typeface="Times New Roman"/>
                        </a:rPr>
                        <a:t>особое </a:t>
                      </a:r>
                      <a:r>
                        <a:rPr sz="1800" b="1" spc="-10" dirty="0">
                          <a:latin typeface="Times New Roman"/>
                          <a:cs typeface="Times New Roman"/>
                        </a:rPr>
                        <a:t>внимание </a:t>
                      </a:r>
                      <a:r>
                        <a:rPr sz="1800" b="1" spc="-5" dirty="0">
                          <a:latin typeface="Times New Roman"/>
                          <a:cs typeface="Times New Roman"/>
                        </a:rPr>
                        <a:t> </a:t>
                      </a:r>
                      <a:r>
                        <a:rPr sz="1800" b="1" spc="-10" dirty="0">
                          <a:latin typeface="Times New Roman"/>
                          <a:cs typeface="Times New Roman"/>
                        </a:rPr>
                        <a:t>снижению</a:t>
                      </a:r>
                      <a:r>
                        <a:rPr sz="1800" b="1" spc="-45" dirty="0">
                          <a:latin typeface="Times New Roman"/>
                          <a:cs typeface="Times New Roman"/>
                        </a:rPr>
                        <a:t> </a:t>
                      </a:r>
                      <a:r>
                        <a:rPr sz="1800" b="1" spc="-15" dirty="0">
                          <a:latin typeface="Times New Roman"/>
                          <a:cs typeface="Times New Roman"/>
                        </a:rPr>
                        <a:t>издержек</a:t>
                      </a:r>
                      <a:endParaRPr sz="1800">
                        <a:latin typeface="Times New Roman"/>
                        <a:cs typeface="Times New Roman"/>
                      </a:endParaRPr>
                    </a:p>
                  </a:txBody>
                  <a:tcPr marL="0" marR="0" marT="635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EBEBEB"/>
                    </a:solidFill>
                  </a:tcPr>
                </a:tc>
                <a:tc>
                  <a:txBody>
                    <a:bodyPr/>
                    <a:lstStyle/>
                    <a:p>
                      <a:pPr>
                        <a:lnSpc>
                          <a:spcPct val="100000"/>
                        </a:lnSpc>
                        <a:spcBef>
                          <a:spcPts val="50"/>
                        </a:spcBef>
                      </a:pPr>
                      <a:endParaRPr sz="2100" dirty="0">
                        <a:latin typeface="Times New Roman"/>
                        <a:cs typeface="Times New Roman"/>
                      </a:endParaRPr>
                    </a:p>
                    <a:p>
                      <a:pPr algn="ctr">
                        <a:lnSpc>
                          <a:spcPct val="100000"/>
                        </a:lnSpc>
                      </a:pPr>
                      <a:r>
                        <a:rPr sz="1800" b="1" spc="-15" dirty="0">
                          <a:latin typeface="Times New Roman"/>
                          <a:cs typeface="Times New Roman"/>
                        </a:rPr>
                        <a:t>ФОКУСИРОВАНИЕ</a:t>
                      </a:r>
                      <a:endParaRPr sz="1800" dirty="0">
                        <a:latin typeface="Times New Roman"/>
                        <a:cs typeface="Times New Roman"/>
                      </a:endParaRPr>
                    </a:p>
                    <a:p>
                      <a:pPr algn="ctr">
                        <a:lnSpc>
                          <a:spcPct val="100000"/>
                        </a:lnSpc>
                      </a:pPr>
                      <a:r>
                        <a:rPr sz="1800" b="1" spc="-25" dirty="0">
                          <a:latin typeface="Times New Roman"/>
                          <a:cs typeface="Times New Roman"/>
                        </a:rPr>
                        <a:t>(КОНЦЕНТРАЦИЯ)</a:t>
                      </a:r>
                      <a:endParaRPr sz="1800" dirty="0">
                        <a:latin typeface="Times New Roman"/>
                        <a:cs typeface="Times New Roman"/>
                      </a:endParaRPr>
                    </a:p>
                    <a:p>
                      <a:pPr marL="201930" marR="194310" indent="57150" algn="ctr">
                        <a:lnSpc>
                          <a:spcPct val="100000"/>
                        </a:lnSpc>
                      </a:pPr>
                      <a:r>
                        <a:rPr sz="1800" b="1" dirty="0">
                          <a:latin typeface="Times New Roman"/>
                          <a:cs typeface="Times New Roman"/>
                        </a:rPr>
                        <a:t>и </a:t>
                      </a:r>
                      <a:r>
                        <a:rPr sz="1800" b="1" spc="-5" dirty="0">
                          <a:latin typeface="Times New Roman"/>
                          <a:cs typeface="Times New Roman"/>
                        </a:rPr>
                        <a:t>особое внимание </a:t>
                      </a:r>
                      <a:r>
                        <a:rPr sz="1800" b="1" dirty="0">
                          <a:latin typeface="Times New Roman"/>
                          <a:cs typeface="Times New Roman"/>
                        </a:rPr>
                        <a:t> </a:t>
                      </a:r>
                      <a:r>
                        <a:rPr sz="1800" b="1" spc="-5" dirty="0">
                          <a:latin typeface="Times New Roman"/>
                          <a:cs typeface="Times New Roman"/>
                        </a:rPr>
                        <a:t>дифференциации по </a:t>
                      </a:r>
                      <a:r>
                        <a:rPr sz="1800" b="1" spc="-434" dirty="0">
                          <a:latin typeface="Times New Roman"/>
                          <a:cs typeface="Times New Roman"/>
                        </a:rPr>
                        <a:t> </a:t>
                      </a:r>
                      <a:r>
                        <a:rPr sz="1800" b="1" spc="-5" dirty="0">
                          <a:latin typeface="Times New Roman"/>
                          <a:cs typeface="Times New Roman"/>
                        </a:rPr>
                        <a:t>свойствам</a:t>
                      </a:r>
                      <a:endParaRPr sz="1800" dirty="0">
                        <a:latin typeface="Times New Roman"/>
                        <a:cs typeface="Times New Roman"/>
                      </a:endParaRPr>
                    </a:p>
                  </a:txBody>
                  <a:tcPr marL="0" marR="0" marT="635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EBEBEB"/>
                    </a:solidFill>
                  </a:tcPr>
                </a:tc>
                <a:extLst>
                  <a:ext uri="{0D108BD9-81ED-4DB2-BD59-A6C34878D82A}">
                    <a16:rowId xmlns:a16="http://schemas.microsoft.com/office/drawing/2014/main" val="10002"/>
                  </a:ext>
                </a:extLst>
              </a:tr>
            </a:tbl>
          </a:graphicData>
        </a:graphic>
      </p:graphicFrame>
      <p:grpSp>
        <p:nvGrpSpPr>
          <p:cNvPr id="8" name="object 4">
            <a:extLst>
              <a:ext uri="{FF2B5EF4-FFF2-40B4-BE49-F238E27FC236}">
                <a16:creationId xmlns:a16="http://schemas.microsoft.com/office/drawing/2014/main" id="{ABC30213-27D7-4943-B2FE-429914EC19F8}"/>
              </a:ext>
            </a:extLst>
          </p:cNvPr>
          <p:cNvGrpSpPr/>
          <p:nvPr/>
        </p:nvGrpSpPr>
        <p:grpSpPr>
          <a:xfrm>
            <a:off x="6999733" y="3403091"/>
            <a:ext cx="299085" cy="295910"/>
            <a:chOff x="5475732" y="3403091"/>
            <a:chExt cx="299085" cy="295910"/>
          </a:xfrm>
        </p:grpSpPr>
        <p:sp>
          <p:nvSpPr>
            <p:cNvPr id="10" name="object 5">
              <a:extLst>
                <a:ext uri="{FF2B5EF4-FFF2-40B4-BE49-F238E27FC236}">
                  <a16:creationId xmlns:a16="http://schemas.microsoft.com/office/drawing/2014/main" id="{AD7C0736-CB88-4A7C-A951-7362D943FCDA}"/>
                </a:ext>
              </a:extLst>
            </p:cNvPr>
            <p:cNvSpPr/>
            <p:nvPr/>
          </p:nvSpPr>
          <p:spPr>
            <a:xfrm>
              <a:off x="5480304" y="3407663"/>
              <a:ext cx="289560" cy="287020"/>
            </a:xfrm>
            <a:custGeom>
              <a:avLst/>
              <a:gdLst/>
              <a:ahLst/>
              <a:cxnLst/>
              <a:rect l="l" t="t" r="r" b="b"/>
              <a:pathLst>
                <a:path w="289560" h="287020">
                  <a:moveTo>
                    <a:pt x="144780" y="0"/>
                  </a:moveTo>
                  <a:lnTo>
                    <a:pt x="98999" y="7303"/>
                  </a:lnTo>
                  <a:lnTo>
                    <a:pt x="59253" y="27639"/>
                  </a:lnTo>
                  <a:lnTo>
                    <a:pt x="27919" y="58649"/>
                  </a:lnTo>
                  <a:lnTo>
                    <a:pt x="7376" y="97974"/>
                  </a:lnTo>
                  <a:lnTo>
                    <a:pt x="0" y="143256"/>
                  </a:lnTo>
                  <a:lnTo>
                    <a:pt x="7376" y="188537"/>
                  </a:lnTo>
                  <a:lnTo>
                    <a:pt x="27919" y="227862"/>
                  </a:lnTo>
                  <a:lnTo>
                    <a:pt x="59253" y="258872"/>
                  </a:lnTo>
                  <a:lnTo>
                    <a:pt x="98999" y="279208"/>
                  </a:lnTo>
                  <a:lnTo>
                    <a:pt x="144780" y="286512"/>
                  </a:lnTo>
                  <a:lnTo>
                    <a:pt x="190560" y="279208"/>
                  </a:lnTo>
                  <a:lnTo>
                    <a:pt x="230306" y="258872"/>
                  </a:lnTo>
                  <a:lnTo>
                    <a:pt x="261640" y="227862"/>
                  </a:lnTo>
                  <a:lnTo>
                    <a:pt x="282183" y="188537"/>
                  </a:lnTo>
                  <a:lnTo>
                    <a:pt x="289560" y="143256"/>
                  </a:lnTo>
                  <a:lnTo>
                    <a:pt x="282183" y="97974"/>
                  </a:lnTo>
                  <a:lnTo>
                    <a:pt x="261640" y="58649"/>
                  </a:lnTo>
                  <a:lnTo>
                    <a:pt x="230306" y="27639"/>
                  </a:lnTo>
                  <a:lnTo>
                    <a:pt x="190560" y="7303"/>
                  </a:lnTo>
                  <a:lnTo>
                    <a:pt x="144780" y="0"/>
                  </a:lnTo>
                  <a:close/>
                </a:path>
              </a:pathLst>
            </a:custGeom>
            <a:solidFill>
              <a:srgbClr val="539E39"/>
            </a:solidFill>
          </p:spPr>
          <p:txBody>
            <a:bodyPr wrap="square" lIns="0" tIns="0" rIns="0" bIns="0" rtlCol="0"/>
            <a:lstStyle/>
            <a:p>
              <a:endParaRPr/>
            </a:p>
          </p:txBody>
        </p:sp>
        <p:sp>
          <p:nvSpPr>
            <p:cNvPr id="11" name="object 6">
              <a:extLst>
                <a:ext uri="{FF2B5EF4-FFF2-40B4-BE49-F238E27FC236}">
                  <a16:creationId xmlns:a16="http://schemas.microsoft.com/office/drawing/2014/main" id="{F0E254DE-A184-492A-9002-B68E49B1492D}"/>
                </a:ext>
              </a:extLst>
            </p:cNvPr>
            <p:cNvSpPr/>
            <p:nvPr/>
          </p:nvSpPr>
          <p:spPr>
            <a:xfrm>
              <a:off x="5480304" y="3407663"/>
              <a:ext cx="289560" cy="287020"/>
            </a:xfrm>
            <a:custGeom>
              <a:avLst/>
              <a:gdLst/>
              <a:ahLst/>
              <a:cxnLst/>
              <a:rect l="l" t="t" r="r" b="b"/>
              <a:pathLst>
                <a:path w="289560" h="287020">
                  <a:moveTo>
                    <a:pt x="0" y="143256"/>
                  </a:moveTo>
                  <a:lnTo>
                    <a:pt x="7376" y="97974"/>
                  </a:lnTo>
                  <a:lnTo>
                    <a:pt x="27919" y="58649"/>
                  </a:lnTo>
                  <a:lnTo>
                    <a:pt x="59253" y="27639"/>
                  </a:lnTo>
                  <a:lnTo>
                    <a:pt x="98999" y="7303"/>
                  </a:lnTo>
                  <a:lnTo>
                    <a:pt x="144780" y="0"/>
                  </a:lnTo>
                  <a:lnTo>
                    <a:pt x="190560" y="7303"/>
                  </a:lnTo>
                  <a:lnTo>
                    <a:pt x="230306" y="27639"/>
                  </a:lnTo>
                  <a:lnTo>
                    <a:pt x="261640" y="58649"/>
                  </a:lnTo>
                  <a:lnTo>
                    <a:pt x="282183" y="97974"/>
                  </a:lnTo>
                  <a:lnTo>
                    <a:pt x="289560" y="143256"/>
                  </a:lnTo>
                  <a:lnTo>
                    <a:pt x="282183" y="188537"/>
                  </a:lnTo>
                  <a:lnTo>
                    <a:pt x="261640" y="227862"/>
                  </a:lnTo>
                  <a:lnTo>
                    <a:pt x="230306" y="258872"/>
                  </a:lnTo>
                  <a:lnTo>
                    <a:pt x="190560" y="279208"/>
                  </a:lnTo>
                  <a:lnTo>
                    <a:pt x="144780" y="286512"/>
                  </a:lnTo>
                  <a:lnTo>
                    <a:pt x="98999" y="279208"/>
                  </a:lnTo>
                  <a:lnTo>
                    <a:pt x="59253" y="258872"/>
                  </a:lnTo>
                  <a:lnTo>
                    <a:pt x="27919" y="227862"/>
                  </a:lnTo>
                  <a:lnTo>
                    <a:pt x="7376" y="188537"/>
                  </a:lnTo>
                  <a:lnTo>
                    <a:pt x="0" y="143256"/>
                  </a:lnTo>
                  <a:close/>
                </a:path>
              </a:pathLst>
            </a:custGeom>
            <a:ln w="9143">
              <a:solidFill>
                <a:srgbClr val="000000"/>
              </a:solidFill>
            </a:ln>
          </p:spPr>
          <p:txBody>
            <a:bodyPr wrap="square" lIns="0" tIns="0" rIns="0" bIns="0" rtlCol="0"/>
            <a:lstStyle/>
            <a:p>
              <a:endParaRPr/>
            </a:p>
          </p:txBody>
        </p:sp>
      </p:grpSp>
      <p:sp>
        <p:nvSpPr>
          <p:cNvPr id="12" name="object 7">
            <a:extLst>
              <a:ext uri="{FF2B5EF4-FFF2-40B4-BE49-F238E27FC236}">
                <a16:creationId xmlns:a16="http://schemas.microsoft.com/office/drawing/2014/main" id="{D4D7E4E7-E5BF-4B6A-96A6-64841FCCF845}"/>
              </a:ext>
            </a:extLst>
          </p:cNvPr>
          <p:cNvSpPr/>
          <p:nvPr/>
        </p:nvSpPr>
        <p:spPr>
          <a:xfrm>
            <a:off x="6997954" y="3549397"/>
            <a:ext cx="183515" cy="1945639"/>
          </a:xfrm>
          <a:custGeom>
            <a:avLst/>
            <a:gdLst/>
            <a:ahLst/>
            <a:cxnLst/>
            <a:rect l="l" t="t" r="r" b="b"/>
            <a:pathLst>
              <a:path w="183514" h="1945639">
                <a:moveTo>
                  <a:pt x="139137" y="75533"/>
                </a:moveTo>
                <a:lnTo>
                  <a:pt x="0" y="1944115"/>
                </a:lnTo>
                <a:lnTo>
                  <a:pt x="12700" y="1945131"/>
                </a:lnTo>
                <a:lnTo>
                  <a:pt x="151832" y="76486"/>
                </a:lnTo>
                <a:lnTo>
                  <a:pt x="139137" y="75533"/>
                </a:lnTo>
                <a:close/>
              </a:path>
              <a:path w="183514" h="1945639">
                <a:moveTo>
                  <a:pt x="176944" y="62864"/>
                </a:moveTo>
                <a:lnTo>
                  <a:pt x="140081" y="62864"/>
                </a:lnTo>
                <a:lnTo>
                  <a:pt x="152781" y="63753"/>
                </a:lnTo>
                <a:lnTo>
                  <a:pt x="151832" y="76486"/>
                </a:lnTo>
                <a:lnTo>
                  <a:pt x="183515" y="78866"/>
                </a:lnTo>
                <a:lnTo>
                  <a:pt x="176944" y="62864"/>
                </a:lnTo>
                <a:close/>
              </a:path>
              <a:path w="183514" h="1945639">
                <a:moveTo>
                  <a:pt x="140081" y="62864"/>
                </a:moveTo>
                <a:lnTo>
                  <a:pt x="139137" y="75533"/>
                </a:lnTo>
                <a:lnTo>
                  <a:pt x="151832" y="76486"/>
                </a:lnTo>
                <a:lnTo>
                  <a:pt x="152781" y="63753"/>
                </a:lnTo>
                <a:lnTo>
                  <a:pt x="140081" y="62864"/>
                </a:lnTo>
                <a:close/>
              </a:path>
              <a:path w="183514" h="1945639">
                <a:moveTo>
                  <a:pt x="151130" y="0"/>
                </a:moveTo>
                <a:lnTo>
                  <a:pt x="107442" y="73151"/>
                </a:lnTo>
                <a:lnTo>
                  <a:pt x="139137" y="75533"/>
                </a:lnTo>
                <a:lnTo>
                  <a:pt x="140081" y="62864"/>
                </a:lnTo>
                <a:lnTo>
                  <a:pt x="176944" y="62864"/>
                </a:lnTo>
                <a:lnTo>
                  <a:pt x="151130" y="0"/>
                </a:lnTo>
                <a:close/>
              </a:path>
            </a:pathLst>
          </a:custGeom>
          <a:solidFill>
            <a:srgbClr val="000000"/>
          </a:solidFill>
        </p:spPr>
        <p:txBody>
          <a:bodyPr wrap="square" lIns="0" tIns="0" rIns="0" bIns="0" rtlCol="0"/>
          <a:lstStyle/>
          <a:p>
            <a:endParaRPr/>
          </a:p>
        </p:txBody>
      </p:sp>
      <p:sp>
        <p:nvSpPr>
          <p:cNvPr id="13" name="object 8">
            <a:extLst>
              <a:ext uri="{FF2B5EF4-FFF2-40B4-BE49-F238E27FC236}">
                <a16:creationId xmlns:a16="http://schemas.microsoft.com/office/drawing/2014/main" id="{8DF149DB-2D5D-41F7-9F9D-820C141D05EC}"/>
              </a:ext>
            </a:extLst>
          </p:cNvPr>
          <p:cNvSpPr txBox="1"/>
          <p:nvPr/>
        </p:nvSpPr>
        <p:spPr>
          <a:xfrm>
            <a:off x="5141214" y="5457545"/>
            <a:ext cx="3704590" cy="258404"/>
          </a:xfrm>
          <a:prstGeom prst="rect">
            <a:avLst/>
          </a:prstGeom>
        </p:spPr>
        <p:txBody>
          <a:bodyPr vert="horz" wrap="square" lIns="0" tIns="12065" rIns="0" bIns="0" rtlCol="0">
            <a:spAutoFit/>
          </a:bodyPr>
          <a:lstStyle/>
          <a:p>
            <a:pPr marL="12700">
              <a:spcBef>
                <a:spcPts val="95"/>
              </a:spcBef>
            </a:pPr>
            <a:r>
              <a:rPr sz="1600" b="1" spc="-5" dirty="0">
                <a:latin typeface="Tahoma"/>
                <a:cs typeface="Tahoma"/>
              </a:rPr>
              <a:t>Фирмы,</a:t>
            </a:r>
            <a:r>
              <a:rPr sz="1600" b="1" spc="-30" dirty="0">
                <a:latin typeface="Tahoma"/>
                <a:cs typeface="Tahoma"/>
              </a:rPr>
              <a:t> </a:t>
            </a:r>
            <a:r>
              <a:rPr sz="1600" b="1" spc="-5" dirty="0">
                <a:latin typeface="Tahoma"/>
                <a:cs typeface="Tahoma"/>
              </a:rPr>
              <a:t>«застрявшие</a:t>
            </a:r>
            <a:r>
              <a:rPr sz="1600" b="1" spc="5" dirty="0">
                <a:latin typeface="Tahoma"/>
                <a:cs typeface="Tahoma"/>
              </a:rPr>
              <a:t> </a:t>
            </a:r>
            <a:r>
              <a:rPr sz="1600" b="1" spc="-5" dirty="0">
                <a:latin typeface="Tahoma"/>
                <a:cs typeface="Tahoma"/>
              </a:rPr>
              <a:t>на</a:t>
            </a:r>
            <a:r>
              <a:rPr sz="1600" b="1" spc="-20" dirty="0">
                <a:latin typeface="Tahoma"/>
                <a:cs typeface="Tahoma"/>
              </a:rPr>
              <a:t> </a:t>
            </a:r>
            <a:r>
              <a:rPr sz="1600" b="1" spc="-5" dirty="0">
                <a:latin typeface="Tahoma"/>
                <a:cs typeface="Tahoma"/>
              </a:rPr>
              <a:t>полпути»</a:t>
            </a:r>
            <a:endParaRPr sz="1600">
              <a:latin typeface="Tahoma"/>
              <a:cs typeface="Tahoma"/>
            </a:endParaRPr>
          </a:p>
        </p:txBody>
      </p:sp>
    </p:spTree>
    <p:extLst>
      <p:ext uri="{BB962C8B-B14F-4D97-AF65-F5344CB8AC3E}">
        <p14:creationId xmlns:p14="http://schemas.microsoft.com/office/powerpoint/2010/main" val="2645465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25386" y="230359"/>
            <a:ext cx="8341229" cy="752129"/>
          </a:xfrm>
          <a:prstGeom prst="rect">
            <a:avLst/>
          </a:prstGeom>
        </p:spPr>
        <p:txBody>
          <a:bodyPr vert="horz" wrap="square" lIns="0" tIns="13335" rIns="0" bIns="0" rtlCol="0" anchor="t">
            <a:spAutoFit/>
          </a:bodyPr>
          <a:lstStyle/>
          <a:p>
            <a:pPr marL="12700">
              <a:spcBef>
                <a:spcPts val="105"/>
              </a:spcBef>
            </a:pPr>
            <a:r>
              <a:rPr lang="ru-RU" sz="2400" b="1" spc="-15" dirty="0">
                <a:solidFill>
                  <a:schemeClr val="accent6">
                    <a:lumMod val="75000"/>
                  </a:schemeClr>
                </a:solidFill>
                <a:latin typeface="Arial" panose="020B0604020202020204" pitchFamily="34" charset="0"/>
                <a:cs typeface="Arial" panose="020B0604020202020204" pitchFamily="34" charset="0"/>
              </a:rPr>
              <a:t>Стратегия бизнеса. Стратегия «алого» и «голубого» океанов</a:t>
            </a:r>
            <a:endParaRPr sz="2400" dirty="0">
              <a:solidFill>
                <a:schemeClr val="accent6">
                  <a:lumMod val="75000"/>
                </a:schemeClr>
              </a:solidFill>
              <a:latin typeface="Arial" panose="020B0604020202020204" pitchFamily="34" charset="0"/>
              <a:cs typeface="Arial" panose="020B0604020202020204" pitchFamily="34" charset="0"/>
            </a:endParaRPr>
          </a:p>
        </p:txBody>
      </p:sp>
      <p:sp>
        <p:nvSpPr>
          <p:cNvPr id="17" name="object 7">
            <a:extLst>
              <a:ext uri="{FF2B5EF4-FFF2-40B4-BE49-F238E27FC236}">
                <a16:creationId xmlns:a16="http://schemas.microsoft.com/office/drawing/2014/main" id="{7B707D7D-6CE8-4D3E-BCB4-277CE11FC0AB}"/>
              </a:ext>
            </a:extLst>
          </p:cNvPr>
          <p:cNvSpPr txBox="1"/>
          <p:nvPr/>
        </p:nvSpPr>
        <p:spPr>
          <a:xfrm>
            <a:off x="3878327" y="861440"/>
            <a:ext cx="4679315" cy="299720"/>
          </a:xfrm>
          <a:prstGeom prst="rect">
            <a:avLst/>
          </a:prstGeom>
        </p:spPr>
        <p:txBody>
          <a:bodyPr vert="horz" wrap="square" lIns="0" tIns="12700" rIns="0" bIns="0" rtlCol="0">
            <a:spAutoFit/>
          </a:bodyPr>
          <a:lstStyle/>
          <a:p>
            <a:pPr marL="12700">
              <a:spcBef>
                <a:spcPts val="100"/>
              </a:spcBef>
            </a:pPr>
            <a:r>
              <a:rPr b="1" spc="-5" dirty="0">
                <a:solidFill>
                  <a:srgbClr val="FFFFFF"/>
                </a:solidFill>
                <a:latin typeface="Calibri"/>
                <a:cs typeface="Calibri"/>
              </a:rPr>
              <a:t>Развитие</a:t>
            </a:r>
            <a:r>
              <a:rPr b="1" spc="-30" dirty="0">
                <a:solidFill>
                  <a:srgbClr val="FFFFFF"/>
                </a:solidFill>
                <a:latin typeface="Calibri"/>
                <a:cs typeface="Calibri"/>
              </a:rPr>
              <a:t> </a:t>
            </a:r>
            <a:r>
              <a:rPr b="1" spc="-10" dirty="0">
                <a:solidFill>
                  <a:srgbClr val="FFFFFF"/>
                </a:solidFill>
                <a:latin typeface="Calibri"/>
                <a:cs typeface="Calibri"/>
              </a:rPr>
              <a:t>рынка</a:t>
            </a:r>
            <a:r>
              <a:rPr b="1" dirty="0">
                <a:solidFill>
                  <a:srgbClr val="FFFFFF"/>
                </a:solidFill>
                <a:latin typeface="Calibri"/>
                <a:cs typeface="Calibri"/>
              </a:rPr>
              <a:t> </a:t>
            </a:r>
            <a:r>
              <a:rPr spc="-5" dirty="0">
                <a:solidFill>
                  <a:srgbClr val="FFFFFF"/>
                </a:solidFill>
                <a:latin typeface="Calibri"/>
                <a:cs typeface="Calibri"/>
              </a:rPr>
              <a:t>(новые</a:t>
            </a:r>
            <a:r>
              <a:rPr spc="15" dirty="0">
                <a:solidFill>
                  <a:srgbClr val="FFFFFF"/>
                </a:solidFill>
                <a:latin typeface="Calibri"/>
                <a:cs typeface="Calibri"/>
              </a:rPr>
              <a:t> </a:t>
            </a:r>
            <a:r>
              <a:rPr spc="-5" dirty="0">
                <a:solidFill>
                  <a:srgbClr val="FFFFFF"/>
                </a:solidFill>
                <a:latin typeface="Calibri"/>
                <a:cs typeface="Calibri"/>
              </a:rPr>
              <a:t>сегменты покупателей)</a:t>
            </a:r>
            <a:endParaRPr>
              <a:latin typeface="Calibri"/>
              <a:cs typeface="Calibri"/>
            </a:endParaRPr>
          </a:p>
        </p:txBody>
      </p:sp>
      <p:graphicFrame>
        <p:nvGraphicFramePr>
          <p:cNvPr id="14" name="object 4">
            <a:extLst>
              <a:ext uri="{FF2B5EF4-FFF2-40B4-BE49-F238E27FC236}">
                <a16:creationId xmlns:a16="http://schemas.microsoft.com/office/drawing/2014/main" id="{08A2EF18-8E20-46DA-BBD3-C8D56A582835}"/>
              </a:ext>
            </a:extLst>
          </p:cNvPr>
          <p:cNvGraphicFramePr>
            <a:graphicFrameLocks noGrp="1"/>
          </p:cNvGraphicFramePr>
          <p:nvPr/>
        </p:nvGraphicFramePr>
        <p:xfrm>
          <a:off x="2006396" y="1155192"/>
          <a:ext cx="8290558" cy="4511075"/>
        </p:xfrm>
        <a:graphic>
          <a:graphicData uri="http://schemas.openxmlformats.org/drawingml/2006/table">
            <a:tbl>
              <a:tblPr firstRow="1" bandRow="1">
                <a:tableStyleId>{2D5ABB26-0587-4C30-8999-92F81FD0307C}</a:tableStyleId>
              </a:tblPr>
              <a:tblGrid>
                <a:gridCol w="4145279">
                  <a:extLst>
                    <a:ext uri="{9D8B030D-6E8A-4147-A177-3AD203B41FA5}">
                      <a16:colId xmlns:a16="http://schemas.microsoft.com/office/drawing/2014/main" val="20000"/>
                    </a:ext>
                  </a:extLst>
                </a:gridCol>
                <a:gridCol w="4145279">
                  <a:extLst>
                    <a:ext uri="{9D8B030D-6E8A-4147-A177-3AD203B41FA5}">
                      <a16:colId xmlns:a16="http://schemas.microsoft.com/office/drawing/2014/main" val="20001"/>
                    </a:ext>
                  </a:extLst>
                </a:gridCol>
              </a:tblGrid>
              <a:tr h="396240">
                <a:tc>
                  <a:txBody>
                    <a:bodyPr/>
                    <a:lstStyle/>
                    <a:p>
                      <a:pPr algn="ctr">
                        <a:lnSpc>
                          <a:spcPct val="100000"/>
                        </a:lnSpc>
                        <a:spcBef>
                          <a:spcPts val="234"/>
                        </a:spcBef>
                      </a:pPr>
                      <a:r>
                        <a:rPr sz="2000" b="1" spc="-10" dirty="0">
                          <a:latin typeface="Calibri"/>
                          <a:cs typeface="Calibri"/>
                        </a:rPr>
                        <a:t>Стратегия</a:t>
                      </a:r>
                      <a:r>
                        <a:rPr sz="2000" b="1" dirty="0">
                          <a:latin typeface="Calibri"/>
                          <a:cs typeface="Calibri"/>
                        </a:rPr>
                        <a:t> </a:t>
                      </a:r>
                      <a:r>
                        <a:rPr sz="2000" b="1" spc="-5" dirty="0">
                          <a:latin typeface="Calibri"/>
                          <a:cs typeface="Calibri"/>
                        </a:rPr>
                        <a:t>«алого</a:t>
                      </a:r>
                      <a:r>
                        <a:rPr sz="2000" b="1" spc="-25" dirty="0">
                          <a:latin typeface="Calibri"/>
                          <a:cs typeface="Calibri"/>
                        </a:rPr>
                        <a:t> </a:t>
                      </a:r>
                      <a:r>
                        <a:rPr sz="2000" b="1" spc="-10" dirty="0">
                          <a:latin typeface="Calibri"/>
                          <a:cs typeface="Calibri"/>
                        </a:rPr>
                        <a:t>океана»</a:t>
                      </a:r>
                      <a:endParaRPr sz="2000">
                        <a:latin typeface="Calibri"/>
                        <a:cs typeface="Calibri"/>
                      </a:endParaRPr>
                    </a:p>
                  </a:txBody>
                  <a:tcPr marL="0" marR="0" marT="2984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6699"/>
                    </a:solidFill>
                  </a:tcPr>
                </a:tc>
                <a:tc>
                  <a:txBody>
                    <a:bodyPr/>
                    <a:lstStyle/>
                    <a:p>
                      <a:pPr marL="466090">
                        <a:lnSpc>
                          <a:spcPct val="100000"/>
                        </a:lnSpc>
                        <a:spcBef>
                          <a:spcPts val="234"/>
                        </a:spcBef>
                      </a:pPr>
                      <a:r>
                        <a:rPr sz="2000" b="1" spc="-10" dirty="0">
                          <a:latin typeface="Calibri"/>
                          <a:cs typeface="Calibri"/>
                        </a:rPr>
                        <a:t>Стратегия</a:t>
                      </a:r>
                      <a:r>
                        <a:rPr sz="2000" b="1" spc="5" dirty="0">
                          <a:latin typeface="Calibri"/>
                          <a:cs typeface="Calibri"/>
                        </a:rPr>
                        <a:t> </a:t>
                      </a:r>
                      <a:r>
                        <a:rPr sz="2000" b="1" spc="-10" dirty="0">
                          <a:latin typeface="Calibri"/>
                          <a:cs typeface="Calibri"/>
                        </a:rPr>
                        <a:t>«голубого</a:t>
                      </a:r>
                      <a:r>
                        <a:rPr sz="2000" b="1" spc="-25" dirty="0">
                          <a:latin typeface="Calibri"/>
                          <a:cs typeface="Calibri"/>
                        </a:rPr>
                        <a:t> </a:t>
                      </a:r>
                      <a:r>
                        <a:rPr sz="2000" b="1" spc="-10" dirty="0">
                          <a:latin typeface="Calibri"/>
                          <a:cs typeface="Calibri"/>
                        </a:rPr>
                        <a:t>океана»</a:t>
                      </a:r>
                      <a:endParaRPr sz="2000">
                        <a:latin typeface="Calibri"/>
                        <a:cs typeface="Calibri"/>
                      </a:endParaRPr>
                    </a:p>
                  </a:txBody>
                  <a:tcPr marL="0" marR="0" marT="2984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FEF"/>
                    </a:solidFill>
                  </a:tcPr>
                </a:tc>
                <a:extLst>
                  <a:ext uri="{0D108BD9-81ED-4DB2-BD59-A6C34878D82A}">
                    <a16:rowId xmlns:a16="http://schemas.microsoft.com/office/drawing/2014/main" val="10000"/>
                  </a:ext>
                </a:extLst>
              </a:tr>
              <a:tr h="1005839">
                <a:tc>
                  <a:txBody>
                    <a:bodyPr/>
                    <a:lstStyle/>
                    <a:p>
                      <a:pPr marL="91440">
                        <a:lnSpc>
                          <a:spcPct val="100000"/>
                        </a:lnSpc>
                        <a:spcBef>
                          <a:spcPts val="235"/>
                        </a:spcBef>
                      </a:pPr>
                      <a:r>
                        <a:rPr sz="2000" dirty="0">
                          <a:latin typeface="Calibri"/>
                          <a:cs typeface="Calibri"/>
                        </a:rPr>
                        <a:t>Борьба</a:t>
                      </a:r>
                      <a:r>
                        <a:rPr sz="2000" spc="-30" dirty="0">
                          <a:latin typeface="Calibri"/>
                          <a:cs typeface="Calibri"/>
                        </a:rPr>
                        <a:t> </a:t>
                      </a:r>
                      <a:r>
                        <a:rPr sz="2000" dirty="0">
                          <a:latin typeface="Calibri"/>
                          <a:cs typeface="Calibri"/>
                        </a:rPr>
                        <a:t>в</a:t>
                      </a:r>
                      <a:r>
                        <a:rPr sz="2000" spc="-10" dirty="0">
                          <a:latin typeface="Calibri"/>
                          <a:cs typeface="Calibri"/>
                        </a:rPr>
                        <a:t> </a:t>
                      </a:r>
                      <a:r>
                        <a:rPr sz="2000" spc="-5" dirty="0">
                          <a:latin typeface="Calibri"/>
                          <a:cs typeface="Calibri"/>
                        </a:rPr>
                        <a:t>существующем</a:t>
                      </a:r>
                      <a:r>
                        <a:rPr sz="2000" spc="-40" dirty="0">
                          <a:latin typeface="Calibri"/>
                          <a:cs typeface="Calibri"/>
                        </a:rPr>
                        <a:t> </a:t>
                      </a:r>
                      <a:r>
                        <a:rPr sz="2000" spc="-5" dirty="0">
                          <a:latin typeface="Calibri"/>
                          <a:cs typeface="Calibri"/>
                        </a:rPr>
                        <a:t>рыночном</a:t>
                      </a:r>
                      <a:endParaRPr sz="2000">
                        <a:latin typeface="Calibri"/>
                        <a:cs typeface="Calibri"/>
                      </a:endParaRPr>
                    </a:p>
                    <a:p>
                      <a:pPr marL="91440">
                        <a:lnSpc>
                          <a:spcPct val="100000"/>
                        </a:lnSpc>
                      </a:pPr>
                      <a:r>
                        <a:rPr sz="2000" dirty="0">
                          <a:latin typeface="Calibri"/>
                          <a:cs typeface="Calibri"/>
                        </a:rPr>
                        <a:t>пространстве</a:t>
                      </a:r>
                      <a:endParaRPr sz="2000">
                        <a:latin typeface="Calibri"/>
                        <a:cs typeface="Calibri"/>
                      </a:endParaRPr>
                    </a:p>
                  </a:txBody>
                  <a:tcPr marL="0" marR="0" marT="298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6699"/>
                    </a:solidFill>
                  </a:tcPr>
                </a:tc>
                <a:tc>
                  <a:txBody>
                    <a:bodyPr/>
                    <a:lstStyle/>
                    <a:p>
                      <a:pPr marL="92075">
                        <a:lnSpc>
                          <a:spcPct val="100000"/>
                        </a:lnSpc>
                        <a:spcBef>
                          <a:spcPts val="235"/>
                        </a:spcBef>
                      </a:pPr>
                      <a:r>
                        <a:rPr sz="2000" spc="-5" dirty="0">
                          <a:latin typeface="Calibri"/>
                          <a:cs typeface="Calibri"/>
                        </a:rPr>
                        <a:t>Использование</a:t>
                      </a:r>
                      <a:r>
                        <a:rPr sz="2000" spc="-30" dirty="0">
                          <a:latin typeface="Calibri"/>
                          <a:cs typeface="Calibri"/>
                        </a:rPr>
                        <a:t> </a:t>
                      </a:r>
                      <a:r>
                        <a:rPr sz="2000" spc="-10" dirty="0">
                          <a:latin typeface="Calibri"/>
                          <a:cs typeface="Calibri"/>
                        </a:rPr>
                        <a:t>свободного</a:t>
                      </a:r>
                      <a:r>
                        <a:rPr sz="2000" spc="-40" dirty="0">
                          <a:latin typeface="Calibri"/>
                          <a:cs typeface="Calibri"/>
                        </a:rPr>
                        <a:t> </a:t>
                      </a:r>
                      <a:r>
                        <a:rPr sz="2000" spc="-10" dirty="0">
                          <a:latin typeface="Calibri"/>
                          <a:cs typeface="Calibri"/>
                        </a:rPr>
                        <a:t>от</a:t>
                      </a:r>
                      <a:endParaRPr sz="2000">
                        <a:latin typeface="Calibri"/>
                        <a:cs typeface="Calibri"/>
                      </a:endParaRPr>
                    </a:p>
                    <a:p>
                      <a:pPr marL="92075">
                        <a:lnSpc>
                          <a:spcPct val="100000"/>
                        </a:lnSpc>
                      </a:pPr>
                      <a:r>
                        <a:rPr sz="2000" spc="-5" dirty="0">
                          <a:latin typeface="Calibri"/>
                          <a:cs typeface="Calibri"/>
                        </a:rPr>
                        <a:t>конкуренции</a:t>
                      </a:r>
                      <a:r>
                        <a:rPr sz="2000" spc="-50" dirty="0">
                          <a:latin typeface="Calibri"/>
                          <a:cs typeface="Calibri"/>
                        </a:rPr>
                        <a:t> </a:t>
                      </a:r>
                      <a:r>
                        <a:rPr sz="2000" spc="-5" dirty="0">
                          <a:latin typeface="Calibri"/>
                          <a:cs typeface="Calibri"/>
                        </a:rPr>
                        <a:t>рыночного</a:t>
                      </a:r>
                      <a:endParaRPr sz="2000">
                        <a:latin typeface="Calibri"/>
                        <a:cs typeface="Calibri"/>
                      </a:endParaRPr>
                    </a:p>
                    <a:p>
                      <a:pPr marL="92075">
                        <a:lnSpc>
                          <a:spcPct val="100000"/>
                        </a:lnSpc>
                      </a:pPr>
                      <a:r>
                        <a:rPr sz="2000" dirty="0">
                          <a:latin typeface="Calibri"/>
                          <a:cs typeface="Calibri"/>
                        </a:rPr>
                        <a:t>пространства</a:t>
                      </a:r>
                      <a:endParaRPr sz="2000">
                        <a:latin typeface="Calibri"/>
                        <a:cs typeface="Calibri"/>
                      </a:endParaRPr>
                    </a:p>
                  </a:txBody>
                  <a:tcPr marL="0" marR="0" marT="298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AFEF"/>
                    </a:solidFill>
                  </a:tcPr>
                </a:tc>
                <a:extLst>
                  <a:ext uri="{0D108BD9-81ED-4DB2-BD59-A6C34878D82A}">
                    <a16:rowId xmlns:a16="http://schemas.microsoft.com/office/drawing/2014/main" val="10001"/>
                  </a:ext>
                </a:extLst>
              </a:tr>
              <a:tr h="701039">
                <a:tc>
                  <a:txBody>
                    <a:bodyPr/>
                    <a:lstStyle/>
                    <a:p>
                      <a:pPr marL="91440">
                        <a:lnSpc>
                          <a:spcPct val="100000"/>
                        </a:lnSpc>
                        <a:spcBef>
                          <a:spcPts val="235"/>
                        </a:spcBef>
                      </a:pPr>
                      <a:r>
                        <a:rPr sz="2000" spc="-5" dirty="0">
                          <a:latin typeface="Calibri"/>
                          <a:cs typeface="Calibri"/>
                        </a:rPr>
                        <a:t>Победа</a:t>
                      </a:r>
                      <a:r>
                        <a:rPr sz="2000" spc="-50" dirty="0">
                          <a:latin typeface="Calibri"/>
                          <a:cs typeface="Calibri"/>
                        </a:rPr>
                        <a:t> </a:t>
                      </a:r>
                      <a:r>
                        <a:rPr sz="2000" dirty="0">
                          <a:latin typeface="Calibri"/>
                          <a:cs typeface="Calibri"/>
                        </a:rPr>
                        <a:t>над</a:t>
                      </a:r>
                      <a:r>
                        <a:rPr sz="2000" spc="-25" dirty="0">
                          <a:latin typeface="Calibri"/>
                          <a:cs typeface="Calibri"/>
                        </a:rPr>
                        <a:t> </a:t>
                      </a:r>
                      <a:r>
                        <a:rPr sz="2000" spc="-5" dirty="0">
                          <a:latin typeface="Calibri"/>
                          <a:cs typeface="Calibri"/>
                        </a:rPr>
                        <a:t>конкурентами</a:t>
                      </a:r>
                      <a:endParaRPr sz="2000">
                        <a:latin typeface="Calibri"/>
                        <a:cs typeface="Calibri"/>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6699"/>
                    </a:solidFill>
                  </a:tcPr>
                </a:tc>
                <a:tc>
                  <a:txBody>
                    <a:bodyPr/>
                    <a:lstStyle/>
                    <a:p>
                      <a:pPr marL="92075" marR="1376680">
                        <a:lnSpc>
                          <a:spcPct val="100000"/>
                        </a:lnSpc>
                        <a:spcBef>
                          <a:spcPts val="235"/>
                        </a:spcBef>
                      </a:pPr>
                      <a:r>
                        <a:rPr sz="2000" spc="-5" dirty="0">
                          <a:latin typeface="Calibri"/>
                          <a:cs typeface="Calibri"/>
                        </a:rPr>
                        <a:t>Возможность</a:t>
                      </a:r>
                      <a:r>
                        <a:rPr sz="2000" spc="-55" dirty="0">
                          <a:latin typeface="Calibri"/>
                          <a:cs typeface="Calibri"/>
                        </a:rPr>
                        <a:t> </a:t>
                      </a:r>
                      <a:r>
                        <a:rPr sz="2000" dirty="0">
                          <a:latin typeface="Calibri"/>
                          <a:cs typeface="Calibri"/>
                        </a:rPr>
                        <a:t>не</a:t>
                      </a:r>
                      <a:r>
                        <a:rPr sz="2000" spc="-10" dirty="0">
                          <a:latin typeface="Calibri"/>
                          <a:cs typeface="Calibri"/>
                        </a:rPr>
                        <a:t> </a:t>
                      </a:r>
                      <a:r>
                        <a:rPr sz="2000" dirty="0">
                          <a:latin typeface="Calibri"/>
                          <a:cs typeface="Calibri"/>
                        </a:rPr>
                        <a:t>бояться </a:t>
                      </a:r>
                      <a:r>
                        <a:rPr sz="2000" spc="-440" dirty="0">
                          <a:latin typeface="Calibri"/>
                          <a:cs typeface="Calibri"/>
                        </a:rPr>
                        <a:t> </a:t>
                      </a:r>
                      <a:r>
                        <a:rPr sz="2000" spc="-5" dirty="0">
                          <a:latin typeface="Calibri"/>
                          <a:cs typeface="Calibri"/>
                        </a:rPr>
                        <a:t>конкуренции</a:t>
                      </a:r>
                      <a:endParaRPr sz="2000">
                        <a:latin typeface="Calibri"/>
                        <a:cs typeface="Calibri"/>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extLst>
                  <a:ext uri="{0D108BD9-81ED-4DB2-BD59-A6C34878D82A}">
                    <a16:rowId xmlns:a16="http://schemas.microsoft.com/office/drawing/2014/main" val="10002"/>
                  </a:ext>
                </a:extLst>
              </a:tr>
              <a:tr h="701039">
                <a:tc>
                  <a:txBody>
                    <a:bodyPr/>
                    <a:lstStyle/>
                    <a:p>
                      <a:pPr marL="91440">
                        <a:lnSpc>
                          <a:spcPct val="100000"/>
                        </a:lnSpc>
                        <a:spcBef>
                          <a:spcPts val="235"/>
                        </a:spcBef>
                      </a:pPr>
                      <a:r>
                        <a:rPr sz="2000" dirty="0">
                          <a:latin typeface="Calibri"/>
                          <a:cs typeface="Calibri"/>
                        </a:rPr>
                        <a:t>Эксплуатирование</a:t>
                      </a:r>
                      <a:r>
                        <a:rPr sz="2000" spc="-70" dirty="0">
                          <a:latin typeface="Calibri"/>
                          <a:cs typeface="Calibri"/>
                        </a:rPr>
                        <a:t> </a:t>
                      </a:r>
                      <a:r>
                        <a:rPr sz="2000" spc="-5" dirty="0">
                          <a:latin typeface="Calibri"/>
                          <a:cs typeface="Calibri"/>
                        </a:rPr>
                        <a:t>существующего</a:t>
                      </a:r>
                      <a:endParaRPr sz="2000">
                        <a:latin typeface="Calibri"/>
                        <a:cs typeface="Calibri"/>
                      </a:endParaRPr>
                    </a:p>
                    <a:p>
                      <a:pPr marL="91440">
                        <a:lnSpc>
                          <a:spcPct val="100000"/>
                        </a:lnSpc>
                        <a:spcBef>
                          <a:spcPts val="5"/>
                        </a:spcBef>
                      </a:pPr>
                      <a:r>
                        <a:rPr sz="2000" dirty="0">
                          <a:latin typeface="Calibri"/>
                          <a:cs typeface="Calibri"/>
                        </a:rPr>
                        <a:t>спроса</a:t>
                      </a:r>
                      <a:endParaRPr sz="2000">
                        <a:latin typeface="Calibri"/>
                        <a:cs typeface="Calibri"/>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6699"/>
                    </a:solidFill>
                  </a:tcPr>
                </a:tc>
                <a:tc>
                  <a:txBody>
                    <a:bodyPr/>
                    <a:lstStyle/>
                    <a:p>
                      <a:pPr marL="92075">
                        <a:lnSpc>
                          <a:spcPct val="100000"/>
                        </a:lnSpc>
                        <a:spcBef>
                          <a:spcPts val="235"/>
                        </a:spcBef>
                      </a:pPr>
                      <a:r>
                        <a:rPr sz="2000" spc="-5" dirty="0">
                          <a:latin typeface="Calibri"/>
                          <a:cs typeface="Calibri"/>
                        </a:rPr>
                        <a:t>Создание</a:t>
                      </a:r>
                      <a:r>
                        <a:rPr sz="2000" spc="-45" dirty="0">
                          <a:latin typeface="Calibri"/>
                          <a:cs typeface="Calibri"/>
                        </a:rPr>
                        <a:t> </a:t>
                      </a:r>
                      <a:r>
                        <a:rPr sz="2000" spc="-5" dirty="0">
                          <a:latin typeface="Calibri"/>
                          <a:cs typeface="Calibri"/>
                        </a:rPr>
                        <a:t>нового</a:t>
                      </a:r>
                      <a:r>
                        <a:rPr sz="2000" spc="-25" dirty="0">
                          <a:latin typeface="Calibri"/>
                          <a:cs typeface="Calibri"/>
                        </a:rPr>
                        <a:t> </a:t>
                      </a:r>
                      <a:r>
                        <a:rPr sz="2000" dirty="0">
                          <a:latin typeface="Calibri"/>
                          <a:cs typeface="Calibri"/>
                        </a:rPr>
                        <a:t>спроса</a:t>
                      </a:r>
                      <a:r>
                        <a:rPr sz="2000" spc="-45" dirty="0">
                          <a:latin typeface="Calibri"/>
                          <a:cs typeface="Calibri"/>
                        </a:rPr>
                        <a:t> </a:t>
                      </a:r>
                      <a:r>
                        <a:rPr sz="2000" dirty="0">
                          <a:latin typeface="Calibri"/>
                          <a:cs typeface="Calibri"/>
                        </a:rPr>
                        <a:t>и</a:t>
                      </a:r>
                      <a:endParaRPr sz="2000">
                        <a:latin typeface="Calibri"/>
                        <a:cs typeface="Calibri"/>
                      </a:endParaRPr>
                    </a:p>
                    <a:p>
                      <a:pPr marL="92075">
                        <a:lnSpc>
                          <a:spcPct val="100000"/>
                        </a:lnSpc>
                        <a:spcBef>
                          <a:spcPts val="5"/>
                        </a:spcBef>
                      </a:pPr>
                      <a:r>
                        <a:rPr sz="2000" spc="-10" dirty="0">
                          <a:latin typeface="Calibri"/>
                          <a:cs typeface="Calibri"/>
                        </a:rPr>
                        <a:t>овладение</a:t>
                      </a:r>
                      <a:r>
                        <a:rPr sz="2000" spc="-30" dirty="0">
                          <a:latin typeface="Calibri"/>
                          <a:cs typeface="Calibri"/>
                        </a:rPr>
                        <a:t> </a:t>
                      </a:r>
                      <a:r>
                        <a:rPr sz="2000" dirty="0">
                          <a:latin typeface="Calibri"/>
                          <a:cs typeface="Calibri"/>
                        </a:rPr>
                        <a:t>им</a:t>
                      </a:r>
                      <a:endParaRPr sz="2000">
                        <a:latin typeface="Calibri"/>
                        <a:cs typeface="Calibri"/>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extLst>
                  <a:ext uri="{0D108BD9-81ED-4DB2-BD59-A6C34878D82A}">
                    <a16:rowId xmlns:a16="http://schemas.microsoft.com/office/drawing/2014/main" val="10003"/>
                  </a:ext>
                </a:extLst>
              </a:tr>
              <a:tr h="701040">
                <a:tc>
                  <a:txBody>
                    <a:bodyPr/>
                    <a:lstStyle/>
                    <a:p>
                      <a:pPr marL="91440">
                        <a:lnSpc>
                          <a:spcPct val="100000"/>
                        </a:lnSpc>
                        <a:spcBef>
                          <a:spcPts val="240"/>
                        </a:spcBef>
                      </a:pPr>
                      <a:r>
                        <a:rPr sz="2000" spc="-10" dirty="0">
                          <a:latin typeface="Calibri"/>
                          <a:cs typeface="Calibri"/>
                        </a:rPr>
                        <a:t>Компромисс</a:t>
                      </a:r>
                      <a:r>
                        <a:rPr sz="2000" spc="-60" dirty="0">
                          <a:latin typeface="Calibri"/>
                          <a:cs typeface="Calibri"/>
                        </a:rPr>
                        <a:t> </a:t>
                      </a:r>
                      <a:r>
                        <a:rPr sz="2000" spc="-5" dirty="0">
                          <a:latin typeface="Calibri"/>
                          <a:cs typeface="Calibri"/>
                        </a:rPr>
                        <a:t>ценность-издержки</a:t>
                      </a:r>
                      <a:endParaRPr sz="20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6699"/>
                    </a:solidFill>
                  </a:tcPr>
                </a:tc>
                <a:tc>
                  <a:txBody>
                    <a:bodyPr/>
                    <a:lstStyle/>
                    <a:p>
                      <a:pPr marL="92075" marR="1201420">
                        <a:lnSpc>
                          <a:spcPct val="100000"/>
                        </a:lnSpc>
                        <a:spcBef>
                          <a:spcPts val="240"/>
                        </a:spcBef>
                      </a:pPr>
                      <a:r>
                        <a:rPr sz="2000" dirty="0">
                          <a:latin typeface="Calibri"/>
                          <a:cs typeface="Calibri"/>
                        </a:rPr>
                        <a:t>Разрушение</a:t>
                      </a:r>
                      <a:r>
                        <a:rPr sz="2000" spc="-55" dirty="0">
                          <a:latin typeface="Calibri"/>
                          <a:cs typeface="Calibri"/>
                        </a:rPr>
                        <a:t> </a:t>
                      </a:r>
                      <a:r>
                        <a:rPr sz="2000" spc="-10" dirty="0">
                          <a:latin typeface="Calibri"/>
                          <a:cs typeface="Calibri"/>
                        </a:rPr>
                        <a:t>компромисса </a:t>
                      </a:r>
                      <a:r>
                        <a:rPr sz="2000" spc="-440" dirty="0">
                          <a:latin typeface="Calibri"/>
                          <a:cs typeface="Calibri"/>
                        </a:rPr>
                        <a:t> </a:t>
                      </a:r>
                      <a:r>
                        <a:rPr sz="2000" spc="-5" dirty="0">
                          <a:latin typeface="Calibri"/>
                          <a:cs typeface="Calibri"/>
                        </a:rPr>
                        <a:t>ценность-издержки</a:t>
                      </a:r>
                      <a:endParaRPr sz="20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extLst>
                  <a:ext uri="{0D108BD9-81ED-4DB2-BD59-A6C34878D82A}">
                    <a16:rowId xmlns:a16="http://schemas.microsoft.com/office/drawing/2014/main" val="10004"/>
                  </a:ext>
                </a:extLst>
              </a:tr>
              <a:tr h="1005878">
                <a:tc>
                  <a:txBody>
                    <a:bodyPr/>
                    <a:lstStyle/>
                    <a:p>
                      <a:pPr marL="91440" marR="318135">
                        <a:lnSpc>
                          <a:spcPct val="100000"/>
                        </a:lnSpc>
                        <a:spcBef>
                          <a:spcPts val="240"/>
                        </a:spcBef>
                      </a:pPr>
                      <a:r>
                        <a:rPr sz="2000" dirty="0">
                          <a:latin typeface="Calibri"/>
                          <a:cs typeface="Calibri"/>
                        </a:rPr>
                        <a:t>Ориентация на </a:t>
                      </a:r>
                      <a:r>
                        <a:rPr sz="2000" spc="-5" dirty="0">
                          <a:latin typeface="Calibri"/>
                          <a:cs typeface="Calibri"/>
                        </a:rPr>
                        <a:t>дифференциацию, </a:t>
                      </a:r>
                      <a:r>
                        <a:rPr sz="2000" spc="-445" dirty="0">
                          <a:latin typeface="Calibri"/>
                          <a:cs typeface="Calibri"/>
                        </a:rPr>
                        <a:t> </a:t>
                      </a:r>
                      <a:r>
                        <a:rPr sz="2000" spc="-5" dirty="0">
                          <a:latin typeface="Calibri"/>
                          <a:cs typeface="Calibri"/>
                        </a:rPr>
                        <a:t>либо</a:t>
                      </a:r>
                      <a:r>
                        <a:rPr sz="2000" spc="-15" dirty="0">
                          <a:latin typeface="Calibri"/>
                          <a:cs typeface="Calibri"/>
                        </a:rPr>
                        <a:t> </a:t>
                      </a:r>
                      <a:r>
                        <a:rPr sz="2000" dirty="0">
                          <a:latin typeface="Calibri"/>
                          <a:cs typeface="Calibri"/>
                        </a:rPr>
                        <a:t>на низкие</a:t>
                      </a:r>
                      <a:r>
                        <a:rPr sz="2000" spc="-20" dirty="0">
                          <a:latin typeface="Calibri"/>
                          <a:cs typeface="Calibri"/>
                        </a:rPr>
                        <a:t> </a:t>
                      </a:r>
                      <a:r>
                        <a:rPr sz="2000" spc="-10" dirty="0">
                          <a:latin typeface="Calibri"/>
                          <a:cs typeface="Calibri"/>
                        </a:rPr>
                        <a:t>издержки</a:t>
                      </a:r>
                      <a:endParaRPr sz="20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6699"/>
                    </a:solidFill>
                  </a:tcPr>
                </a:tc>
                <a:tc>
                  <a:txBody>
                    <a:bodyPr/>
                    <a:lstStyle/>
                    <a:p>
                      <a:pPr marL="92075" marR="793750">
                        <a:lnSpc>
                          <a:spcPct val="100000"/>
                        </a:lnSpc>
                        <a:spcBef>
                          <a:spcPts val="240"/>
                        </a:spcBef>
                      </a:pPr>
                      <a:r>
                        <a:rPr sz="2000" spc="-10" dirty="0">
                          <a:latin typeface="Calibri"/>
                          <a:cs typeface="Calibri"/>
                        </a:rPr>
                        <a:t>Одновременное достижение </a:t>
                      </a:r>
                      <a:r>
                        <a:rPr sz="2000" spc="-5" dirty="0">
                          <a:latin typeface="Calibri"/>
                          <a:cs typeface="Calibri"/>
                        </a:rPr>
                        <a:t> дифференциации</a:t>
                      </a:r>
                      <a:r>
                        <a:rPr sz="2000" spc="-30" dirty="0">
                          <a:latin typeface="Calibri"/>
                          <a:cs typeface="Calibri"/>
                        </a:rPr>
                        <a:t> </a:t>
                      </a:r>
                      <a:r>
                        <a:rPr sz="2000" dirty="0">
                          <a:latin typeface="Calibri"/>
                          <a:cs typeface="Calibri"/>
                        </a:rPr>
                        <a:t>и</a:t>
                      </a:r>
                      <a:r>
                        <a:rPr sz="2000" spc="-30" dirty="0">
                          <a:latin typeface="Calibri"/>
                          <a:cs typeface="Calibri"/>
                        </a:rPr>
                        <a:t> </a:t>
                      </a:r>
                      <a:r>
                        <a:rPr sz="2000" spc="-5" dirty="0">
                          <a:latin typeface="Calibri"/>
                          <a:cs typeface="Calibri"/>
                        </a:rPr>
                        <a:t>снижения </a:t>
                      </a:r>
                      <a:r>
                        <a:rPr sz="2000" spc="-440" dirty="0">
                          <a:latin typeface="Calibri"/>
                          <a:cs typeface="Calibri"/>
                        </a:rPr>
                        <a:t> </a:t>
                      </a:r>
                      <a:r>
                        <a:rPr sz="2000" spc="-10" dirty="0">
                          <a:latin typeface="Calibri"/>
                          <a:cs typeface="Calibri"/>
                        </a:rPr>
                        <a:t>издержек</a:t>
                      </a:r>
                      <a:endParaRPr sz="2000" dirty="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07875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
            <a:extLst>
              <a:ext uri="{FF2B5EF4-FFF2-40B4-BE49-F238E27FC236}">
                <a16:creationId xmlns:a16="http://schemas.microsoft.com/office/drawing/2014/main" id="{6EFB5944-70C7-E034-A74E-C174E78AB845}"/>
              </a:ext>
            </a:extLst>
          </p:cNvPr>
          <p:cNvSpPr txBox="1"/>
          <p:nvPr/>
        </p:nvSpPr>
        <p:spPr>
          <a:xfrm>
            <a:off x="3429001" y="2743201"/>
            <a:ext cx="5336931" cy="308931"/>
          </a:xfrm>
          <a:prstGeom prst="rect">
            <a:avLst/>
          </a:prstGeom>
        </p:spPr>
        <p:txBody>
          <a:bodyPr vert="horz" wrap="square" lIns="0" tIns="13335" rIns="0" bIns="0" rtlCol="0">
            <a:spAutoFit/>
          </a:bodyPr>
          <a:lstStyle/>
          <a:p>
            <a:pPr marL="12700" algn="ctr">
              <a:lnSpc>
                <a:spcPct val="80000"/>
              </a:lnSpc>
              <a:spcBef>
                <a:spcPts val="105"/>
              </a:spcBef>
            </a:pPr>
            <a:r>
              <a:rPr lang="ru-RU" sz="2400" b="1" dirty="0">
                <a:solidFill>
                  <a:schemeClr val="accent6">
                    <a:lumMod val="75000"/>
                  </a:schemeClr>
                </a:solidFill>
                <a:latin typeface="Arial"/>
                <a:cs typeface="Arial"/>
              </a:rPr>
              <a:t>Типы инновационных стратегий</a:t>
            </a:r>
            <a:endParaRPr sz="2400" b="1" dirty="0">
              <a:solidFill>
                <a:schemeClr val="accent6">
                  <a:lumMod val="75000"/>
                </a:schemeClr>
              </a:solidFill>
              <a:latin typeface="Arial"/>
              <a:cs typeface="Arial"/>
            </a:endParaRPr>
          </a:p>
        </p:txBody>
      </p:sp>
    </p:spTree>
    <p:extLst>
      <p:ext uri="{BB962C8B-B14F-4D97-AF65-F5344CB8AC3E}">
        <p14:creationId xmlns:p14="http://schemas.microsoft.com/office/powerpoint/2010/main" val="2944249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Объект 2">
            <a:extLst>
              <a:ext uri="{FF2B5EF4-FFF2-40B4-BE49-F238E27FC236}">
                <a16:creationId xmlns:a16="http://schemas.microsoft.com/office/drawing/2014/main" id="{7681BD69-D532-3BCB-D8C9-40FF02B1D07C}"/>
              </a:ext>
            </a:extLst>
          </p:cNvPr>
          <p:cNvSpPr>
            <a:spLocks noGrp="1"/>
          </p:cNvSpPr>
          <p:nvPr>
            <p:ph idx="1"/>
          </p:nvPr>
        </p:nvSpPr>
        <p:spPr>
          <a:xfrm>
            <a:off x="1981200" y="990600"/>
            <a:ext cx="7886700" cy="4657344"/>
          </a:xfrm>
        </p:spPr>
        <p:txBody>
          <a:bodyPr>
            <a:normAutofit fontScale="92500" lnSpcReduction="20000"/>
          </a:bodyPr>
          <a:lstStyle/>
          <a:p>
            <a:r>
              <a:rPr lang="ru-RU" sz="2400" dirty="0"/>
              <a:t>Характеризуется высоким уровнем риска и эффективностью. </a:t>
            </a:r>
          </a:p>
          <a:p>
            <a:r>
              <a:rPr lang="ru-RU" sz="2400" dirty="0"/>
              <a:t>При наступательной стратегии необходима ориентация на исследования в сочетании с применением новейших технологий. </a:t>
            </a:r>
          </a:p>
          <a:p>
            <a:r>
              <a:rPr lang="ru-RU" sz="2400" dirty="0"/>
              <a:t>Требует высокой квалификации при разработке нововведений, умения быстро реализовать новшества и способности предвидеть рыночные потребности. </a:t>
            </a:r>
          </a:p>
          <a:p>
            <a:r>
              <a:rPr lang="ru-RU" sz="2400" dirty="0"/>
              <a:t>Характерна для крупных объединений и компаний, когда в на рынке доминируют несколько компаний при наличии слабого лидера.</a:t>
            </a:r>
          </a:p>
          <a:p>
            <a:r>
              <a:rPr lang="ru-RU" sz="2400" dirty="0"/>
              <a:t>Может быть реализована и небольшими предприятиями, если они концентрируют усилия на одном или двух инновационных проектах.</a:t>
            </a:r>
          </a:p>
        </p:txBody>
      </p:sp>
      <p:sp>
        <p:nvSpPr>
          <p:cNvPr id="21" name="object 2">
            <a:extLst>
              <a:ext uri="{FF2B5EF4-FFF2-40B4-BE49-F238E27FC236}">
                <a16:creationId xmlns:a16="http://schemas.microsoft.com/office/drawing/2014/main" id="{6EFB5944-70C7-E034-A74E-C174E78AB845}"/>
              </a:ext>
            </a:extLst>
          </p:cNvPr>
          <p:cNvSpPr txBox="1"/>
          <p:nvPr/>
        </p:nvSpPr>
        <p:spPr>
          <a:xfrm>
            <a:off x="1981200" y="376870"/>
            <a:ext cx="7886700" cy="308931"/>
          </a:xfrm>
          <a:prstGeom prst="rect">
            <a:avLst/>
          </a:prstGeom>
        </p:spPr>
        <p:txBody>
          <a:bodyPr vert="horz" wrap="square" lIns="0" tIns="13335" rIns="0" bIns="0" rtlCol="0">
            <a:spAutoFit/>
          </a:bodyPr>
          <a:lstStyle/>
          <a:p>
            <a:pPr marL="12700">
              <a:lnSpc>
                <a:spcPct val="80000"/>
              </a:lnSpc>
              <a:spcBef>
                <a:spcPts val="105"/>
              </a:spcBef>
            </a:pPr>
            <a:r>
              <a:rPr lang="ru-RU" sz="2400" b="1" dirty="0">
                <a:solidFill>
                  <a:schemeClr val="accent6">
                    <a:lumMod val="75000"/>
                  </a:schemeClr>
                </a:solidFill>
                <a:latin typeface="Arial"/>
                <a:cs typeface="Arial"/>
              </a:rPr>
              <a:t>Наступательная инновационная стратегия </a:t>
            </a:r>
            <a:endParaRPr sz="2400" b="1" dirty="0">
              <a:solidFill>
                <a:schemeClr val="accent6">
                  <a:lumMod val="75000"/>
                </a:schemeClr>
              </a:solidFill>
              <a:latin typeface="Arial"/>
              <a:cs typeface="Arial"/>
            </a:endParaRPr>
          </a:p>
        </p:txBody>
      </p:sp>
    </p:spTree>
    <p:extLst>
      <p:ext uri="{BB962C8B-B14F-4D97-AF65-F5344CB8AC3E}">
        <p14:creationId xmlns:p14="http://schemas.microsoft.com/office/powerpoint/2010/main" val="2212055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Объект 2">
            <a:extLst>
              <a:ext uri="{FF2B5EF4-FFF2-40B4-BE49-F238E27FC236}">
                <a16:creationId xmlns:a16="http://schemas.microsoft.com/office/drawing/2014/main" id="{7681BD69-D532-3BCB-D8C9-40FF02B1D07C}"/>
              </a:ext>
            </a:extLst>
          </p:cNvPr>
          <p:cNvSpPr>
            <a:spLocks noGrp="1"/>
          </p:cNvSpPr>
          <p:nvPr>
            <p:ph idx="1"/>
          </p:nvPr>
        </p:nvSpPr>
        <p:spPr>
          <a:xfrm>
            <a:off x="1981200" y="990600"/>
            <a:ext cx="7886700" cy="4657344"/>
          </a:xfrm>
        </p:spPr>
        <p:txBody>
          <a:bodyPr>
            <a:normAutofit fontScale="85000" lnSpcReduction="20000"/>
          </a:bodyPr>
          <a:lstStyle/>
          <a:p>
            <a:r>
              <a:rPr lang="ru-RU" sz="2400" dirty="0"/>
              <a:t>Характеризуется невысоким уровнем риска, достаточно высоким уровнем технических (проектно-конструкторских и технологических) разработок и определенной завоеванной долей рынка. </a:t>
            </a:r>
          </a:p>
          <a:p>
            <a:r>
              <a:rPr lang="ru-RU" sz="2400" dirty="0"/>
              <a:t>При защитной стратегии предприятия отличаются высоким уровнем техники и технологии производства, качеством выпускаемой продукции, относительно низкими издержками производства и пытаются удержать свои рыночные позиции. </a:t>
            </a:r>
          </a:p>
          <a:p>
            <a:r>
              <a:rPr lang="ru-RU" sz="2400" dirty="0"/>
              <a:t>Такую стратегию используют предприятия, которые получают значительную прибыль в условиях конкуренции. Эти предприятия имеют более прочные позиции в области маркетинга и производства по сравнению с инновационными разработками, научно-исследовательскими и опытно-конструкторскими работами.</a:t>
            </a:r>
          </a:p>
        </p:txBody>
      </p:sp>
      <p:sp>
        <p:nvSpPr>
          <p:cNvPr id="21" name="object 2">
            <a:extLst>
              <a:ext uri="{FF2B5EF4-FFF2-40B4-BE49-F238E27FC236}">
                <a16:creationId xmlns:a16="http://schemas.microsoft.com/office/drawing/2014/main" id="{6EFB5944-70C7-E034-A74E-C174E78AB845}"/>
              </a:ext>
            </a:extLst>
          </p:cNvPr>
          <p:cNvSpPr txBox="1"/>
          <p:nvPr/>
        </p:nvSpPr>
        <p:spPr>
          <a:xfrm>
            <a:off x="1981200" y="376870"/>
            <a:ext cx="7886700" cy="308931"/>
          </a:xfrm>
          <a:prstGeom prst="rect">
            <a:avLst/>
          </a:prstGeom>
        </p:spPr>
        <p:txBody>
          <a:bodyPr vert="horz" wrap="square" lIns="0" tIns="13335" rIns="0" bIns="0" rtlCol="0">
            <a:spAutoFit/>
          </a:bodyPr>
          <a:lstStyle/>
          <a:p>
            <a:pPr marL="12700">
              <a:lnSpc>
                <a:spcPct val="80000"/>
              </a:lnSpc>
              <a:spcBef>
                <a:spcPts val="105"/>
              </a:spcBef>
            </a:pPr>
            <a:r>
              <a:rPr lang="ru-RU" sz="2400" b="1" dirty="0">
                <a:solidFill>
                  <a:schemeClr val="accent6">
                    <a:lumMod val="75000"/>
                  </a:schemeClr>
                </a:solidFill>
                <a:latin typeface="Arial"/>
                <a:cs typeface="Arial"/>
              </a:rPr>
              <a:t>Защитная (оборонительная) стратегия</a:t>
            </a:r>
            <a:endParaRPr sz="2400" b="1" dirty="0">
              <a:solidFill>
                <a:schemeClr val="accent6">
                  <a:lumMod val="75000"/>
                </a:schemeClr>
              </a:solidFill>
              <a:latin typeface="Arial"/>
              <a:cs typeface="Arial"/>
            </a:endParaRPr>
          </a:p>
        </p:txBody>
      </p:sp>
    </p:spTree>
    <p:extLst>
      <p:ext uri="{BB962C8B-B14F-4D97-AF65-F5344CB8AC3E}">
        <p14:creationId xmlns:p14="http://schemas.microsoft.com/office/powerpoint/2010/main" val="3406983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Объект 2">
            <a:extLst>
              <a:ext uri="{FF2B5EF4-FFF2-40B4-BE49-F238E27FC236}">
                <a16:creationId xmlns:a16="http://schemas.microsoft.com/office/drawing/2014/main" id="{7681BD69-D532-3BCB-D8C9-40FF02B1D07C}"/>
              </a:ext>
            </a:extLst>
          </p:cNvPr>
          <p:cNvSpPr>
            <a:spLocks noGrp="1"/>
          </p:cNvSpPr>
          <p:nvPr>
            <p:ph idx="1"/>
          </p:nvPr>
        </p:nvSpPr>
        <p:spPr>
          <a:xfrm>
            <a:off x="1097280" y="990600"/>
            <a:ext cx="11094720" cy="5867400"/>
          </a:xfrm>
        </p:spPr>
        <p:txBody>
          <a:bodyPr>
            <a:noAutofit/>
          </a:bodyPr>
          <a:lstStyle/>
          <a:p>
            <a:r>
              <a:rPr lang="ru-RU" sz="2200" dirty="0"/>
              <a:t>Характеризуется использованием слабых сторон конкурентов и сильных сторон предприятия, а также отсутствием (на первых этапах) прямой конфронтации с конкурентами. </a:t>
            </a:r>
          </a:p>
          <a:p>
            <a:r>
              <a:rPr lang="ru-RU" sz="2200" dirty="0"/>
              <a:t>При промежуточной инновационной стратегии предприятия  заполняют пробелы в специализации других предприятий, включая доминирующих в своей отрасли. Анализ экономической обстановки и внешней среды, проводимый при выборе стратегии, выявляет такие пробелы (ниши) в наборе выпускаемых новшеств. Наличие таких ниш объясняется определенной слабостью других предприятий, отсутствием их возможностей или нежеланием заполнить имеющиеся пробелы. </a:t>
            </a:r>
          </a:p>
          <a:p>
            <a:r>
              <a:rPr lang="ru-RU" sz="2200" dirty="0"/>
              <a:t>Такая стратегия часто используется применительно к модификациям базовых моделей новшеств. Например, разработка, освоение и рыночная реализация компьютеров для научных исследований, для бортовых систем (самолетов и др.) и игровых. Или рынок бытовых приборов, созданных на базе их основных моделей, применяемых в других сферах (в оборонной промышленности, здравоохранении и др.)</a:t>
            </a:r>
          </a:p>
        </p:txBody>
      </p:sp>
      <p:sp>
        <p:nvSpPr>
          <p:cNvPr id="21" name="object 2">
            <a:extLst>
              <a:ext uri="{FF2B5EF4-FFF2-40B4-BE49-F238E27FC236}">
                <a16:creationId xmlns:a16="http://schemas.microsoft.com/office/drawing/2014/main" id="{6EFB5944-70C7-E034-A74E-C174E78AB845}"/>
              </a:ext>
            </a:extLst>
          </p:cNvPr>
          <p:cNvSpPr txBox="1"/>
          <p:nvPr/>
        </p:nvSpPr>
        <p:spPr>
          <a:xfrm>
            <a:off x="1981200" y="376870"/>
            <a:ext cx="7886700" cy="308931"/>
          </a:xfrm>
          <a:prstGeom prst="rect">
            <a:avLst/>
          </a:prstGeom>
        </p:spPr>
        <p:txBody>
          <a:bodyPr vert="horz" wrap="square" lIns="0" tIns="13335" rIns="0" bIns="0" rtlCol="0">
            <a:spAutoFit/>
          </a:bodyPr>
          <a:lstStyle/>
          <a:p>
            <a:pPr marL="12700">
              <a:lnSpc>
                <a:spcPct val="80000"/>
              </a:lnSpc>
              <a:spcBef>
                <a:spcPts val="105"/>
              </a:spcBef>
            </a:pPr>
            <a:r>
              <a:rPr lang="ru-RU" sz="2400" b="1" dirty="0">
                <a:solidFill>
                  <a:schemeClr val="accent6">
                    <a:lumMod val="75000"/>
                  </a:schemeClr>
                </a:solidFill>
                <a:latin typeface="Arial"/>
                <a:cs typeface="Arial"/>
              </a:rPr>
              <a:t>Промежуточная стратегия</a:t>
            </a:r>
            <a:endParaRPr sz="2400" b="1" dirty="0">
              <a:solidFill>
                <a:schemeClr val="accent6">
                  <a:lumMod val="75000"/>
                </a:schemeClr>
              </a:solidFill>
              <a:latin typeface="Arial"/>
              <a:cs typeface="Arial"/>
            </a:endParaRPr>
          </a:p>
        </p:txBody>
      </p:sp>
    </p:spTree>
    <p:extLst>
      <p:ext uri="{BB962C8B-B14F-4D97-AF65-F5344CB8AC3E}">
        <p14:creationId xmlns:p14="http://schemas.microsoft.com/office/powerpoint/2010/main" val="2111055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Объект 2">
            <a:extLst>
              <a:ext uri="{FF2B5EF4-FFF2-40B4-BE49-F238E27FC236}">
                <a16:creationId xmlns:a16="http://schemas.microsoft.com/office/drawing/2014/main" id="{7681BD69-D532-3BCB-D8C9-40FF02B1D07C}"/>
              </a:ext>
            </a:extLst>
          </p:cNvPr>
          <p:cNvSpPr>
            <a:spLocks noGrp="1"/>
          </p:cNvSpPr>
          <p:nvPr>
            <p:ph idx="1"/>
          </p:nvPr>
        </p:nvSpPr>
        <p:spPr>
          <a:xfrm>
            <a:off x="1981200" y="990600"/>
            <a:ext cx="8077200" cy="4953000"/>
          </a:xfrm>
        </p:spPr>
        <p:txBody>
          <a:bodyPr>
            <a:noAutofit/>
          </a:bodyPr>
          <a:lstStyle/>
          <a:p>
            <a:r>
              <a:rPr lang="ru-RU" sz="2200" dirty="0"/>
              <a:t>Предполагает использование инновационных разработок, выполненных другими организациями.</a:t>
            </a:r>
          </a:p>
          <a:p>
            <a:r>
              <a:rPr lang="ru-RU" sz="2200" dirty="0"/>
              <a:t>Многие предприятия проводят инновационную политику не только на основе использования собственных нововведений, но и с учетом возможностей использовать инновации, разработанные другими. </a:t>
            </a:r>
          </a:p>
          <a:p>
            <a:r>
              <a:rPr lang="ru-RU" sz="2200" dirty="0"/>
              <a:t>Чаще всего поглощающую инновационную стратегию применяют наряду с другой (например, с наступательной).</a:t>
            </a:r>
          </a:p>
        </p:txBody>
      </p:sp>
      <p:sp>
        <p:nvSpPr>
          <p:cNvPr id="21" name="object 2">
            <a:extLst>
              <a:ext uri="{FF2B5EF4-FFF2-40B4-BE49-F238E27FC236}">
                <a16:creationId xmlns:a16="http://schemas.microsoft.com/office/drawing/2014/main" id="{6EFB5944-70C7-E034-A74E-C174E78AB845}"/>
              </a:ext>
            </a:extLst>
          </p:cNvPr>
          <p:cNvSpPr txBox="1"/>
          <p:nvPr/>
        </p:nvSpPr>
        <p:spPr>
          <a:xfrm>
            <a:off x="1981200" y="376870"/>
            <a:ext cx="7886700" cy="308931"/>
          </a:xfrm>
          <a:prstGeom prst="rect">
            <a:avLst/>
          </a:prstGeom>
        </p:spPr>
        <p:txBody>
          <a:bodyPr vert="horz" wrap="square" lIns="0" tIns="13335" rIns="0" bIns="0" rtlCol="0">
            <a:spAutoFit/>
          </a:bodyPr>
          <a:lstStyle/>
          <a:p>
            <a:pPr marL="12700">
              <a:lnSpc>
                <a:spcPct val="80000"/>
              </a:lnSpc>
              <a:spcBef>
                <a:spcPts val="105"/>
              </a:spcBef>
            </a:pPr>
            <a:r>
              <a:rPr lang="ru-RU" sz="2400" b="1" dirty="0">
                <a:solidFill>
                  <a:schemeClr val="accent6">
                    <a:lumMod val="75000"/>
                  </a:schemeClr>
                </a:solidFill>
                <a:latin typeface="Arial"/>
                <a:cs typeface="Arial"/>
              </a:rPr>
              <a:t>Поглощающая стратегия (лицензирование) </a:t>
            </a:r>
            <a:endParaRPr sz="2400" b="1" dirty="0">
              <a:solidFill>
                <a:schemeClr val="accent6">
                  <a:lumMod val="75000"/>
                </a:schemeClr>
              </a:solidFill>
              <a:latin typeface="Arial"/>
              <a:cs typeface="Arial"/>
            </a:endParaRPr>
          </a:p>
        </p:txBody>
      </p:sp>
    </p:spTree>
    <p:extLst>
      <p:ext uri="{BB962C8B-B14F-4D97-AF65-F5344CB8AC3E}">
        <p14:creationId xmlns:p14="http://schemas.microsoft.com/office/powerpoint/2010/main" val="1646170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Объект 2">
            <a:extLst>
              <a:ext uri="{FF2B5EF4-FFF2-40B4-BE49-F238E27FC236}">
                <a16:creationId xmlns:a16="http://schemas.microsoft.com/office/drawing/2014/main" id="{7681BD69-D532-3BCB-D8C9-40FF02B1D07C}"/>
              </a:ext>
            </a:extLst>
          </p:cNvPr>
          <p:cNvSpPr>
            <a:spLocks noGrp="1"/>
          </p:cNvSpPr>
          <p:nvPr>
            <p:ph idx="1"/>
          </p:nvPr>
        </p:nvSpPr>
        <p:spPr>
          <a:xfrm>
            <a:off x="1981200" y="990600"/>
            <a:ext cx="9881616" cy="4953000"/>
          </a:xfrm>
        </p:spPr>
        <p:txBody>
          <a:bodyPr>
            <a:noAutofit/>
          </a:bodyPr>
          <a:lstStyle/>
          <a:p>
            <a:r>
              <a:rPr lang="ru-RU" sz="2200" dirty="0"/>
              <a:t>Характерна тем, что предприятия при этом используют выпущенные на рынок новшества (продуктовые, технологические, управленческие) других организаций с некоторыми усовершенствованиями и модернизацией. </a:t>
            </a:r>
          </a:p>
          <a:p>
            <a:r>
              <a:rPr lang="ru-RU" sz="2200" dirty="0"/>
              <a:t>Эти предприятия обладают высокой культурой производства, организационно-технологическим потенциалом, хорошо знают требования рынка, а порой имеют достаточно сильные рыночные позиции. При этом за основу могут быть приняты инновации, разработанные и освоенные как крупными предприятиями, так и малыми инновационными организациями. </a:t>
            </a:r>
          </a:p>
          <a:p>
            <a:r>
              <a:rPr lang="ru-RU" sz="2200" dirty="0"/>
              <a:t>Нередко предприятия-имитаторы занимают лидирующее положение в своей отрасли и на соответствующих рынках, обойдя первоначального лидера-новатора. При определенных условиях имитационная стратегия становится очень прибыльной.</a:t>
            </a:r>
          </a:p>
        </p:txBody>
      </p:sp>
      <p:sp>
        <p:nvSpPr>
          <p:cNvPr id="21" name="object 2">
            <a:extLst>
              <a:ext uri="{FF2B5EF4-FFF2-40B4-BE49-F238E27FC236}">
                <a16:creationId xmlns:a16="http://schemas.microsoft.com/office/drawing/2014/main" id="{6EFB5944-70C7-E034-A74E-C174E78AB845}"/>
              </a:ext>
            </a:extLst>
          </p:cNvPr>
          <p:cNvSpPr txBox="1"/>
          <p:nvPr/>
        </p:nvSpPr>
        <p:spPr>
          <a:xfrm>
            <a:off x="1981200" y="376870"/>
            <a:ext cx="7886700" cy="308931"/>
          </a:xfrm>
          <a:prstGeom prst="rect">
            <a:avLst/>
          </a:prstGeom>
        </p:spPr>
        <p:txBody>
          <a:bodyPr vert="horz" wrap="square" lIns="0" tIns="13335" rIns="0" bIns="0" rtlCol="0">
            <a:spAutoFit/>
          </a:bodyPr>
          <a:lstStyle/>
          <a:p>
            <a:pPr marL="12700">
              <a:lnSpc>
                <a:spcPct val="80000"/>
              </a:lnSpc>
              <a:spcBef>
                <a:spcPts val="105"/>
              </a:spcBef>
            </a:pPr>
            <a:r>
              <a:rPr lang="ru-RU" sz="2400" b="1" dirty="0">
                <a:solidFill>
                  <a:schemeClr val="accent6">
                    <a:lumMod val="75000"/>
                  </a:schemeClr>
                </a:solidFill>
                <a:latin typeface="Arial"/>
                <a:cs typeface="Arial"/>
              </a:rPr>
              <a:t>Имитационная стратегия</a:t>
            </a:r>
            <a:endParaRPr sz="2400" b="1" dirty="0">
              <a:solidFill>
                <a:schemeClr val="accent6">
                  <a:lumMod val="75000"/>
                </a:schemeClr>
              </a:solidFill>
              <a:latin typeface="Arial"/>
              <a:cs typeface="Arial"/>
            </a:endParaRPr>
          </a:p>
        </p:txBody>
      </p:sp>
    </p:spTree>
    <p:extLst>
      <p:ext uri="{BB962C8B-B14F-4D97-AF65-F5344CB8AC3E}">
        <p14:creationId xmlns:p14="http://schemas.microsoft.com/office/powerpoint/2010/main" val="1346637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Объект 2">
            <a:extLst>
              <a:ext uri="{FF2B5EF4-FFF2-40B4-BE49-F238E27FC236}">
                <a16:creationId xmlns:a16="http://schemas.microsoft.com/office/drawing/2014/main" id="{7681BD69-D532-3BCB-D8C9-40FF02B1D07C}"/>
              </a:ext>
            </a:extLst>
          </p:cNvPr>
          <p:cNvSpPr>
            <a:spLocks noGrp="1"/>
          </p:cNvSpPr>
          <p:nvPr>
            <p:ph idx="1"/>
          </p:nvPr>
        </p:nvSpPr>
        <p:spPr>
          <a:xfrm>
            <a:off x="1085088" y="990600"/>
            <a:ext cx="10753344" cy="4953000"/>
          </a:xfrm>
        </p:spPr>
        <p:txBody>
          <a:bodyPr>
            <a:noAutofit/>
          </a:bodyPr>
          <a:lstStyle/>
          <a:p>
            <a:r>
              <a:rPr lang="ru-RU" sz="2200" dirty="0"/>
              <a:t>Разбойничья стратегия может быть использована в тех случаях, когда принципиальные новшества оказывают влияние на технико-эксплуатационные параметры изделий (например, повышение срока службы, их надежности), выпускавшихся ранее. Распространение принципиальных новшеств приводит к уменьшению размеров рынка последних. Этой стратегией пользуются обычно малые инновационные организации из другой области, но имеющие новые технологии, принципиально новые технические решения по производству уже выпускаемых изделий. </a:t>
            </a:r>
          </a:p>
          <a:p>
            <a:r>
              <a:rPr lang="ru-RU" sz="2200" dirty="0"/>
              <a:t>Такую стратегию могут выбрать и предприятия из той же области со слабыми до сих пор рыночными позициями, если у них на определенном этапе появляются технологии прорыва. </a:t>
            </a:r>
          </a:p>
          <a:p>
            <a:r>
              <a:rPr lang="ru-RU" sz="2200" dirty="0"/>
              <a:t>Разбойничья стратегия эффективна лишь на начальных этапах распространения и реализации новшеств.</a:t>
            </a:r>
          </a:p>
        </p:txBody>
      </p:sp>
      <p:sp>
        <p:nvSpPr>
          <p:cNvPr id="21" name="object 2">
            <a:extLst>
              <a:ext uri="{FF2B5EF4-FFF2-40B4-BE49-F238E27FC236}">
                <a16:creationId xmlns:a16="http://schemas.microsoft.com/office/drawing/2014/main" id="{6EFB5944-70C7-E034-A74E-C174E78AB845}"/>
              </a:ext>
            </a:extLst>
          </p:cNvPr>
          <p:cNvSpPr txBox="1"/>
          <p:nvPr/>
        </p:nvSpPr>
        <p:spPr>
          <a:xfrm>
            <a:off x="1981200" y="376870"/>
            <a:ext cx="7886700" cy="308931"/>
          </a:xfrm>
          <a:prstGeom prst="rect">
            <a:avLst/>
          </a:prstGeom>
        </p:spPr>
        <p:txBody>
          <a:bodyPr vert="horz" wrap="square" lIns="0" tIns="13335" rIns="0" bIns="0" rtlCol="0">
            <a:spAutoFit/>
          </a:bodyPr>
          <a:lstStyle/>
          <a:p>
            <a:pPr marL="12700">
              <a:lnSpc>
                <a:spcPct val="80000"/>
              </a:lnSpc>
              <a:spcBef>
                <a:spcPts val="105"/>
              </a:spcBef>
            </a:pPr>
            <a:r>
              <a:rPr lang="ru-RU" sz="2400" b="1" dirty="0">
                <a:solidFill>
                  <a:schemeClr val="accent6">
                    <a:lumMod val="75000"/>
                  </a:schemeClr>
                </a:solidFill>
                <a:latin typeface="Arial"/>
                <a:cs typeface="Arial"/>
              </a:rPr>
              <a:t>Разбойничья стратегия </a:t>
            </a:r>
            <a:endParaRPr sz="2400" b="1" dirty="0">
              <a:solidFill>
                <a:schemeClr val="accent6">
                  <a:lumMod val="75000"/>
                </a:schemeClr>
              </a:solidFill>
              <a:latin typeface="Arial"/>
              <a:cs typeface="Arial"/>
            </a:endParaRPr>
          </a:p>
        </p:txBody>
      </p:sp>
    </p:spTree>
    <p:extLst>
      <p:ext uri="{BB962C8B-B14F-4D97-AF65-F5344CB8AC3E}">
        <p14:creationId xmlns:p14="http://schemas.microsoft.com/office/powerpoint/2010/main" val="2105981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C308C-8CDA-D26F-3AFB-53175D381D0D}"/>
            </a:ext>
          </a:extLst>
        </p:cNvPr>
        <p:cNvGrpSpPr/>
        <p:nvPr/>
      </p:nvGrpSpPr>
      <p:grpSpPr>
        <a:xfrm>
          <a:off x="0" y="0"/>
          <a:ext cx="0" cy="0"/>
          <a:chOff x="0" y="0"/>
          <a:chExt cx="0" cy="0"/>
        </a:xfrm>
      </p:grpSpPr>
      <p:sp>
        <p:nvSpPr>
          <p:cNvPr id="6146" name="Rectangle 2">
            <a:extLst>
              <a:ext uri="{FF2B5EF4-FFF2-40B4-BE49-F238E27FC236}">
                <a16:creationId xmlns:a16="http://schemas.microsoft.com/office/drawing/2014/main" id="{A374B607-8A1F-B946-5280-602B9F1B656F}"/>
              </a:ext>
            </a:extLst>
          </p:cNvPr>
          <p:cNvSpPr>
            <a:spLocks noGrp="1" noChangeArrowheads="1"/>
          </p:cNvSpPr>
          <p:nvPr>
            <p:ph type="title"/>
          </p:nvPr>
        </p:nvSpPr>
        <p:spPr>
          <a:xfrm>
            <a:off x="2007709" y="154114"/>
            <a:ext cx="10184291" cy="1280890"/>
          </a:xfrm>
        </p:spPr>
        <p:txBody>
          <a:bodyPr>
            <a:normAutofit/>
          </a:bodyPr>
          <a:lstStyle/>
          <a:p>
            <a:pPr eaLnBrk="1" hangingPunct="1"/>
            <a:r>
              <a:rPr lang="ru-RU" altLang="ru-RU" sz="4000" b="1" dirty="0">
                <a:latin typeface="Tahoma" panose="020B0604030504040204" pitchFamily="34" charset="0"/>
              </a:rPr>
              <a:t>Функциональные стратегии </a:t>
            </a:r>
          </a:p>
        </p:txBody>
      </p:sp>
      <p:pic>
        <p:nvPicPr>
          <p:cNvPr id="6147" name="Picture 4">
            <a:extLst>
              <a:ext uri="{FF2B5EF4-FFF2-40B4-BE49-F238E27FC236}">
                <a16:creationId xmlns:a16="http://schemas.microsoft.com/office/drawing/2014/main" id="{44140D54-4023-D69C-7133-38785BA1DD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094" y="1216026"/>
            <a:ext cx="4181474" cy="5186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9">
            <a:extLst>
              <a:ext uri="{FF2B5EF4-FFF2-40B4-BE49-F238E27FC236}">
                <a16:creationId xmlns:a16="http://schemas.microsoft.com/office/drawing/2014/main" id="{DD8A5894-EB86-0391-E5CC-21245848769C}"/>
              </a:ext>
            </a:extLst>
          </p:cNvPr>
          <p:cNvSpPr>
            <a:spLocks noChangeArrowheads="1"/>
          </p:cNvSpPr>
          <p:nvPr/>
        </p:nvSpPr>
        <p:spPr bwMode="auto">
          <a:xfrm>
            <a:off x="2958911" y="6336539"/>
            <a:ext cx="655637" cy="341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dirty="0">
                <a:latin typeface="Tahoma" panose="020B0604030504040204" pitchFamily="34" charset="0"/>
              </a:rPr>
              <a:t>Рис. 1</a:t>
            </a:r>
          </a:p>
        </p:txBody>
      </p:sp>
    </p:spTree>
    <p:extLst>
      <p:ext uri="{BB962C8B-B14F-4D97-AF65-F5344CB8AC3E}">
        <p14:creationId xmlns:p14="http://schemas.microsoft.com/office/powerpoint/2010/main" val="25730267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A5583-5569-DB75-86E6-2D38C5FBFE1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0D98EA5-A1B1-C12F-6099-715CA5CFB3CE}"/>
              </a:ext>
            </a:extLst>
          </p:cNvPr>
          <p:cNvSpPr txBox="1">
            <a:spLocks/>
          </p:cNvSpPr>
          <p:nvPr/>
        </p:nvSpPr>
        <p:spPr>
          <a:xfrm>
            <a:off x="4996816" y="3037206"/>
            <a:ext cx="4013835" cy="391795"/>
          </a:xfrm>
          <a:prstGeom prst="rect">
            <a:avLst/>
          </a:prstGeom>
        </p:spPr>
        <p:txBody>
          <a:bodyPr vert="horz" wrap="square" lIns="0" tIns="12700" rIns="0" bIns="0"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2700">
              <a:lnSpc>
                <a:spcPct val="100000"/>
              </a:lnSpc>
              <a:spcBef>
                <a:spcPts val="100"/>
              </a:spcBef>
            </a:pPr>
            <a:r>
              <a:rPr lang="ru-RU" sz="2400" b="1" spc="-15" dirty="0">
                <a:solidFill>
                  <a:schemeClr val="accent6">
                    <a:lumMod val="75000"/>
                  </a:schemeClr>
                </a:solidFill>
                <a:latin typeface="Arial"/>
                <a:cs typeface="Arial"/>
              </a:rPr>
              <a:t>Вопросы</a:t>
            </a:r>
            <a:r>
              <a:rPr lang="en-US" sz="2400" b="1" spc="-15" dirty="0">
                <a:solidFill>
                  <a:schemeClr val="accent6">
                    <a:lumMod val="75000"/>
                  </a:schemeClr>
                </a:solidFill>
                <a:latin typeface="Arial"/>
                <a:cs typeface="Arial"/>
              </a:rPr>
              <a:t>?</a:t>
            </a:r>
            <a:endParaRPr lang="ru-RU" sz="2400" dirty="0">
              <a:solidFill>
                <a:schemeClr val="accent6">
                  <a:lumMod val="75000"/>
                </a:schemeClr>
              </a:solidFill>
              <a:latin typeface="Arial"/>
              <a:cs typeface="Arial"/>
            </a:endParaRPr>
          </a:p>
        </p:txBody>
      </p:sp>
    </p:spTree>
    <p:extLst>
      <p:ext uri="{BB962C8B-B14F-4D97-AF65-F5344CB8AC3E}">
        <p14:creationId xmlns:p14="http://schemas.microsoft.com/office/powerpoint/2010/main" val="3593740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100" dirty="0"/>
              <a:t>1. Типы стратегий по направлениям деятельности компании</a:t>
            </a:r>
            <a:br>
              <a:rPr lang="ru-RU" dirty="0"/>
            </a:br>
            <a:endParaRPr lang="ru-RU" dirty="0"/>
          </a:p>
        </p:txBody>
      </p:sp>
      <p:graphicFrame>
        <p:nvGraphicFramePr>
          <p:cNvPr id="4" name="Объект 3"/>
          <p:cNvGraphicFramePr>
            <a:graphicFrameLocks noGrp="1"/>
          </p:cNvGraphicFramePr>
          <p:nvPr>
            <p:ph idx="1"/>
          </p:nvPr>
        </p:nvGraphicFramePr>
        <p:xfrm>
          <a:off x="3467100" y="2133600"/>
          <a:ext cx="65913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811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Продуктовая стратегия </a:t>
            </a:r>
          </a:p>
        </p:txBody>
      </p:sp>
      <p:sp>
        <p:nvSpPr>
          <p:cNvPr id="3" name="Объект 2"/>
          <p:cNvSpPr>
            <a:spLocks noGrp="1"/>
          </p:cNvSpPr>
          <p:nvPr>
            <p:ph idx="1"/>
          </p:nvPr>
        </p:nvSpPr>
        <p:spPr>
          <a:xfrm>
            <a:off x="3469202" y="1800226"/>
            <a:ext cx="6589199" cy="5057775"/>
          </a:xfrm>
        </p:spPr>
        <p:txBody>
          <a:bodyPr>
            <a:normAutofit fontScale="92500" lnSpcReduction="10000"/>
          </a:bodyPr>
          <a:lstStyle/>
          <a:p>
            <a:pPr fontAlgn="base"/>
            <a:r>
              <a:rPr lang="ru-RU" dirty="0"/>
              <a:t>Определяет, чем занимается компания: какую продукцию продаёт и в каком объёме. </a:t>
            </a:r>
          </a:p>
          <a:p>
            <a:pPr fontAlgn="base"/>
            <a:r>
              <a:rPr lang="ru-RU" dirty="0"/>
              <a:t>Данный вид планирования предполагает проработку ассортимента и составление товарной матрицы.</a:t>
            </a:r>
          </a:p>
          <a:p>
            <a:pPr fontAlgn="base"/>
            <a:r>
              <a:rPr lang="ru-RU" dirty="0"/>
              <a:t>Продуктовый стратегический план включает:</a:t>
            </a:r>
          </a:p>
          <a:p>
            <a:pPr marL="542925" indent="-185738" fontAlgn="base">
              <a:buFont typeface="Wingdings" panose="05000000000000000000" pitchFamily="2" charset="2"/>
              <a:buChar char="ü"/>
            </a:pPr>
            <a:r>
              <a:rPr lang="ru-RU" dirty="0"/>
              <a:t>перечень товаров и услуг;</a:t>
            </a:r>
          </a:p>
          <a:p>
            <a:pPr marL="542925" indent="-185738" fontAlgn="base">
              <a:buFont typeface="Wingdings" panose="05000000000000000000" pitchFamily="2" charset="2"/>
              <a:buChar char="ü"/>
            </a:pPr>
            <a:r>
              <a:rPr lang="ru-RU" dirty="0"/>
              <a:t>долю каждого вида товаров и услуг в общем объёме;</a:t>
            </a:r>
          </a:p>
          <a:p>
            <a:pPr marL="542925" indent="-185738" fontAlgn="base">
              <a:buFont typeface="Wingdings" panose="05000000000000000000" pitchFamily="2" charset="2"/>
              <a:buChar char="ü"/>
            </a:pPr>
            <a:r>
              <a:rPr lang="ru-RU" dirty="0"/>
              <a:t>рынки сбыта для каждого вида продукции;</a:t>
            </a:r>
          </a:p>
          <a:p>
            <a:pPr marL="542925" indent="-185738" fontAlgn="base">
              <a:buFont typeface="Wingdings" panose="05000000000000000000" pitchFamily="2" charset="2"/>
              <a:buChar char="ü"/>
            </a:pPr>
            <a:r>
              <a:rPr lang="ru-RU" dirty="0"/>
              <a:t>организацию входящего потока товаров (продукция поступает от поставщиков, изготавливается на собственном или стороннем производстве);</a:t>
            </a:r>
          </a:p>
          <a:p>
            <a:pPr marL="542925" indent="-185738" fontAlgn="base">
              <a:buFont typeface="Wingdings" panose="05000000000000000000" pitchFamily="2" charset="2"/>
              <a:buChar char="ü"/>
            </a:pPr>
            <a:r>
              <a:rPr lang="ru-RU" dirty="0"/>
              <a:t>исполнителей услуг (кто занимается доставкой, техподдержкой, сервисным обслуживанием — компании-подрядчики, штатные специалисты или </a:t>
            </a:r>
            <a:r>
              <a:rPr lang="ru-RU" dirty="0" err="1"/>
              <a:t>фрилансеры</a:t>
            </a:r>
            <a:r>
              <a:rPr lang="ru-RU" dirty="0"/>
              <a:t>).</a:t>
            </a:r>
          </a:p>
          <a:p>
            <a:endParaRPr lang="ru-RU" dirty="0"/>
          </a:p>
        </p:txBody>
      </p:sp>
    </p:spTree>
    <p:extLst>
      <p:ext uri="{BB962C8B-B14F-4D97-AF65-F5344CB8AC3E}">
        <p14:creationId xmlns:p14="http://schemas.microsoft.com/office/powerpoint/2010/main" val="1108437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Финансовая стратегия</a:t>
            </a:r>
          </a:p>
        </p:txBody>
      </p:sp>
      <p:sp>
        <p:nvSpPr>
          <p:cNvPr id="3" name="Объект 2"/>
          <p:cNvSpPr>
            <a:spLocks noGrp="1"/>
          </p:cNvSpPr>
          <p:nvPr>
            <p:ph idx="1"/>
          </p:nvPr>
        </p:nvSpPr>
        <p:spPr>
          <a:xfrm>
            <a:off x="3469202" y="1676400"/>
            <a:ext cx="6589199" cy="4367213"/>
          </a:xfrm>
        </p:spPr>
        <p:txBody>
          <a:bodyPr>
            <a:normAutofit fontScale="85000" lnSpcReduction="10000"/>
          </a:bodyPr>
          <a:lstStyle/>
          <a:p>
            <a:pPr fontAlgn="base"/>
            <a:r>
              <a:rPr lang="ru-RU" sz="2600" dirty="0"/>
              <a:t>Описывает экономику бизнеса:</a:t>
            </a:r>
          </a:p>
          <a:p>
            <a:pPr marL="714375" indent="-357188" fontAlgn="base">
              <a:buFont typeface="Wingdings" panose="05000000000000000000" pitchFamily="2" charset="2"/>
              <a:buChar char="q"/>
            </a:pPr>
            <a:r>
              <a:rPr lang="ru-RU" sz="2600" dirty="0"/>
              <a:t>потребности в финансовых ресурсах;</a:t>
            </a:r>
          </a:p>
          <a:p>
            <a:pPr marL="714375" indent="-357188" fontAlgn="base">
              <a:buFont typeface="Wingdings" panose="05000000000000000000" pitchFamily="2" charset="2"/>
              <a:buChar char="q"/>
            </a:pPr>
            <a:r>
              <a:rPr lang="ru-RU" sz="2600" dirty="0"/>
              <a:t>источники этих ресурсов (инвестиции, кредитование, прибыль с продаж);</a:t>
            </a:r>
          </a:p>
          <a:p>
            <a:pPr marL="714375" indent="-357188" fontAlgn="base">
              <a:buFont typeface="Wingdings" panose="05000000000000000000" pitchFamily="2" charset="2"/>
              <a:buChar char="q"/>
            </a:pPr>
            <a:r>
              <a:rPr lang="ru-RU" sz="2600" dirty="0"/>
              <a:t>источники доходов;</a:t>
            </a:r>
          </a:p>
          <a:p>
            <a:pPr marL="714375" indent="-357188" fontAlgn="base">
              <a:buFont typeface="Wingdings" panose="05000000000000000000" pitchFamily="2" charset="2"/>
              <a:buChar char="q"/>
            </a:pPr>
            <a:r>
              <a:rPr lang="ru-RU" sz="2600" dirty="0"/>
              <a:t>статьи расходов;</a:t>
            </a:r>
          </a:p>
          <a:p>
            <a:pPr marL="714375" indent="-357188" fontAlgn="base">
              <a:buFont typeface="Wingdings" panose="05000000000000000000" pitchFamily="2" charset="2"/>
              <a:buChar char="q"/>
            </a:pPr>
            <a:r>
              <a:rPr lang="ru-RU" sz="2600" dirty="0"/>
              <a:t>принципы управления финансами в организации.</a:t>
            </a:r>
          </a:p>
          <a:p>
            <a:pPr fontAlgn="base"/>
            <a:r>
              <a:rPr lang="ru-RU" sz="2600" dirty="0"/>
              <a:t>Финансовый план показывает, как достичь целей: например, повысить прибыль или рентабельность.</a:t>
            </a:r>
          </a:p>
          <a:p>
            <a:endParaRPr lang="ru-RU" dirty="0"/>
          </a:p>
        </p:txBody>
      </p:sp>
    </p:spTree>
    <p:extLst>
      <p:ext uri="{BB962C8B-B14F-4D97-AF65-F5344CB8AC3E}">
        <p14:creationId xmlns:p14="http://schemas.microsoft.com/office/powerpoint/2010/main" val="4268626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base"/>
            <a:r>
              <a:rPr lang="ru-RU" dirty="0"/>
              <a:t>Маркетинговая стратегия</a:t>
            </a:r>
          </a:p>
        </p:txBody>
      </p:sp>
      <p:sp>
        <p:nvSpPr>
          <p:cNvPr id="3" name="Объект 2"/>
          <p:cNvSpPr>
            <a:spLocks noGrp="1"/>
          </p:cNvSpPr>
          <p:nvPr>
            <p:ph idx="1"/>
          </p:nvPr>
        </p:nvSpPr>
        <p:spPr>
          <a:xfrm>
            <a:off x="3466416" y="1685926"/>
            <a:ext cx="6591985" cy="4900613"/>
          </a:xfrm>
        </p:spPr>
        <p:txBody>
          <a:bodyPr>
            <a:normAutofit/>
          </a:bodyPr>
          <a:lstStyle/>
          <a:p>
            <a:pPr fontAlgn="base"/>
            <a:r>
              <a:rPr lang="ru-RU" dirty="0"/>
              <a:t>Это план действий по привлечению клиентов и росту прибыли с продаж. Составляется на основе анализа рынка, продукта и внутренних процессов. Включает:</a:t>
            </a:r>
          </a:p>
          <a:p>
            <a:pPr marL="714375" indent="-357188" fontAlgn="base">
              <a:buFont typeface="Wingdings" panose="05000000000000000000" pitchFamily="2" charset="2"/>
              <a:buChar char="q"/>
            </a:pPr>
            <a:r>
              <a:rPr lang="ru-RU" dirty="0"/>
              <a:t>конкурентные преимущества каждого вида продукции;</a:t>
            </a:r>
          </a:p>
          <a:p>
            <a:pPr marL="714375" indent="-357188" fontAlgn="base">
              <a:buFont typeface="Wingdings" panose="05000000000000000000" pitchFamily="2" charset="2"/>
              <a:buChar char="q"/>
            </a:pPr>
            <a:r>
              <a:rPr lang="ru-RU" dirty="0"/>
              <a:t>общее позиционирование компании;</a:t>
            </a:r>
          </a:p>
          <a:p>
            <a:pPr marL="714375" indent="-357188" fontAlgn="base">
              <a:buFont typeface="Wingdings" panose="05000000000000000000" pitchFamily="2" charset="2"/>
              <a:buChar char="q"/>
            </a:pPr>
            <a:r>
              <a:rPr lang="ru-RU" dirty="0"/>
              <a:t>типы и сегменты целевой аудитории;</a:t>
            </a:r>
          </a:p>
          <a:p>
            <a:pPr marL="714375" indent="-357188" fontAlgn="base">
              <a:buFont typeface="Wingdings" panose="05000000000000000000" pitchFamily="2" charset="2"/>
              <a:buChar char="q"/>
            </a:pPr>
            <a:r>
              <a:rPr lang="ru-RU" dirty="0"/>
              <a:t>описание рынков сбыта;</a:t>
            </a:r>
          </a:p>
          <a:p>
            <a:pPr marL="714375" indent="-357188" fontAlgn="base">
              <a:buFont typeface="Wingdings" panose="05000000000000000000" pitchFamily="2" charset="2"/>
              <a:buChar char="q"/>
            </a:pPr>
            <a:r>
              <a:rPr lang="ru-RU" dirty="0"/>
              <a:t>набор каналов продвижения;</a:t>
            </a:r>
          </a:p>
          <a:p>
            <a:pPr marL="714375" indent="-357188" fontAlgn="base">
              <a:buFont typeface="Wingdings" panose="05000000000000000000" pitchFamily="2" charset="2"/>
              <a:buChar char="q"/>
            </a:pPr>
            <a:r>
              <a:rPr lang="ru-RU" dirty="0">
                <a:hlinkClick r:id="rId2" action="ppaction://hlinksldjump"/>
              </a:rPr>
              <a:t>решения для увеличения конверсии</a:t>
            </a:r>
            <a:r>
              <a:rPr lang="ru-RU" dirty="0"/>
              <a:t>.</a:t>
            </a:r>
          </a:p>
          <a:p>
            <a:pPr fontAlgn="base"/>
            <a:r>
              <a:rPr lang="ru-RU" dirty="0"/>
              <a:t>Маркетинговый план учитывает финансовые цели компании и пересекается со стратегическим планом продаж.</a:t>
            </a:r>
          </a:p>
          <a:p>
            <a:endParaRPr lang="ru-RU" dirty="0"/>
          </a:p>
        </p:txBody>
      </p:sp>
    </p:spTree>
    <p:extLst>
      <p:ext uri="{BB962C8B-B14F-4D97-AF65-F5344CB8AC3E}">
        <p14:creationId xmlns:p14="http://schemas.microsoft.com/office/powerpoint/2010/main" val="638288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Конверсия</a:t>
            </a:r>
          </a:p>
        </p:txBody>
      </p:sp>
      <p:sp>
        <p:nvSpPr>
          <p:cNvPr id="3" name="Объект 2"/>
          <p:cNvSpPr>
            <a:spLocks noGrp="1"/>
          </p:cNvSpPr>
          <p:nvPr>
            <p:ph idx="1"/>
          </p:nvPr>
        </p:nvSpPr>
        <p:spPr>
          <a:xfrm>
            <a:off x="3466416" y="1500189"/>
            <a:ext cx="6591985" cy="5100636"/>
          </a:xfrm>
        </p:spPr>
        <p:txBody>
          <a:bodyPr>
            <a:normAutofit fontScale="92500" lnSpcReduction="10000"/>
          </a:bodyPr>
          <a:lstStyle/>
          <a:p>
            <a:r>
              <a:rPr lang="ru-RU" dirty="0"/>
              <a:t>В маркетинге </a:t>
            </a:r>
            <a:r>
              <a:rPr lang="ru-RU" b="1" dirty="0"/>
              <a:t>конверсия</a:t>
            </a:r>
            <a:r>
              <a:rPr lang="ru-RU" dirty="0"/>
              <a:t> или </a:t>
            </a:r>
            <a:r>
              <a:rPr lang="ru-RU" b="1" dirty="0"/>
              <a:t>коэффициент конверсии</a:t>
            </a:r>
            <a:r>
              <a:rPr lang="ru-RU" dirty="0"/>
              <a:t> (его еще называют CR или </a:t>
            </a:r>
            <a:r>
              <a:rPr lang="ru-RU" dirty="0" err="1"/>
              <a:t>conversion</a:t>
            </a:r>
            <a:r>
              <a:rPr lang="ru-RU" dirty="0"/>
              <a:t> </a:t>
            </a:r>
            <a:r>
              <a:rPr lang="ru-RU" dirty="0" err="1"/>
              <a:t>rate</a:t>
            </a:r>
            <a:r>
              <a:rPr lang="ru-RU" dirty="0"/>
              <a:t>) — это процент клиентов, которые превратились из потенциальных в тех, кто совершил целевое действие.</a:t>
            </a:r>
          </a:p>
          <a:p>
            <a:r>
              <a:rPr lang="ru-RU" dirty="0"/>
              <a:t>Пример 1: </a:t>
            </a:r>
            <a:r>
              <a:rPr lang="ru-RU" dirty="0" err="1"/>
              <a:t>Билборд</a:t>
            </a:r>
            <a:r>
              <a:rPr lang="ru-RU" dirty="0"/>
              <a:t> увидели 20 тысяч человек, но всего 20 из них позвонили по указанному в рекламе номеру. Значит, конверсия составила 0,1%.</a:t>
            </a:r>
          </a:p>
          <a:p>
            <a:r>
              <a:rPr lang="ru-RU" dirty="0"/>
              <a:t>Пример 2: Каждый день сайт интернет-магазина собирает 1000 визитов, 20 из которых приносят заказы товара (целевые визиты). Вычисляем CR: 20 (целевые визиты) делим на 1000 (все визиты) и умножаем на 100. Получаем 2%.</a:t>
            </a:r>
          </a:p>
          <a:p>
            <a:r>
              <a:rPr lang="ru-RU" dirty="0"/>
              <a:t>Пример 3: Цель кампании — подписка на рассылку. За неделю сайт посетили 210 человек. Из них 54 заполнили форму. Из тех, кто заполнил форму, 50 отправили свои данные (это целевое действие). Вычисляем CR: 50 (целевые действия) делим на 210 (все посещения) и умножаем на 100. Получаем 23,81%.</a:t>
            </a:r>
          </a:p>
        </p:txBody>
      </p:sp>
    </p:spTree>
    <p:extLst>
      <p:ext uri="{BB962C8B-B14F-4D97-AF65-F5344CB8AC3E}">
        <p14:creationId xmlns:p14="http://schemas.microsoft.com/office/powerpoint/2010/main" val="2748212303"/>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606</TotalTime>
  <Words>2855</Words>
  <Application>Microsoft Office PowerPoint</Application>
  <PresentationFormat>Широкоэкранный</PresentationFormat>
  <Paragraphs>291</Paragraphs>
  <Slides>40</Slides>
  <Notes>3</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40</vt:i4>
      </vt:variant>
    </vt:vector>
  </HeadingPairs>
  <TitlesOfParts>
    <vt:vector size="51" baseType="lpstr">
      <vt:lpstr>Aptos</vt:lpstr>
      <vt:lpstr>Arial</vt:lpstr>
      <vt:lpstr>Calibri</vt:lpstr>
      <vt:lpstr>Century Gothic</vt:lpstr>
      <vt:lpstr>Symbol</vt:lpstr>
      <vt:lpstr>Tahoma</vt:lpstr>
      <vt:lpstr>Times New Roman</vt:lpstr>
      <vt:lpstr>Verdana</vt:lpstr>
      <vt:lpstr>Wingdings</vt:lpstr>
      <vt:lpstr>Wingdings 3</vt:lpstr>
      <vt:lpstr>Легкий дым</vt:lpstr>
      <vt:lpstr>Презентация PowerPoint</vt:lpstr>
      <vt:lpstr>Стратегический менеджмент </vt:lpstr>
      <vt:lpstr>Стратегия</vt:lpstr>
      <vt:lpstr>Функциональные стратегии </vt:lpstr>
      <vt:lpstr>1. Типы стратегий по направлениям деятельности компании </vt:lpstr>
      <vt:lpstr>Продуктовая стратегия </vt:lpstr>
      <vt:lpstr>Финансовая стратегия</vt:lpstr>
      <vt:lpstr>Маркетинговая стратегия</vt:lpstr>
      <vt:lpstr>Конверсия</vt:lpstr>
      <vt:lpstr>Стратегический план продаж</vt:lpstr>
      <vt:lpstr>Модели продаж</vt:lpstr>
      <vt:lpstr>2. Типы стратегий по направлениям развития компании</vt:lpstr>
      <vt:lpstr>Стратегия концентрированного роста</vt:lpstr>
      <vt:lpstr>Вертикальная интеграция</vt:lpstr>
      <vt:lpstr>Презентация PowerPoint</vt:lpstr>
      <vt:lpstr>Стратегия диверсификации</vt:lpstr>
      <vt:lpstr>Путь центрированной диверсификации</vt:lpstr>
      <vt:lpstr>Путь горизонтальной диверсификации</vt:lpstr>
      <vt:lpstr>Путь конгломеративной диверсификации</vt:lpstr>
      <vt:lpstr>Презентация PowerPoint</vt:lpstr>
      <vt:lpstr>Презентация PowerPoint</vt:lpstr>
      <vt:lpstr>Презентация PowerPoint</vt:lpstr>
      <vt:lpstr>Управление предприятием на принципах маркетинга</vt:lpstr>
      <vt:lpstr>Стратегические цели и задачи. Метод SMART</vt:lpstr>
      <vt:lpstr>Корпоративная стратегия и стратегия отдельного бизнеса</vt:lpstr>
      <vt:lpstr>Корпоративная стратегия и стратегия отдельного бизнеса</vt:lpstr>
      <vt:lpstr>Корпоративная стратегия. Матрица «Продукт/рынок» И. Ансоффа</vt:lpstr>
      <vt:lpstr>Корпоративная стратегия. Матрица BCG</vt:lpstr>
      <vt:lpstr>Корпоративная стратегия. Экран бизнеса компании General Electric (Матрица Мак Кинси)</vt:lpstr>
      <vt:lpstr>Стратегия бизнеса. SWOT анализ. Определение направлений развития бизнеса.</vt:lpstr>
      <vt:lpstr>Стратегия бизнеса. Стратегии конкуренции по М. Портеру</vt:lpstr>
      <vt:lpstr>Стратегия бизнеса. Стратегия «алого» и «голубого» океанов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 РАЗВИТИЕ УПРАВЛЕНЧЕСКОЙ МЫСЛИ</dc:title>
  <dc:creator>Ольга</dc:creator>
  <cp:lastModifiedBy>Катаев Алексей Владимирович</cp:lastModifiedBy>
  <cp:revision>39</cp:revision>
  <dcterms:created xsi:type="dcterms:W3CDTF">2018-09-03T14:05:50Z</dcterms:created>
  <dcterms:modified xsi:type="dcterms:W3CDTF">2026-06-18T15:02:30Z</dcterms:modified>
</cp:coreProperties>
</file>