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237" r:id="rId1"/>
  </p:sldMasterIdLst>
  <p:notesMasterIdLst>
    <p:notesMasterId r:id="rId40"/>
  </p:notesMasterIdLst>
  <p:sldIdLst>
    <p:sldId id="256" r:id="rId2"/>
    <p:sldId id="413" r:id="rId3"/>
    <p:sldId id="414" r:id="rId4"/>
    <p:sldId id="41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411" r:id="rId33"/>
    <p:sldId id="294" r:id="rId34"/>
    <p:sldId id="295" r:id="rId35"/>
    <p:sldId id="296" r:id="rId36"/>
    <p:sldId id="298" r:id="rId37"/>
    <p:sldId id="304" r:id="rId38"/>
    <p:sldId id="320" r:id="rId3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4" autoAdjust="0"/>
    <p:restoredTop sz="94660"/>
  </p:normalViewPr>
  <p:slideViewPr>
    <p:cSldViewPr>
      <p:cViewPr varScale="1">
        <p:scale>
          <a:sx n="95" d="100"/>
          <a:sy n="95" d="100"/>
        </p:scale>
        <p:origin x="2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A008E-114B-44F8-A77E-BF4CA1A4F54F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5EDA2-FAC8-4A12-8E76-EF75D255D3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351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84BBF-9B4B-7D90-62B0-41749E850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4A9665-EE15-6AC1-9AE9-5DCFEA8ED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E35A80-76EB-8B8C-DE1B-1CA76D64C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B6F15D-F6B7-88E2-6AC5-DCF4D148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1BD820-1955-5107-9266-1CCBB01D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0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02ABD-0D04-5E2E-1DCB-9475CBBC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7DF89-6A91-1AB6-6FDA-87CF1979C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D7410-4199-59E9-AA7A-872354B3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6288AC-9F3A-FCA9-8C35-4A13D9E50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C3948A-2367-2D50-0ED0-D0B08DF3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76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7E78F-3F28-A4DC-23F0-8E2A7004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7CB13-917E-062F-9104-B9B2640F4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B7A675-4114-3B94-9C2A-18F2DC9B4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B7C293-C8F1-1F94-1D54-2E23BC6AF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39AC7E-F694-E54F-F49D-2ADA4C93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87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E5AEF-998D-CF9E-30A7-BDAE9877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8D1AD-DE82-9D71-0232-FA2C4CDB7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BBBCB8-661F-E830-AF49-F313D99F6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7A5A3C-BD5F-263A-53F2-A598F98E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12D3D4-F734-266A-8014-3AD6EDF7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A32135-CFFA-48AE-D7D2-40BA2748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97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CC463-9394-8550-C275-E6A3B3E5D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642ECB-18D1-A6E4-72E4-D9707F9B9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85B698-0CD1-F7B2-B1FC-038B70C6A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AAD7CA-B0E8-3A9F-35D5-01EFF86A6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912C1C-035F-AE9B-66EE-653C4EF32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E4636E-08DD-FE50-F5FA-901FE8EE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31F978-2B6D-9FFC-6E64-ABBFB7B8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C795160-142F-9F4B-8039-820B4CB21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13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F9E76-D8F7-934C-6E97-8CACE769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402DE4-0694-421A-BD53-C0C64BDA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46E346-968F-BE6A-678D-18CC5BD0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A6033-06FE-57A0-13EB-3D3EDDB6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89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267420-C6B5-0386-F5D9-B79C370F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2CEDCD-4B2E-E01A-AF95-B2D94659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1AC9B9-CA6D-6E93-B10B-108861E4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71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8E6A1-F191-DDE6-0796-93B09765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87AC78-66F0-0141-01BC-345D11ABB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217413-7117-FA8F-2D29-8E0FD97BB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8A93FB-52A5-C08A-D11B-72CB64CE6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14A2E8-197F-2F29-0A62-5A049444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6AD791-66F9-4AB7-77F5-182FFC93B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3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E7818-80BE-5D60-2660-35FE2D9B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3A85B1-812C-7A44-0F82-A85F5AEC7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ECBEC7-020C-8785-5FF2-C0E94C38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FE8CEE-45A9-490D-354A-F3DE5A3B9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8227FB-9D7A-F148-92B0-0B30132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49E6AB-C7B5-9364-EC1C-19B38B8F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13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ABB1B-9AE3-96B0-B731-B4127B8C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9F6C18-6912-C26F-D7CF-D79CDF872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AF0AB-650C-1DCC-AE41-718E4AD0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CAB82-9736-3FA5-9C80-869463D3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8C6B7D-78E4-C5B7-D8B1-7BE755A61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A4E777-A3AE-6C28-1DED-D79C661EE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88A2F2-B442-DF05-5DF8-75D129A2E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B679C-03A5-92AA-0521-8FEC2818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04815-E9DE-9DE8-80AA-1A7674BC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387C16-9B0D-2ACD-4F90-382A49D9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858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4540" y="2239517"/>
            <a:ext cx="7614919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1119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7024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2302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34339" y="1453743"/>
            <a:ext cx="3350895" cy="347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31409" y="1412215"/>
            <a:ext cx="3493770" cy="360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208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469A7-42F8-E38D-385E-5754891BF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1A870E-4A88-0C3C-3B9D-678B67C05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208B0F-426D-2F2B-DC14-A5F2DB2AF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88EA7A-6065-827A-0AA0-4CC338DF3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92291-77D2-191A-296A-C8F022E30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6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  <p:sldLayoutId id="2147484243" r:id="rId6"/>
    <p:sldLayoutId id="2147484244" r:id="rId7"/>
    <p:sldLayoutId id="2147484245" r:id="rId8"/>
    <p:sldLayoutId id="2147484246" r:id="rId9"/>
    <p:sldLayoutId id="2147484247" r:id="rId10"/>
    <p:sldLayoutId id="2147484248" r:id="rId11"/>
    <p:sldLayoutId id="2147484249" r:id="rId12"/>
    <p:sldLayoutId id="2147484250" r:id="rId13"/>
    <p:sldLayoutId id="2147484251" r:id="rId14"/>
    <p:sldLayoutId id="2147484252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 descr="Игрушка-ракета, полетющая на компьютере">
            <a:extLst>
              <a:ext uri="{FF2B5EF4-FFF2-40B4-BE49-F238E27FC236}">
                <a16:creationId xmlns:a16="http://schemas.microsoft.com/office/drawing/2014/main" id="{4B9F6835-711B-B39A-1CEE-38587DEE6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9" t="4488" r="28811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393042" y="2485295"/>
            <a:ext cx="7074558" cy="20105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127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000" cap="all" spc="-50" dirty="0">
                <a:ea typeface="+mj-ea"/>
                <a:cs typeface="+mj-cs"/>
              </a:rPr>
              <a:t>Тема </a:t>
            </a:r>
            <a:r>
              <a:rPr lang="en-US" sz="4000" cap="all" spc="-50" dirty="0">
                <a:ea typeface="+mj-ea"/>
                <a:cs typeface="+mj-cs"/>
              </a:rPr>
              <a:t>5</a:t>
            </a:r>
            <a:r>
              <a:rPr lang="ru-RU" sz="4000" cap="all" spc="-50" dirty="0">
                <a:ea typeface="+mj-ea"/>
                <a:cs typeface="+mj-cs"/>
              </a:rPr>
              <a:t>.</a:t>
            </a:r>
            <a:r>
              <a:rPr lang="en-US" sz="4000" cap="all" spc="-50" dirty="0">
                <a:ea typeface="+mj-ea"/>
                <a:cs typeface="+mj-cs"/>
              </a:rPr>
              <a:t> </a:t>
            </a:r>
            <a:r>
              <a:rPr lang="ru-RU" sz="4000" cap="all" spc="-50" dirty="0">
                <a:ea typeface="+mj-ea"/>
                <a:cs typeface="+mj-cs"/>
              </a:rPr>
              <a:t>Стратегии продвижения. Маркетинговые коммуникации</a:t>
            </a:r>
            <a:endParaRPr lang="en-US" sz="4000" spc="-50" dirty="0">
              <a:ea typeface="+mj-ea"/>
              <a:cs typeface="+mj-cs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67F95FA-9620-CEC9-CFA3-10EADD348AC2}"/>
              </a:ext>
            </a:extLst>
          </p:cNvPr>
          <p:cNvSpPr txBox="1"/>
          <p:nvPr/>
        </p:nvSpPr>
        <p:spPr>
          <a:xfrm>
            <a:off x="685800" y="1035319"/>
            <a:ext cx="7924800" cy="1022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127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200" b="1" cap="all" spc="-50" dirty="0">
                <a:latin typeface="+mj-lt"/>
                <a:ea typeface="+mj-ea"/>
                <a:cs typeface="+mj-cs"/>
              </a:rPr>
              <a:t>Управление продажами и маркетинговые коммуникации</a:t>
            </a:r>
            <a:endParaRPr lang="en-US" sz="4200" cap="all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17A2232-6F74-F72F-C6E7-AF67B3763303}"/>
              </a:ext>
            </a:extLst>
          </p:cNvPr>
          <p:cNvSpPr txBox="1"/>
          <p:nvPr/>
        </p:nvSpPr>
        <p:spPr>
          <a:xfrm>
            <a:off x="393042" y="3395450"/>
            <a:ext cx="8427031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800" b="1" spc="-50" dirty="0">
                <a:ea typeface="+mj-ea"/>
                <a:cs typeface="+mj-cs"/>
              </a:rPr>
              <a:t>Лектор</a:t>
            </a:r>
            <a:r>
              <a:rPr lang="en-US" sz="2800" b="1" spc="-50" dirty="0">
                <a:ea typeface="+mj-ea"/>
                <a:cs typeface="+mj-cs"/>
              </a:rPr>
              <a:t>: </a:t>
            </a:r>
            <a:r>
              <a:rPr lang="ru-RU" sz="2800" b="1" spc="-50" dirty="0">
                <a:ea typeface="+mj-ea"/>
                <a:cs typeface="+mj-cs"/>
              </a:rPr>
              <a:t>доцент ИУЭС ЮФУ, к.э.н., Катаев А.В.</a:t>
            </a:r>
            <a:endParaRPr lang="en-US" sz="2800" spc="-50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>
            <a:extLst>
              <a:ext uri="{FF2B5EF4-FFF2-40B4-BE49-F238E27FC236}">
                <a16:creationId xmlns:a16="http://schemas.microsoft.com/office/drawing/2014/main" id="{537EB312-8523-73F8-1672-554C47697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7886700" cy="4657344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400" dirty="0"/>
              <a:t>Маркетинговые коммуникации. Каналы коммуникаций. </a:t>
            </a:r>
          </a:p>
          <a:p>
            <a:pPr marL="457200" indent="-457200">
              <a:buAutoNum type="arabicPeriod"/>
            </a:pPr>
            <a:r>
              <a:rPr lang="ru-RU" sz="2400"/>
              <a:t>Реклама</a:t>
            </a:r>
            <a:r>
              <a:rPr lang="ru-RU" sz="2400" dirty="0"/>
              <a:t>, стимулирование сбыта, PR, личные и агентские продажи. </a:t>
            </a:r>
          </a:p>
          <a:p>
            <a:pPr marL="457200" indent="-457200">
              <a:buAutoNum type="arabicPeriod"/>
            </a:pPr>
            <a:r>
              <a:rPr lang="ru-RU" sz="2400" dirty="0"/>
              <a:t>Стратегии продвижения.</a:t>
            </a:r>
            <a:endParaRPr lang="en-US" sz="2400"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25AB722-C397-989D-04FF-966BF5213E10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Содержание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551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05000" y="2743200"/>
            <a:ext cx="5336931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Маркетинговые коммуникации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411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464" y="121390"/>
            <a:ext cx="8835411" cy="74398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1960245" algn="l"/>
              </a:tabLst>
            </a:pPr>
            <a:r>
              <a:rPr spc="-15" dirty="0"/>
              <a:t>Определения	</a:t>
            </a:r>
            <a:r>
              <a:rPr spc="-10" dirty="0"/>
              <a:t>комплекса</a:t>
            </a:r>
            <a:r>
              <a:rPr spc="-80" dirty="0"/>
              <a:t> </a:t>
            </a:r>
            <a:r>
              <a:rPr spc="-10" dirty="0"/>
              <a:t>маркетинговых </a:t>
            </a:r>
            <a:r>
              <a:rPr spc="-525" dirty="0"/>
              <a:t> </a:t>
            </a:r>
            <a:r>
              <a:rPr spc="-10" dirty="0"/>
              <a:t>коммуникаций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3481" y="830325"/>
            <a:ext cx="1867535" cy="1310005"/>
            <a:chOff x="173481" y="830325"/>
            <a:chExt cx="1867535" cy="1310005"/>
          </a:xfrm>
        </p:grpSpPr>
        <p:sp>
          <p:nvSpPr>
            <p:cNvPr id="4" name="object 4"/>
            <p:cNvSpPr/>
            <p:nvPr/>
          </p:nvSpPr>
          <p:spPr>
            <a:xfrm>
              <a:off x="179831" y="836675"/>
              <a:ext cx="1854835" cy="1297305"/>
            </a:xfrm>
            <a:custGeom>
              <a:avLst/>
              <a:gdLst/>
              <a:ahLst/>
              <a:cxnLst/>
              <a:rect l="l" t="t" r="r" b="b"/>
              <a:pathLst>
                <a:path w="1854835" h="1297305">
                  <a:moveTo>
                    <a:pt x="1854708" y="0"/>
                  </a:moveTo>
                  <a:lnTo>
                    <a:pt x="216154" y="0"/>
                  </a:lnTo>
                  <a:lnTo>
                    <a:pt x="166591" y="5708"/>
                  </a:lnTo>
                  <a:lnTo>
                    <a:pt x="121094" y="21969"/>
                  </a:lnTo>
                  <a:lnTo>
                    <a:pt x="80960" y="47486"/>
                  </a:lnTo>
                  <a:lnTo>
                    <a:pt x="47486" y="80960"/>
                  </a:lnTo>
                  <a:lnTo>
                    <a:pt x="21969" y="121094"/>
                  </a:lnTo>
                  <a:lnTo>
                    <a:pt x="5708" y="166591"/>
                  </a:lnTo>
                  <a:lnTo>
                    <a:pt x="0" y="216153"/>
                  </a:lnTo>
                  <a:lnTo>
                    <a:pt x="0" y="1296924"/>
                  </a:lnTo>
                  <a:lnTo>
                    <a:pt x="1854708" y="1296924"/>
                  </a:lnTo>
                  <a:lnTo>
                    <a:pt x="185470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831" y="836675"/>
              <a:ext cx="1854835" cy="1297305"/>
            </a:xfrm>
            <a:custGeom>
              <a:avLst/>
              <a:gdLst/>
              <a:ahLst/>
              <a:cxnLst/>
              <a:rect l="l" t="t" r="r" b="b"/>
              <a:pathLst>
                <a:path w="1854835" h="1297305">
                  <a:moveTo>
                    <a:pt x="0" y="1296924"/>
                  </a:moveTo>
                  <a:lnTo>
                    <a:pt x="0" y="216153"/>
                  </a:lnTo>
                  <a:lnTo>
                    <a:pt x="5708" y="166591"/>
                  </a:lnTo>
                  <a:lnTo>
                    <a:pt x="21969" y="121094"/>
                  </a:lnTo>
                  <a:lnTo>
                    <a:pt x="47486" y="80960"/>
                  </a:lnTo>
                  <a:lnTo>
                    <a:pt x="80960" y="47486"/>
                  </a:lnTo>
                  <a:lnTo>
                    <a:pt x="121094" y="21969"/>
                  </a:lnTo>
                  <a:lnTo>
                    <a:pt x="166591" y="5708"/>
                  </a:lnTo>
                  <a:lnTo>
                    <a:pt x="216154" y="0"/>
                  </a:lnTo>
                  <a:lnTo>
                    <a:pt x="1854708" y="0"/>
                  </a:lnTo>
                  <a:lnTo>
                    <a:pt x="1854708" y="1296924"/>
                  </a:lnTo>
                  <a:lnTo>
                    <a:pt x="0" y="1296924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28878" y="1090625"/>
            <a:ext cx="7594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овар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28189" y="830325"/>
            <a:ext cx="1866264" cy="1310005"/>
            <a:chOff x="2028189" y="830325"/>
            <a:chExt cx="1866264" cy="1310005"/>
          </a:xfrm>
        </p:grpSpPr>
        <p:sp>
          <p:nvSpPr>
            <p:cNvPr id="8" name="object 8"/>
            <p:cNvSpPr/>
            <p:nvPr/>
          </p:nvSpPr>
          <p:spPr>
            <a:xfrm>
              <a:off x="2034539" y="836675"/>
              <a:ext cx="1853564" cy="1297305"/>
            </a:xfrm>
            <a:custGeom>
              <a:avLst/>
              <a:gdLst/>
              <a:ahLst/>
              <a:cxnLst/>
              <a:rect l="l" t="t" r="r" b="b"/>
              <a:pathLst>
                <a:path w="1853564" h="1297305">
                  <a:moveTo>
                    <a:pt x="1637030" y="0"/>
                  </a:moveTo>
                  <a:lnTo>
                    <a:pt x="0" y="0"/>
                  </a:lnTo>
                  <a:lnTo>
                    <a:pt x="0" y="1296924"/>
                  </a:lnTo>
                  <a:lnTo>
                    <a:pt x="1853184" y="1296924"/>
                  </a:lnTo>
                  <a:lnTo>
                    <a:pt x="1853184" y="216153"/>
                  </a:lnTo>
                  <a:lnTo>
                    <a:pt x="1847475" y="166591"/>
                  </a:lnTo>
                  <a:lnTo>
                    <a:pt x="1831214" y="121094"/>
                  </a:lnTo>
                  <a:lnTo>
                    <a:pt x="1805697" y="80960"/>
                  </a:lnTo>
                  <a:lnTo>
                    <a:pt x="1772223" y="47486"/>
                  </a:lnTo>
                  <a:lnTo>
                    <a:pt x="1732089" y="21969"/>
                  </a:lnTo>
                  <a:lnTo>
                    <a:pt x="1686592" y="5708"/>
                  </a:lnTo>
                  <a:lnTo>
                    <a:pt x="163703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4539" y="836675"/>
              <a:ext cx="1853564" cy="1297305"/>
            </a:xfrm>
            <a:custGeom>
              <a:avLst/>
              <a:gdLst/>
              <a:ahLst/>
              <a:cxnLst/>
              <a:rect l="l" t="t" r="r" b="b"/>
              <a:pathLst>
                <a:path w="1853564" h="1297305">
                  <a:moveTo>
                    <a:pt x="0" y="0"/>
                  </a:moveTo>
                  <a:lnTo>
                    <a:pt x="1637030" y="0"/>
                  </a:lnTo>
                  <a:lnTo>
                    <a:pt x="1686592" y="5708"/>
                  </a:lnTo>
                  <a:lnTo>
                    <a:pt x="1732089" y="21969"/>
                  </a:lnTo>
                  <a:lnTo>
                    <a:pt x="1772223" y="47486"/>
                  </a:lnTo>
                  <a:lnTo>
                    <a:pt x="1805697" y="80960"/>
                  </a:lnTo>
                  <a:lnTo>
                    <a:pt x="1831214" y="121094"/>
                  </a:lnTo>
                  <a:lnTo>
                    <a:pt x="1847475" y="166591"/>
                  </a:lnTo>
                  <a:lnTo>
                    <a:pt x="1853184" y="216153"/>
                  </a:lnTo>
                  <a:lnTo>
                    <a:pt x="1853184" y="1296924"/>
                  </a:lnTo>
                  <a:lnTo>
                    <a:pt x="0" y="1296924"/>
                  </a:lnTo>
                  <a:lnTo>
                    <a:pt x="0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65933" y="1146809"/>
            <a:ext cx="1391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Продвижение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3481" y="2127250"/>
            <a:ext cx="1867535" cy="1308100"/>
            <a:chOff x="173481" y="2127250"/>
            <a:chExt cx="1867535" cy="1308100"/>
          </a:xfrm>
        </p:grpSpPr>
        <p:sp>
          <p:nvSpPr>
            <p:cNvPr id="12" name="object 12"/>
            <p:cNvSpPr/>
            <p:nvPr/>
          </p:nvSpPr>
          <p:spPr>
            <a:xfrm>
              <a:off x="179831" y="2133600"/>
              <a:ext cx="1854835" cy="1295400"/>
            </a:xfrm>
            <a:custGeom>
              <a:avLst/>
              <a:gdLst/>
              <a:ahLst/>
              <a:cxnLst/>
              <a:rect l="l" t="t" r="r" b="b"/>
              <a:pathLst>
                <a:path w="1854835" h="1295400">
                  <a:moveTo>
                    <a:pt x="1854708" y="0"/>
                  </a:moveTo>
                  <a:lnTo>
                    <a:pt x="0" y="0"/>
                  </a:lnTo>
                  <a:lnTo>
                    <a:pt x="0" y="1079500"/>
                  </a:lnTo>
                  <a:lnTo>
                    <a:pt x="5701" y="1129008"/>
                  </a:lnTo>
                  <a:lnTo>
                    <a:pt x="21943" y="1174453"/>
                  </a:lnTo>
                  <a:lnTo>
                    <a:pt x="47430" y="1214540"/>
                  </a:lnTo>
                  <a:lnTo>
                    <a:pt x="80864" y="1247973"/>
                  </a:lnTo>
                  <a:lnTo>
                    <a:pt x="120951" y="1273458"/>
                  </a:lnTo>
                  <a:lnTo>
                    <a:pt x="166395" y="1289698"/>
                  </a:lnTo>
                  <a:lnTo>
                    <a:pt x="215900" y="1295400"/>
                  </a:lnTo>
                  <a:lnTo>
                    <a:pt x="1854708" y="1295400"/>
                  </a:lnTo>
                  <a:lnTo>
                    <a:pt x="185470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9831" y="2133600"/>
              <a:ext cx="1854835" cy="1295400"/>
            </a:xfrm>
            <a:custGeom>
              <a:avLst/>
              <a:gdLst/>
              <a:ahLst/>
              <a:cxnLst/>
              <a:rect l="l" t="t" r="r" b="b"/>
              <a:pathLst>
                <a:path w="1854835" h="1295400">
                  <a:moveTo>
                    <a:pt x="1854708" y="1295400"/>
                  </a:moveTo>
                  <a:lnTo>
                    <a:pt x="215900" y="1295400"/>
                  </a:lnTo>
                  <a:lnTo>
                    <a:pt x="166395" y="1289698"/>
                  </a:lnTo>
                  <a:lnTo>
                    <a:pt x="120951" y="1273458"/>
                  </a:lnTo>
                  <a:lnTo>
                    <a:pt x="80864" y="1247973"/>
                  </a:lnTo>
                  <a:lnTo>
                    <a:pt x="47430" y="1214540"/>
                  </a:lnTo>
                  <a:lnTo>
                    <a:pt x="21943" y="1174453"/>
                  </a:lnTo>
                  <a:lnTo>
                    <a:pt x="5701" y="1129008"/>
                  </a:lnTo>
                  <a:lnTo>
                    <a:pt x="0" y="1079500"/>
                  </a:lnTo>
                  <a:lnTo>
                    <a:pt x="0" y="0"/>
                  </a:lnTo>
                  <a:lnTo>
                    <a:pt x="1854708" y="0"/>
                  </a:lnTo>
                  <a:lnTo>
                    <a:pt x="1854708" y="12954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68502" y="2711577"/>
            <a:ext cx="678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ена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028189" y="2127250"/>
            <a:ext cx="1866264" cy="1308100"/>
            <a:chOff x="2028189" y="2127250"/>
            <a:chExt cx="1866264" cy="1308100"/>
          </a:xfrm>
        </p:grpSpPr>
        <p:sp>
          <p:nvSpPr>
            <p:cNvPr id="16" name="object 16"/>
            <p:cNvSpPr/>
            <p:nvPr/>
          </p:nvSpPr>
          <p:spPr>
            <a:xfrm>
              <a:off x="2034539" y="2133600"/>
              <a:ext cx="1853564" cy="1295400"/>
            </a:xfrm>
            <a:custGeom>
              <a:avLst/>
              <a:gdLst/>
              <a:ahLst/>
              <a:cxnLst/>
              <a:rect l="l" t="t" r="r" b="b"/>
              <a:pathLst>
                <a:path w="1853564" h="1295400">
                  <a:moveTo>
                    <a:pt x="1853184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1637284" y="1295400"/>
                  </a:lnTo>
                  <a:lnTo>
                    <a:pt x="1686792" y="1289698"/>
                  </a:lnTo>
                  <a:lnTo>
                    <a:pt x="1732237" y="1273458"/>
                  </a:lnTo>
                  <a:lnTo>
                    <a:pt x="1772324" y="1247973"/>
                  </a:lnTo>
                  <a:lnTo>
                    <a:pt x="1805757" y="1214540"/>
                  </a:lnTo>
                  <a:lnTo>
                    <a:pt x="1831242" y="1174453"/>
                  </a:lnTo>
                  <a:lnTo>
                    <a:pt x="1847482" y="1129008"/>
                  </a:lnTo>
                  <a:lnTo>
                    <a:pt x="1853184" y="1079500"/>
                  </a:lnTo>
                  <a:lnTo>
                    <a:pt x="185318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34539" y="2133600"/>
              <a:ext cx="1853564" cy="1295400"/>
            </a:xfrm>
            <a:custGeom>
              <a:avLst/>
              <a:gdLst/>
              <a:ahLst/>
              <a:cxnLst/>
              <a:rect l="l" t="t" r="r" b="b"/>
              <a:pathLst>
                <a:path w="1853564" h="1295400">
                  <a:moveTo>
                    <a:pt x="1853184" y="0"/>
                  </a:moveTo>
                  <a:lnTo>
                    <a:pt x="1853184" y="1079500"/>
                  </a:lnTo>
                  <a:lnTo>
                    <a:pt x="1847482" y="1129008"/>
                  </a:lnTo>
                  <a:lnTo>
                    <a:pt x="1831242" y="1174453"/>
                  </a:lnTo>
                  <a:lnTo>
                    <a:pt x="1805757" y="1214540"/>
                  </a:lnTo>
                  <a:lnTo>
                    <a:pt x="1772324" y="1247973"/>
                  </a:lnTo>
                  <a:lnTo>
                    <a:pt x="1732237" y="1273458"/>
                  </a:lnTo>
                  <a:lnTo>
                    <a:pt x="1686792" y="1289698"/>
                  </a:lnTo>
                  <a:lnTo>
                    <a:pt x="1637284" y="1295400"/>
                  </a:lnTo>
                  <a:lnTo>
                    <a:pt x="0" y="1295400"/>
                  </a:lnTo>
                  <a:lnTo>
                    <a:pt x="0" y="0"/>
                  </a:lnTo>
                  <a:lnTo>
                    <a:pt x="1853184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10129" y="2767076"/>
            <a:ext cx="130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Дистрибуция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72183" y="1802892"/>
            <a:ext cx="1125220" cy="660400"/>
            <a:chOff x="1472183" y="1802892"/>
            <a:chExt cx="1125220" cy="660400"/>
          </a:xfrm>
        </p:grpSpPr>
        <p:sp>
          <p:nvSpPr>
            <p:cNvPr id="20" name="object 20"/>
            <p:cNvSpPr/>
            <p:nvPr/>
          </p:nvSpPr>
          <p:spPr>
            <a:xfrm>
              <a:off x="1478279" y="1808988"/>
              <a:ext cx="1112520" cy="647700"/>
            </a:xfrm>
            <a:custGeom>
              <a:avLst/>
              <a:gdLst/>
              <a:ahLst/>
              <a:cxnLst/>
              <a:rect l="l" t="t" r="r" b="b"/>
              <a:pathLst>
                <a:path w="1112520" h="647700">
                  <a:moveTo>
                    <a:pt x="1004569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1004569" y="647700"/>
                  </a:lnTo>
                  <a:lnTo>
                    <a:pt x="1046565" y="639208"/>
                  </a:lnTo>
                  <a:lnTo>
                    <a:pt x="1080881" y="616061"/>
                  </a:lnTo>
                  <a:lnTo>
                    <a:pt x="1104028" y="581745"/>
                  </a:lnTo>
                  <a:lnTo>
                    <a:pt x="1112520" y="539750"/>
                  </a:lnTo>
                  <a:lnTo>
                    <a:pt x="1112520" y="107950"/>
                  </a:lnTo>
                  <a:lnTo>
                    <a:pt x="1104028" y="65954"/>
                  </a:lnTo>
                  <a:lnTo>
                    <a:pt x="1080881" y="31638"/>
                  </a:lnTo>
                  <a:lnTo>
                    <a:pt x="1046565" y="8491"/>
                  </a:lnTo>
                  <a:lnTo>
                    <a:pt x="1004569" y="0"/>
                  </a:lnTo>
                  <a:close/>
                </a:path>
              </a:pathLst>
            </a:custGeom>
            <a:solidFill>
              <a:srgbClr val="B3C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78279" y="1808988"/>
              <a:ext cx="1112520" cy="647700"/>
            </a:xfrm>
            <a:custGeom>
              <a:avLst/>
              <a:gdLst/>
              <a:ahLst/>
              <a:cxnLst/>
              <a:rect l="l" t="t" r="r" b="b"/>
              <a:pathLst>
                <a:path w="111252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1004569" y="0"/>
                  </a:lnTo>
                  <a:lnTo>
                    <a:pt x="1046565" y="8491"/>
                  </a:lnTo>
                  <a:lnTo>
                    <a:pt x="1080881" y="31638"/>
                  </a:lnTo>
                  <a:lnTo>
                    <a:pt x="1104028" y="65954"/>
                  </a:lnTo>
                  <a:lnTo>
                    <a:pt x="1112520" y="107950"/>
                  </a:lnTo>
                  <a:lnTo>
                    <a:pt x="1112520" y="539750"/>
                  </a:lnTo>
                  <a:lnTo>
                    <a:pt x="1104028" y="581745"/>
                  </a:lnTo>
                  <a:lnTo>
                    <a:pt x="1080881" y="616061"/>
                  </a:lnTo>
                  <a:lnTo>
                    <a:pt x="1046565" y="639208"/>
                  </a:lnTo>
                  <a:lnTo>
                    <a:pt x="1004569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71371" y="2001977"/>
            <a:ext cx="9264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Calibri"/>
                <a:cs typeface="Calibri"/>
              </a:rPr>
              <a:t>Потребитель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33517" y="886713"/>
            <a:ext cx="2011045" cy="1280795"/>
            <a:chOff x="5033517" y="886713"/>
            <a:chExt cx="2011045" cy="1280795"/>
          </a:xfrm>
        </p:grpSpPr>
        <p:sp>
          <p:nvSpPr>
            <p:cNvPr id="24" name="object 24"/>
            <p:cNvSpPr/>
            <p:nvPr/>
          </p:nvSpPr>
          <p:spPr>
            <a:xfrm>
              <a:off x="5039867" y="893063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997964" y="0"/>
                  </a:moveTo>
                  <a:lnTo>
                    <a:pt x="211328" y="0"/>
                  </a:lnTo>
                  <a:lnTo>
                    <a:pt x="162872" y="5581"/>
                  </a:lnTo>
                  <a:lnTo>
                    <a:pt x="118391" y="21479"/>
                  </a:lnTo>
                  <a:lnTo>
                    <a:pt x="79153" y="46426"/>
                  </a:lnTo>
                  <a:lnTo>
                    <a:pt x="46426" y="79153"/>
                  </a:lnTo>
                  <a:lnTo>
                    <a:pt x="21479" y="118391"/>
                  </a:lnTo>
                  <a:lnTo>
                    <a:pt x="5581" y="162872"/>
                  </a:lnTo>
                  <a:lnTo>
                    <a:pt x="0" y="211327"/>
                  </a:lnTo>
                  <a:lnTo>
                    <a:pt x="0" y="1267968"/>
                  </a:lnTo>
                  <a:lnTo>
                    <a:pt x="1997964" y="1267968"/>
                  </a:lnTo>
                  <a:lnTo>
                    <a:pt x="199796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39867" y="893063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0" y="1267968"/>
                  </a:moveTo>
                  <a:lnTo>
                    <a:pt x="0" y="211327"/>
                  </a:lnTo>
                  <a:lnTo>
                    <a:pt x="5581" y="162872"/>
                  </a:lnTo>
                  <a:lnTo>
                    <a:pt x="21479" y="118391"/>
                  </a:lnTo>
                  <a:lnTo>
                    <a:pt x="46426" y="79153"/>
                  </a:lnTo>
                  <a:lnTo>
                    <a:pt x="79153" y="46426"/>
                  </a:lnTo>
                  <a:lnTo>
                    <a:pt x="118391" y="21479"/>
                  </a:lnTo>
                  <a:lnTo>
                    <a:pt x="162872" y="5581"/>
                  </a:lnTo>
                  <a:lnTo>
                    <a:pt x="211328" y="0"/>
                  </a:lnTo>
                  <a:lnTo>
                    <a:pt x="1997964" y="0"/>
                  </a:lnTo>
                  <a:lnTo>
                    <a:pt x="1997964" y="1267968"/>
                  </a:lnTo>
                  <a:lnTo>
                    <a:pt x="0" y="126796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613908" y="1192529"/>
            <a:ext cx="851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лама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031481" y="886713"/>
            <a:ext cx="2011045" cy="1280795"/>
            <a:chOff x="7031481" y="886713"/>
            <a:chExt cx="2011045" cy="1280795"/>
          </a:xfrm>
        </p:grpSpPr>
        <p:sp>
          <p:nvSpPr>
            <p:cNvPr id="28" name="object 28"/>
            <p:cNvSpPr/>
            <p:nvPr/>
          </p:nvSpPr>
          <p:spPr>
            <a:xfrm>
              <a:off x="7037831" y="893063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786636" y="0"/>
                  </a:moveTo>
                  <a:lnTo>
                    <a:pt x="0" y="0"/>
                  </a:lnTo>
                  <a:lnTo>
                    <a:pt x="0" y="1267968"/>
                  </a:lnTo>
                  <a:lnTo>
                    <a:pt x="1997964" y="1267968"/>
                  </a:lnTo>
                  <a:lnTo>
                    <a:pt x="1997964" y="211327"/>
                  </a:lnTo>
                  <a:lnTo>
                    <a:pt x="1992382" y="162872"/>
                  </a:lnTo>
                  <a:lnTo>
                    <a:pt x="1976484" y="118391"/>
                  </a:lnTo>
                  <a:lnTo>
                    <a:pt x="1951537" y="79153"/>
                  </a:lnTo>
                  <a:lnTo>
                    <a:pt x="1918810" y="46426"/>
                  </a:lnTo>
                  <a:lnTo>
                    <a:pt x="1879572" y="21479"/>
                  </a:lnTo>
                  <a:lnTo>
                    <a:pt x="1835091" y="5581"/>
                  </a:lnTo>
                  <a:lnTo>
                    <a:pt x="178663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037831" y="893063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0" y="0"/>
                  </a:moveTo>
                  <a:lnTo>
                    <a:pt x="1786636" y="0"/>
                  </a:lnTo>
                  <a:lnTo>
                    <a:pt x="1835091" y="5581"/>
                  </a:lnTo>
                  <a:lnTo>
                    <a:pt x="1879572" y="21479"/>
                  </a:lnTo>
                  <a:lnTo>
                    <a:pt x="1918810" y="46426"/>
                  </a:lnTo>
                  <a:lnTo>
                    <a:pt x="1951537" y="79153"/>
                  </a:lnTo>
                  <a:lnTo>
                    <a:pt x="1976484" y="118391"/>
                  </a:lnTo>
                  <a:lnTo>
                    <a:pt x="1992382" y="162872"/>
                  </a:lnTo>
                  <a:lnTo>
                    <a:pt x="1997964" y="211327"/>
                  </a:lnTo>
                  <a:lnTo>
                    <a:pt x="1997964" y="1267968"/>
                  </a:lnTo>
                  <a:lnTo>
                    <a:pt x="0" y="1267968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296404" y="1099185"/>
            <a:ext cx="1483360" cy="491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Стимулирование</a:t>
            </a:r>
            <a:endParaRPr sz="1600">
              <a:latin typeface="Calibri"/>
              <a:cs typeface="Calibri"/>
            </a:endParaRPr>
          </a:p>
          <a:p>
            <a:pPr marL="635" algn="ctr">
              <a:lnSpc>
                <a:spcPts val="1835"/>
              </a:lnSpc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продаж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033517" y="2154682"/>
            <a:ext cx="2011045" cy="1280795"/>
            <a:chOff x="5033517" y="2154682"/>
            <a:chExt cx="2011045" cy="1280795"/>
          </a:xfrm>
        </p:grpSpPr>
        <p:sp>
          <p:nvSpPr>
            <p:cNvPr id="32" name="object 32"/>
            <p:cNvSpPr/>
            <p:nvPr/>
          </p:nvSpPr>
          <p:spPr>
            <a:xfrm>
              <a:off x="5039867" y="2161032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997964" y="0"/>
                  </a:moveTo>
                  <a:lnTo>
                    <a:pt x="0" y="0"/>
                  </a:lnTo>
                  <a:lnTo>
                    <a:pt x="0" y="1056639"/>
                  </a:lnTo>
                  <a:lnTo>
                    <a:pt x="5581" y="1105095"/>
                  </a:lnTo>
                  <a:lnTo>
                    <a:pt x="21479" y="1149576"/>
                  </a:lnTo>
                  <a:lnTo>
                    <a:pt x="46426" y="1188814"/>
                  </a:lnTo>
                  <a:lnTo>
                    <a:pt x="79153" y="1221541"/>
                  </a:lnTo>
                  <a:lnTo>
                    <a:pt x="118391" y="1246488"/>
                  </a:lnTo>
                  <a:lnTo>
                    <a:pt x="162872" y="1262386"/>
                  </a:lnTo>
                  <a:lnTo>
                    <a:pt x="211328" y="1267967"/>
                  </a:lnTo>
                  <a:lnTo>
                    <a:pt x="1997964" y="1267967"/>
                  </a:lnTo>
                  <a:lnTo>
                    <a:pt x="199796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39867" y="2161032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997964" y="1267967"/>
                  </a:moveTo>
                  <a:lnTo>
                    <a:pt x="211328" y="1267967"/>
                  </a:lnTo>
                  <a:lnTo>
                    <a:pt x="162872" y="1262386"/>
                  </a:lnTo>
                  <a:lnTo>
                    <a:pt x="118391" y="1246488"/>
                  </a:lnTo>
                  <a:lnTo>
                    <a:pt x="79153" y="1221541"/>
                  </a:lnTo>
                  <a:lnTo>
                    <a:pt x="46426" y="1188814"/>
                  </a:lnTo>
                  <a:lnTo>
                    <a:pt x="21479" y="1149576"/>
                  </a:lnTo>
                  <a:lnTo>
                    <a:pt x="5581" y="1105095"/>
                  </a:lnTo>
                  <a:lnTo>
                    <a:pt x="0" y="1056639"/>
                  </a:lnTo>
                  <a:lnTo>
                    <a:pt x="0" y="0"/>
                  </a:lnTo>
                  <a:lnTo>
                    <a:pt x="1997964" y="0"/>
                  </a:lnTo>
                  <a:lnTo>
                    <a:pt x="1997964" y="126796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19191" y="2777744"/>
            <a:ext cx="1642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Личная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продажа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031481" y="2154682"/>
            <a:ext cx="2011045" cy="1280795"/>
            <a:chOff x="7031481" y="2154682"/>
            <a:chExt cx="2011045" cy="1280795"/>
          </a:xfrm>
        </p:grpSpPr>
        <p:sp>
          <p:nvSpPr>
            <p:cNvPr id="36" name="object 36"/>
            <p:cNvSpPr/>
            <p:nvPr/>
          </p:nvSpPr>
          <p:spPr>
            <a:xfrm>
              <a:off x="7037831" y="2161032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997964" y="0"/>
                  </a:moveTo>
                  <a:lnTo>
                    <a:pt x="0" y="0"/>
                  </a:lnTo>
                  <a:lnTo>
                    <a:pt x="0" y="1267967"/>
                  </a:lnTo>
                  <a:lnTo>
                    <a:pt x="1786636" y="1267967"/>
                  </a:lnTo>
                  <a:lnTo>
                    <a:pt x="1835091" y="1262386"/>
                  </a:lnTo>
                  <a:lnTo>
                    <a:pt x="1879572" y="1246488"/>
                  </a:lnTo>
                  <a:lnTo>
                    <a:pt x="1918810" y="1221541"/>
                  </a:lnTo>
                  <a:lnTo>
                    <a:pt x="1951537" y="1188814"/>
                  </a:lnTo>
                  <a:lnTo>
                    <a:pt x="1976484" y="1149576"/>
                  </a:lnTo>
                  <a:lnTo>
                    <a:pt x="1992382" y="1105095"/>
                  </a:lnTo>
                  <a:lnTo>
                    <a:pt x="1997964" y="1056639"/>
                  </a:lnTo>
                  <a:lnTo>
                    <a:pt x="199796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037831" y="2161032"/>
              <a:ext cx="1998345" cy="1268095"/>
            </a:xfrm>
            <a:custGeom>
              <a:avLst/>
              <a:gdLst/>
              <a:ahLst/>
              <a:cxnLst/>
              <a:rect l="l" t="t" r="r" b="b"/>
              <a:pathLst>
                <a:path w="1998345" h="1268095">
                  <a:moveTo>
                    <a:pt x="1997964" y="0"/>
                  </a:moveTo>
                  <a:lnTo>
                    <a:pt x="1997964" y="1056639"/>
                  </a:lnTo>
                  <a:lnTo>
                    <a:pt x="1992382" y="1105095"/>
                  </a:lnTo>
                  <a:lnTo>
                    <a:pt x="1976484" y="1149576"/>
                  </a:lnTo>
                  <a:lnTo>
                    <a:pt x="1951537" y="1188814"/>
                  </a:lnTo>
                  <a:lnTo>
                    <a:pt x="1918810" y="1221541"/>
                  </a:lnTo>
                  <a:lnTo>
                    <a:pt x="1879572" y="1246488"/>
                  </a:lnTo>
                  <a:lnTo>
                    <a:pt x="1835091" y="1262386"/>
                  </a:lnTo>
                  <a:lnTo>
                    <a:pt x="1786636" y="1267967"/>
                  </a:lnTo>
                  <a:lnTo>
                    <a:pt x="0" y="1267967"/>
                  </a:lnTo>
                  <a:lnTo>
                    <a:pt x="0" y="0"/>
                  </a:lnTo>
                  <a:lnTo>
                    <a:pt x="1997964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247635" y="2684779"/>
            <a:ext cx="1582420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46482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Связи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с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об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твенно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ю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432550" y="1837689"/>
            <a:ext cx="1212215" cy="647065"/>
            <a:chOff x="6432550" y="1837689"/>
            <a:chExt cx="1212215" cy="647065"/>
          </a:xfrm>
        </p:grpSpPr>
        <p:sp>
          <p:nvSpPr>
            <p:cNvPr id="40" name="object 40"/>
            <p:cNvSpPr/>
            <p:nvPr/>
          </p:nvSpPr>
          <p:spPr>
            <a:xfrm>
              <a:off x="6438900" y="1844039"/>
              <a:ext cx="1199515" cy="634365"/>
            </a:xfrm>
            <a:custGeom>
              <a:avLst/>
              <a:gdLst/>
              <a:ahLst/>
              <a:cxnLst/>
              <a:rect l="l" t="t" r="r" b="b"/>
              <a:pathLst>
                <a:path w="1199515" h="634364">
                  <a:moveTo>
                    <a:pt x="1093724" y="0"/>
                  </a:moveTo>
                  <a:lnTo>
                    <a:pt x="105664" y="0"/>
                  </a:lnTo>
                  <a:lnTo>
                    <a:pt x="64561" y="8312"/>
                  </a:lnTo>
                  <a:lnTo>
                    <a:pt x="30972" y="30972"/>
                  </a:lnTo>
                  <a:lnTo>
                    <a:pt x="8312" y="64561"/>
                  </a:lnTo>
                  <a:lnTo>
                    <a:pt x="0" y="105663"/>
                  </a:lnTo>
                  <a:lnTo>
                    <a:pt x="0" y="528320"/>
                  </a:lnTo>
                  <a:lnTo>
                    <a:pt x="8312" y="569422"/>
                  </a:lnTo>
                  <a:lnTo>
                    <a:pt x="30972" y="603011"/>
                  </a:lnTo>
                  <a:lnTo>
                    <a:pt x="64561" y="625671"/>
                  </a:lnTo>
                  <a:lnTo>
                    <a:pt x="105664" y="633984"/>
                  </a:lnTo>
                  <a:lnTo>
                    <a:pt x="1093724" y="633984"/>
                  </a:lnTo>
                  <a:lnTo>
                    <a:pt x="1134826" y="625671"/>
                  </a:lnTo>
                  <a:lnTo>
                    <a:pt x="1168415" y="603011"/>
                  </a:lnTo>
                  <a:lnTo>
                    <a:pt x="1191075" y="569422"/>
                  </a:lnTo>
                  <a:lnTo>
                    <a:pt x="1199388" y="528320"/>
                  </a:lnTo>
                  <a:lnTo>
                    <a:pt x="1199388" y="105663"/>
                  </a:lnTo>
                  <a:lnTo>
                    <a:pt x="1191075" y="64561"/>
                  </a:lnTo>
                  <a:lnTo>
                    <a:pt x="1168415" y="30972"/>
                  </a:lnTo>
                  <a:lnTo>
                    <a:pt x="1134826" y="8312"/>
                  </a:lnTo>
                  <a:lnTo>
                    <a:pt x="1093724" y="0"/>
                  </a:lnTo>
                  <a:close/>
                </a:path>
              </a:pathLst>
            </a:custGeom>
            <a:solidFill>
              <a:srgbClr val="B3C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438900" y="1844039"/>
              <a:ext cx="1199515" cy="634365"/>
            </a:xfrm>
            <a:custGeom>
              <a:avLst/>
              <a:gdLst/>
              <a:ahLst/>
              <a:cxnLst/>
              <a:rect l="l" t="t" r="r" b="b"/>
              <a:pathLst>
                <a:path w="1199515" h="634364">
                  <a:moveTo>
                    <a:pt x="0" y="105663"/>
                  </a:moveTo>
                  <a:lnTo>
                    <a:pt x="8312" y="64561"/>
                  </a:lnTo>
                  <a:lnTo>
                    <a:pt x="30972" y="30972"/>
                  </a:lnTo>
                  <a:lnTo>
                    <a:pt x="64561" y="8312"/>
                  </a:lnTo>
                  <a:lnTo>
                    <a:pt x="105664" y="0"/>
                  </a:lnTo>
                  <a:lnTo>
                    <a:pt x="1093724" y="0"/>
                  </a:lnTo>
                  <a:lnTo>
                    <a:pt x="1134826" y="8312"/>
                  </a:lnTo>
                  <a:lnTo>
                    <a:pt x="1168415" y="30972"/>
                  </a:lnTo>
                  <a:lnTo>
                    <a:pt x="1191075" y="64561"/>
                  </a:lnTo>
                  <a:lnTo>
                    <a:pt x="1199388" y="105663"/>
                  </a:lnTo>
                  <a:lnTo>
                    <a:pt x="1199388" y="528320"/>
                  </a:lnTo>
                  <a:lnTo>
                    <a:pt x="1191075" y="569422"/>
                  </a:lnTo>
                  <a:lnTo>
                    <a:pt x="1168415" y="603011"/>
                  </a:lnTo>
                  <a:lnTo>
                    <a:pt x="1134826" y="625671"/>
                  </a:lnTo>
                  <a:lnTo>
                    <a:pt x="1093724" y="633984"/>
                  </a:lnTo>
                  <a:lnTo>
                    <a:pt x="105664" y="633984"/>
                  </a:lnTo>
                  <a:lnTo>
                    <a:pt x="64561" y="625671"/>
                  </a:lnTo>
                  <a:lnTo>
                    <a:pt x="30972" y="603011"/>
                  </a:lnTo>
                  <a:lnTo>
                    <a:pt x="8312" y="569422"/>
                  </a:lnTo>
                  <a:lnTo>
                    <a:pt x="0" y="528320"/>
                  </a:lnTo>
                  <a:lnTo>
                    <a:pt x="0" y="10566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540754" y="2020570"/>
            <a:ext cx="9975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Потребитель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954779" y="1478280"/>
            <a:ext cx="1091565" cy="588645"/>
            <a:chOff x="3954779" y="1478280"/>
            <a:chExt cx="1091565" cy="588645"/>
          </a:xfrm>
        </p:grpSpPr>
        <p:sp>
          <p:nvSpPr>
            <p:cNvPr id="44" name="object 44"/>
            <p:cNvSpPr/>
            <p:nvPr/>
          </p:nvSpPr>
          <p:spPr>
            <a:xfrm>
              <a:off x="3960875" y="1484376"/>
              <a:ext cx="1079500" cy="576580"/>
            </a:xfrm>
            <a:custGeom>
              <a:avLst/>
              <a:gdLst/>
              <a:ahLst/>
              <a:cxnLst/>
              <a:rect l="l" t="t" r="r" b="b"/>
              <a:pathLst>
                <a:path w="1079500" h="576580">
                  <a:moveTo>
                    <a:pt x="790956" y="0"/>
                  </a:moveTo>
                  <a:lnTo>
                    <a:pt x="790956" y="144018"/>
                  </a:lnTo>
                  <a:lnTo>
                    <a:pt x="0" y="144018"/>
                  </a:lnTo>
                  <a:lnTo>
                    <a:pt x="0" y="432053"/>
                  </a:lnTo>
                  <a:lnTo>
                    <a:pt x="790956" y="432053"/>
                  </a:lnTo>
                  <a:lnTo>
                    <a:pt x="790956" y="576072"/>
                  </a:lnTo>
                  <a:lnTo>
                    <a:pt x="1078991" y="288036"/>
                  </a:lnTo>
                  <a:lnTo>
                    <a:pt x="7909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60875" y="1484376"/>
              <a:ext cx="1079500" cy="576580"/>
            </a:xfrm>
            <a:custGeom>
              <a:avLst/>
              <a:gdLst/>
              <a:ahLst/>
              <a:cxnLst/>
              <a:rect l="l" t="t" r="r" b="b"/>
              <a:pathLst>
                <a:path w="1079500" h="576580">
                  <a:moveTo>
                    <a:pt x="0" y="144018"/>
                  </a:moveTo>
                  <a:lnTo>
                    <a:pt x="790956" y="144018"/>
                  </a:lnTo>
                  <a:lnTo>
                    <a:pt x="790956" y="0"/>
                  </a:lnTo>
                  <a:lnTo>
                    <a:pt x="1078991" y="288036"/>
                  </a:lnTo>
                  <a:lnTo>
                    <a:pt x="790956" y="576072"/>
                  </a:lnTo>
                  <a:lnTo>
                    <a:pt x="790956" y="432053"/>
                  </a:lnTo>
                  <a:lnTo>
                    <a:pt x="0" y="432053"/>
                  </a:lnTo>
                  <a:lnTo>
                    <a:pt x="0" y="144018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28712" y="3969640"/>
            <a:ext cx="7743825" cy="205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9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Communication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Mix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(Promotion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Mix)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-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комплекс</a:t>
            </a:r>
            <a:endParaRPr sz="2400" dirty="0">
              <a:latin typeface="Calibri"/>
              <a:cs typeface="Calibri"/>
            </a:endParaRPr>
          </a:p>
          <a:p>
            <a:pPr marL="12700" marR="147955">
              <a:lnSpc>
                <a:spcPts val="2590"/>
              </a:lnSpc>
              <a:spcBef>
                <a:spcPts val="235"/>
              </a:spcBef>
            </a:pPr>
            <a:r>
              <a:rPr sz="2400" spc="-10" dirty="0">
                <a:latin typeface="Calibri"/>
                <a:cs typeface="Calibri"/>
              </a:rPr>
              <a:t>маркетинговых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коммуникаций (комплекс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продвижения)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это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совокупность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средств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25" dirty="0">
                <a:latin typeface="Calibri"/>
                <a:cs typeface="Calibri"/>
              </a:rPr>
              <a:t>методов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маркетинга,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обеспечивающих </a:t>
            </a:r>
            <a:r>
              <a:rPr sz="2400" spc="-10" dirty="0">
                <a:latin typeface="Calibri"/>
                <a:cs typeface="Calibri"/>
              </a:rPr>
              <a:t>доведение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информации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</a:t>
            </a:r>
            <a:r>
              <a:rPr sz="2400" spc="-10" dirty="0">
                <a:latin typeface="Calibri"/>
                <a:cs typeface="Calibri"/>
              </a:rPr>
              <a:t> товаре,</a:t>
            </a:r>
            <a:r>
              <a:rPr sz="2400" spc="-5" dirty="0">
                <a:latin typeface="Calibri"/>
                <a:cs typeface="Calibri"/>
              </a:rPr>
              <a:t> услуге,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фирме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до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покупателя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направленных,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конечном счете,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560"/>
              </a:lnSpc>
            </a:pPr>
            <a:r>
              <a:rPr sz="2400" dirty="0">
                <a:latin typeface="Calibri"/>
                <a:cs typeface="Calibri"/>
              </a:rPr>
              <a:t>на</a:t>
            </a:r>
            <a:r>
              <a:rPr sz="2400" spc="-5" dirty="0">
                <a:latin typeface="Calibri"/>
                <a:cs typeface="Calibri"/>
              </a:rPr>
              <a:t> совершение </a:t>
            </a:r>
            <a:r>
              <a:rPr sz="2400" dirty="0">
                <a:latin typeface="Calibri"/>
                <a:cs typeface="Calibri"/>
              </a:rPr>
              <a:t>им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покупки.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0162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-126971"/>
            <a:ext cx="8991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6435">
              <a:lnSpc>
                <a:spcPct val="100000"/>
              </a:lnSpc>
              <a:spcBef>
                <a:spcPts val="100"/>
              </a:spcBef>
              <a:tabLst>
                <a:tab pos="2967355" algn="l"/>
              </a:tabLst>
            </a:pPr>
            <a:r>
              <a:rPr dirty="0"/>
              <a:t>Состав	</a:t>
            </a:r>
            <a:r>
              <a:rPr spc="-10" dirty="0"/>
              <a:t>комплекса</a:t>
            </a:r>
            <a:r>
              <a:rPr spc="-30" dirty="0"/>
              <a:t> </a:t>
            </a:r>
            <a:r>
              <a:rPr spc="-10" dirty="0"/>
              <a:t>маркетинговых</a:t>
            </a:r>
            <a:r>
              <a:rPr spc="-5" dirty="0"/>
              <a:t> </a:t>
            </a:r>
            <a:r>
              <a:rPr spc="-10" dirty="0"/>
              <a:t>коммуникаций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" y="807719"/>
            <a:ext cx="4922520" cy="53949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437" y="804559"/>
            <a:ext cx="4444365" cy="512699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200" b="1" spc="-10" dirty="0">
                <a:latin typeface="Calibri"/>
                <a:cs typeface="Calibri"/>
              </a:rPr>
              <a:t>Основные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элементы</a:t>
            </a:r>
            <a:r>
              <a:rPr sz="2200" b="1" spc="2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комплекса.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200" b="1" spc="-35" dirty="0">
                <a:latin typeface="Calibri"/>
                <a:cs typeface="Calibri"/>
              </a:rPr>
              <a:t>Главные</a:t>
            </a:r>
            <a:r>
              <a:rPr sz="2200" b="1" spc="-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составляющие.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Calibri"/>
              <a:cs typeface="Calibri"/>
            </a:endParaRPr>
          </a:p>
          <a:p>
            <a:pPr marL="12700" marR="244475">
              <a:lnSpc>
                <a:spcPts val="2380"/>
              </a:lnSpc>
            </a:pPr>
            <a:r>
              <a:rPr sz="2200" b="1" spc="-10" dirty="0">
                <a:latin typeface="Calibri"/>
                <a:cs typeface="Calibri"/>
              </a:rPr>
              <a:t>Реклама</a:t>
            </a:r>
            <a:r>
              <a:rPr sz="2200" b="1" spc="5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(Advertising)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— </a:t>
            </a:r>
            <a:r>
              <a:rPr sz="2200" spc="-10" dirty="0">
                <a:latin typeface="Calibri"/>
                <a:cs typeface="Calibri"/>
              </a:rPr>
              <a:t>платная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форма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неличной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коммуникации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имени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рекламодателя,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205"/>
              </a:lnSpc>
            </a:pPr>
            <a:r>
              <a:rPr sz="2200" spc="-10" dirty="0">
                <a:latin typeface="Calibri"/>
                <a:cs typeface="Calibri"/>
              </a:rPr>
              <a:t>осуществляемая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посредством</a:t>
            </a:r>
            <a:endParaRPr sz="2200">
              <a:latin typeface="Calibri"/>
              <a:cs typeface="Calibri"/>
            </a:endParaRPr>
          </a:p>
          <a:p>
            <a:pPr marL="12700" marR="86360">
              <a:lnSpc>
                <a:spcPts val="2380"/>
              </a:lnSpc>
              <a:spcBef>
                <a:spcPts val="165"/>
              </a:spcBef>
            </a:pPr>
            <a:r>
              <a:rPr sz="2200" spc="-10" dirty="0">
                <a:latin typeface="Calibri"/>
                <a:cs typeface="Calibri"/>
              </a:rPr>
              <a:t>размещения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рекламных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обращений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spc="-10" dirty="0">
                <a:latin typeface="Calibri"/>
                <a:cs typeface="Calibri"/>
              </a:rPr>
              <a:t> средствах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рекламы.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</a:pPr>
            <a:r>
              <a:rPr sz="2200" b="1" spc="-5" dirty="0">
                <a:latin typeface="Calibri"/>
                <a:cs typeface="Calibri"/>
              </a:rPr>
              <a:t>Личная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25" dirty="0">
                <a:latin typeface="Calibri"/>
                <a:cs typeface="Calibri"/>
              </a:rPr>
              <a:t>продажа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(Personal </a:t>
            </a:r>
            <a:r>
              <a:rPr sz="2200" b="1" spc="-10" dirty="0">
                <a:latin typeface="Calibri"/>
                <a:cs typeface="Calibri"/>
              </a:rPr>
              <a:t> sale/selling)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—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устное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представление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товара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представителем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фирмы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(продавцом)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ходе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беседы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одному 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 </a:t>
            </a:r>
            <a:r>
              <a:rPr sz="2200" spc="-15" dirty="0">
                <a:latin typeface="Calibri"/>
                <a:cs typeface="Calibri"/>
              </a:rPr>
              <a:t>нескольким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покупателям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целью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продажи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8071" y="981455"/>
            <a:ext cx="3742944" cy="4968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547" y="46166"/>
            <a:ext cx="895045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6435">
              <a:lnSpc>
                <a:spcPct val="100000"/>
              </a:lnSpc>
              <a:spcBef>
                <a:spcPts val="100"/>
              </a:spcBef>
              <a:tabLst>
                <a:tab pos="2967355" algn="l"/>
              </a:tabLst>
            </a:pPr>
            <a:r>
              <a:rPr b="1" dirty="0"/>
              <a:t>Состав	</a:t>
            </a:r>
            <a:r>
              <a:rPr b="1" spc="-10" dirty="0"/>
              <a:t>комплекса</a:t>
            </a:r>
            <a:r>
              <a:rPr b="1" spc="-30" dirty="0"/>
              <a:t> </a:t>
            </a:r>
            <a:r>
              <a:rPr b="1" spc="-10" dirty="0"/>
              <a:t>маркетинговых</a:t>
            </a:r>
            <a:r>
              <a:rPr b="1" spc="-5" dirty="0"/>
              <a:t> </a:t>
            </a:r>
            <a:r>
              <a:rPr b="1" spc="-10" dirty="0"/>
              <a:t>коммуникаций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5352" y="1114623"/>
            <a:ext cx="4050665" cy="503428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200" b="1" spc="-10" dirty="0">
                <a:latin typeface="Calibri"/>
                <a:cs typeface="Calibri"/>
              </a:rPr>
              <a:t>Основные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элементы</a:t>
            </a:r>
            <a:r>
              <a:rPr sz="2200" b="1" spc="2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комплекса.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200" b="1" spc="-15" dirty="0">
                <a:latin typeface="Calibri"/>
                <a:cs typeface="Calibri"/>
              </a:rPr>
              <a:t>Дополнительные</a:t>
            </a:r>
            <a:r>
              <a:rPr sz="2200" b="1" spc="2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составляющие.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 dirty="0">
              <a:latin typeface="Calibri"/>
              <a:cs typeface="Calibri"/>
            </a:endParaRPr>
          </a:p>
          <a:p>
            <a:pPr marL="12700" marR="150495">
              <a:lnSpc>
                <a:spcPct val="90000"/>
              </a:lnSpc>
              <a:spcBef>
                <a:spcPts val="5"/>
              </a:spcBef>
            </a:pPr>
            <a:r>
              <a:rPr sz="2200" b="1" spc="-10" dirty="0">
                <a:latin typeface="Calibri"/>
                <a:cs typeface="Calibri"/>
              </a:rPr>
              <a:t>Стимулирование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продаж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или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стимулирование</a:t>
            </a:r>
            <a:r>
              <a:rPr sz="2200" b="1" spc="3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сбыта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(Sales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promotion)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—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специальные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мероприятия,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направленные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ускорение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покупки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покупателем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r>
              <a:rPr sz="2200" spc="-10" dirty="0">
                <a:latin typeface="Calibri"/>
                <a:cs typeface="Calibri"/>
              </a:rPr>
              <a:t> интенсификацию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продажи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продавцом.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Calibri"/>
              <a:cs typeface="Calibri"/>
            </a:endParaRPr>
          </a:p>
          <a:p>
            <a:pPr marL="12700" marR="37465">
              <a:lnSpc>
                <a:spcPts val="2380"/>
              </a:lnSpc>
            </a:pPr>
            <a:r>
              <a:rPr sz="2200" b="1" spc="-10" dirty="0">
                <a:latin typeface="Calibri"/>
                <a:cs typeface="Calibri"/>
              </a:rPr>
              <a:t>Связи </a:t>
            </a:r>
            <a:r>
              <a:rPr sz="2200" b="1" spc="-5" dirty="0">
                <a:latin typeface="Calibri"/>
                <a:cs typeface="Calibri"/>
              </a:rPr>
              <a:t>с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общественностью</a:t>
            </a:r>
            <a:r>
              <a:rPr sz="2200" b="1" spc="5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(Public </a:t>
            </a:r>
            <a:r>
              <a:rPr sz="2200" b="1" spc="-48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relations)</a:t>
            </a:r>
            <a:r>
              <a:rPr sz="2200" b="1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—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налаживание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отношений</a:t>
            </a:r>
            <a:r>
              <a:rPr sz="2200" spc="-5" dirty="0">
                <a:latin typeface="Calibri"/>
                <a:cs typeface="Calibri"/>
              </a:rPr>
              <a:t> с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различными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200"/>
              </a:lnSpc>
            </a:pPr>
            <a:r>
              <a:rPr sz="2200" spc="-5" dirty="0">
                <a:latin typeface="Calibri"/>
                <a:cs typeface="Calibri"/>
              </a:rPr>
              <a:t>контактными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аудиториями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или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sz="2200" spc="-5" dirty="0">
                <a:latin typeface="Calibri"/>
                <a:cs typeface="Calibri"/>
              </a:rPr>
              <a:t>заинтересованными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сторонами.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0035" y="1484375"/>
            <a:ext cx="3970019" cy="4248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27955"/>
            <a:ext cx="9296400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6435">
              <a:lnSpc>
                <a:spcPct val="100000"/>
              </a:lnSpc>
              <a:spcBef>
                <a:spcPts val="100"/>
              </a:spcBef>
              <a:tabLst>
                <a:tab pos="2967355" algn="l"/>
              </a:tabLst>
            </a:pPr>
            <a:r>
              <a:rPr b="1" dirty="0"/>
              <a:t>Состав	</a:t>
            </a:r>
            <a:r>
              <a:rPr b="1" spc="-10" dirty="0"/>
              <a:t>комплекса</a:t>
            </a:r>
            <a:r>
              <a:rPr b="1" spc="-30" dirty="0"/>
              <a:t> </a:t>
            </a:r>
            <a:r>
              <a:rPr b="1" spc="-10" dirty="0"/>
              <a:t>маркетинговых</a:t>
            </a:r>
            <a:r>
              <a:rPr b="1" spc="-5" dirty="0"/>
              <a:t> </a:t>
            </a:r>
            <a:r>
              <a:rPr b="1" spc="-10" dirty="0"/>
              <a:t>коммуникаций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2115" y="1102340"/>
            <a:ext cx="8167370" cy="27901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781050">
              <a:lnSpc>
                <a:spcPct val="80000"/>
              </a:lnSpc>
              <a:spcBef>
                <a:spcPts val="585"/>
              </a:spcBef>
            </a:pPr>
            <a:r>
              <a:rPr sz="2000" b="1" spc="-5" dirty="0">
                <a:latin typeface="Calibri"/>
                <a:cs typeface="Calibri"/>
              </a:rPr>
              <a:t>Другие составляющие </a:t>
            </a:r>
            <a:r>
              <a:rPr sz="2000" b="1" spc="-10" dirty="0">
                <a:latin typeface="Calibri"/>
                <a:cs typeface="Calibri"/>
              </a:rPr>
              <a:t>элементы </a:t>
            </a:r>
            <a:r>
              <a:rPr sz="2000" b="1" spc="-5" dirty="0">
                <a:latin typeface="Calibri"/>
                <a:cs typeface="Calibri"/>
              </a:rPr>
              <a:t>комплекса, </a:t>
            </a:r>
            <a:r>
              <a:rPr sz="2000" b="1" dirty="0">
                <a:latin typeface="Calibri"/>
                <a:cs typeface="Calibri"/>
              </a:rPr>
              <a:t>расширяющие </a:t>
            </a:r>
            <a:r>
              <a:rPr sz="2000" b="1" spc="-5" dirty="0">
                <a:latin typeface="Calibri"/>
                <a:cs typeface="Calibri"/>
              </a:rPr>
              <a:t>состав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основных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элемнтов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(главных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 </a:t>
            </a:r>
            <a:r>
              <a:rPr sz="2000" b="1" spc="-10" dirty="0">
                <a:latin typeface="Calibri"/>
                <a:cs typeface="Calibri"/>
              </a:rPr>
              <a:t>дополнительных)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12700" marR="5080" algn="just">
              <a:lnSpc>
                <a:spcPct val="80000"/>
              </a:lnSpc>
              <a:spcBef>
                <a:spcPts val="1480"/>
              </a:spcBef>
            </a:pPr>
            <a:r>
              <a:rPr sz="2000" b="1" dirty="0">
                <a:latin typeface="Calibri"/>
                <a:cs typeface="Calibri"/>
              </a:rPr>
              <a:t>Прямой </a:t>
            </a:r>
            <a:r>
              <a:rPr sz="2000" b="1" spc="-10" dirty="0">
                <a:latin typeface="Calibri"/>
                <a:cs typeface="Calibri"/>
              </a:rPr>
              <a:t>маркетинг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система </a:t>
            </a:r>
            <a:r>
              <a:rPr sz="2000" spc="-20" dirty="0">
                <a:latin typeface="Calibri"/>
                <a:cs typeface="Calibri"/>
              </a:rPr>
              <a:t>методов </a:t>
            </a:r>
            <a:r>
              <a:rPr sz="2000" spc="-5" dirty="0">
                <a:latin typeface="Calibri"/>
                <a:cs typeface="Calibri"/>
              </a:rPr>
              <a:t>личной </a:t>
            </a:r>
            <a:r>
              <a:rPr sz="2000" spc="-10" dirty="0">
                <a:latin typeface="Calibri"/>
                <a:cs typeface="Calibri"/>
              </a:rPr>
              <a:t>продажи, </a:t>
            </a:r>
            <a:r>
              <a:rPr sz="2000" dirty="0">
                <a:latin typeface="Calibri"/>
                <a:cs typeface="Calibri"/>
              </a:rPr>
              <a:t>прямой </a:t>
            </a:r>
            <a:r>
              <a:rPr sz="2000" spc="-5" dirty="0">
                <a:latin typeface="Calibri"/>
                <a:cs typeface="Calibri"/>
              </a:rPr>
              <a:t>почтовой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рекламы, рекламы </a:t>
            </a:r>
            <a:r>
              <a:rPr sz="2000" dirty="0">
                <a:latin typeface="Calibri"/>
                <a:cs typeface="Calibri"/>
              </a:rPr>
              <a:t>по </a:t>
            </a:r>
            <a:r>
              <a:rPr sz="2000" spc="-10" dirty="0">
                <a:latin typeface="Calibri"/>
                <a:cs typeface="Calibri"/>
              </a:rPr>
              <a:t>электронной </a:t>
            </a:r>
            <a:r>
              <a:rPr sz="2000" spc="-5" dirty="0">
                <a:latin typeface="Calibri"/>
                <a:cs typeface="Calibri"/>
              </a:rPr>
              <a:t>почте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5" dirty="0">
                <a:latin typeface="Calibri"/>
                <a:cs typeface="Calibri"/>
              </a:rPr>
              <a:t>другим online каналам, устного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представления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товаров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телефону (телемаркетинг).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 dirty="0">
              <a:latin typeface="Calibri"/>
              <a:cs typeface="Calibri"/>
            </a:endParaRPr>
          </a:p>
          <a:p>
            <a:pPr marL="12700" algn="just">
              <a:lnSpc>
                <a:spcPts val="2160"/>
              </a:lnSpc>
            </a:pPr>
            <a:r>
              <a:rPr sz="2000" b="1" spc="-20" dirty="0">
                <a:latin typeface="Calibri"/>
                <a:cs typeface="Calibri"/>
              </a:rPr>
              <a:t>Упаковка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ключевой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объект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продвижения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торговой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марки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товаров</a:t>
            </a:r>
            <a:endParaRPr sz="2000" dirty="0">
              <a:latin typeface="Calibri"/>
              <a:cs typeface="Calibri"/>
            </a:endParaRPr>
          </a:p>
          <a:p>
            <a:pPr marL="12700" algn="just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широкого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потребления.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Рассматривается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многими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как</a:t>
            </a:r>
            <a:r>
              <a:rPr sz="2000" spc="-5" dirty="0">
                <a:latin typeface="Calibri"/>
                <a:cs typeface="Calibri"/>
              </a:rPr>
              <a:t> средство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рекламы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5965" y="4257004"/>
            <a:ext cx="7672070" cy="2015235"/>
            <a:chOff x="684276" y="3762755"/>
            <a:chExt cx="7672070" cy="22910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9699" y="3762755"/>
              <a:ext cx="3136392" cy="22707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276" y="3788663"/>
              <a:ext cx="3390900" cy="22646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187" y="81088"/>
            <a:ext cx="851644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tabLst>
                <a:tab pos="2967355" algn="l"/>
              </a:tabLst>
            </a:pPr>
            <a:r>
              <a:rPr dirty="0" err="1"/>
              <a:t>Состав</a:t>
            </a:r>
            <a:r>
              <a:rPr lang="en-US" dirty="0"/>
              <a:t> </a:t>
            </a:r>
            <a:r>
              <a:rPr spc="-10" dirty="0" err="1"/>
              <a:t>комплекса</a:t>
            </a:r>
            <a:r>
              <a:rPr spc="-30" dirty="0"/>
              <a:t> </a:t>
            </a:r>
            <a:r>
              <a:rPr spc="-10" dirty="0"/>
              <a:t>маркетинговых</a:t>
            </a:r>
            <a:r>
              <a:rPr spc="-5" dirty="0"/>
              <a:t> </a:t>
            </a:r>
            <a:r>
              <a:rPr spc="-10" dirty="0"/>
              <a:t>коммуникаций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43616"/>
              </p:ext>
            </p:extLst>
          </p:nvPr>
        </p:nvGraphicFramePr>
        <p:xfrm>
          <a:off x="431042" y="1981200"/>
          <a:ext cx="8425180" cy="44145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Название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первоисточнике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Русский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перевод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состав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Advertising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Реклама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Sales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promotion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Стимулирование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продаж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relations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publicity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общественностью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паблисити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selling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Личные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продажи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Прямой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маркетинг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Events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experiences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Событийный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маркетинг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опыт взаимодействия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продуктом/брендом/организацией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Interactive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Интерактивный online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маркетинг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44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Word-of-mouth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marketing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Реклама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«из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уст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уста»,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«сарафанное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радио»,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«шеринговая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коммуникация»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(от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делиться).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495800" y="6592316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latin typeface="Calibri"/>
                <a:cs typeface="Calibri"/>
              </a:rPr>
              <a:t>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529" y="855843"/>
            <a:ext cx="7209155" cy="73914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2000" b="1" dirty="0">
                <a:latin typeface="Calibri"/>
                <a:cs typeface="Calibri"/>
              </a:rPr>
              <a:t>8</a:t>
            </a:r>
            <a:r>
              <a:rPr sz="2000" b="1" spc="-5" dirty="0">
                <a:latin typeface="Calibri"/>
                <a:cs typeface="Calibri"/>
              </a:rPr>
              <a:t> составных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частей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маркетинговых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коммуникаций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65" dirty="0">
                <a:latin typeface="Calibri"/>
                <a:cs typeface="Calibri"/>
              </a:rPr>
              <a:t>Ф.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Котлеру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400" b="1" spc="-10" dirty="0">
                <a:latin typeface="Calibri"/>
                <a:cs typeface="Calibri"/>
              </a:rPr>
              <a:t>Котлер,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Филип.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Маркетинг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менеджмент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5" dirty="0">
                <a:latin typeface="Calibri"/>
                <a:cs typeface="Calibri"/>
              </a:rPr>
              <a:t>Ф.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Котлер, </a:t>
            </a:r>
            <a:r>
              <a:rPr sz="1400" dirty="0">
                <a:latin typeface="Calibri"/>
                <a:cs typeface="Calibri"/>
              </a:rPr>
              <a:t>К.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Л.</a:t>
            </a:r>
            <a:r>
              <a:rPr sz="1400" spc="-10" dirty="0">
                <a:latin typeface="Calibri"/>
                <a:cs typeface="Calibri"/>
              </a:rPr>
              <a:t> Келлер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.—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14-е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изд.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70" y="2464053"/>
            <a:ext cx="7503159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5" dirty="0" err="1">
                <a:solidFill>
                  <a:schemeClr val="accent6">
                    <a:lumMod val="75000"/>
                  </a:schemeClr>
                </a:solidFill>
              </a:rPr>
              <a:t>Основные</a:t>
            </a:r>
            <a:r>
              <a:rPr sz="3600" spc="-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3600" spc="-15" dirty="0">
                <a:solidFill>
                  <a:schemeClr val="accent6">
                    <a:lumMod val="75000"/>
                  </a:schemeClr>
                </a:solidFill>
              </a:rPr>
              <a:t>концепции </a:t>
            </a:r>
            <a:r>
              <a:rPr sz="3600" dirty="0">
                <a:solidFill>
                  <a:schemeClr val="accent6">
                    <a:lumMod val="75000"/>
                  </a:schemeClr>
                </a:solidFill>
              </a:rPr>
              <a:t>и </a:t>
            </a:r>
            <a:r>
              <a:rPr sz="3600" spc="-10" dirty="0">
                <a:solidFill>
                  <a:schemeClr val="accent6">
                    <a:lumMod val="75000"/>
                  </a:schemeClr>
                </a:solidFill>
              </a:rPr>
              <a:t>факторы, </a:t>
            </a:r>
            <a:r>
              <a:rPr sz="3600" spc="-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3600" spc="-10" dirty="0">
                <a:solidFill>
                  <a:schemeClr val="accent6">
                    <a:lumMod val="75000"/>
                  </a:schemeClr>
                </a:solidFill>
              </a:rPr>
              <a:t>формирующие</a:t>
            </a:r>
            <a:r>
              <a:rPr sz="3600" spc="-2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3600" spc="-20" dirty="0">
                <a:solidFill>
                  <a:schemeClr val="accent6">
                    <a:lumMod val="75000"/>
                  </a:schemeClr>
                </a:solidFill>
              </a:rPr>
              <a:t>комплекс</a:t>
            </a:r>
            <a:endParaRPr sz="3600" dirty="0">
              <a:solidFill>
                <a:schemeClr val="accent6">
                  <a:lumMod val="75000"/>
                </a:schemeClr>
              </a:solidFill>
            </a:endParaRPr>
          </a:p>
          <a:p>
            <a:pPr marL="12700">
              <a:lnSpc>
                <a:spcPts val="3829"/>
              </a:lnSpc>
            </a:pPr>
            <a:r>
              <a:rPr sz="3600" spc="-15" dirty="0">
                <a:solidFill>
                  <a:schemeClr val="accent6">
                    <a:lumMod val="75000"/>
                  </a:schemeClr>
                </a:solidFill>
              </a:rPr>
              <a:t>маркетинговых коммуникаций</a:t>
            </a:r>
            <a:endParaRPr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945" y="538978"/>
            <a:ext cx="887285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967355" algn="l"/>
              </a:tabLst>
            </a:pPr>
            <a:r>
              <a:rPr b="1" dirty="0" err="1"/>
              <a:t>Состав</a:t>
            </a:r>
            <a:r>
              <a:rPr lang="en-US" b="1" dirty="0"/>
              <a:t> </a:t>
            </a:r>
            <a:r>
              <a:rPr b="1" spc="-10" dirty="0" err="1"/>
              <a:t>комплекса</a:t>
            </a:r>
            <a:r>
              <a:rPr b="1" spc="-30" dirty="0"/>
              <a:t> </a:t>
            </a:r>
            <a:r>
              <a:rPr b="1" spc="-10" dirty="0"/>
              <a:t>маркетинговых</a:t>
            </a:r>
            <a:r>
              <a:rPr b="1" spc="-5" dirty="0"/>
              <a:t> </a:t>
            </a:r>
            <a:r>
              <a:rPr b="1" spc="-10" dirty="0"/>
              <a:t>коммуникаций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400" y="1524000"/>
            <a:ext cx="7209790" cy="407225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740"/>
              </a:spcBef>
            </a:pPr>
            <a:r>
              <a:rPr sz="2800" spc="-10" dirty="0">
                <a:latin typeface="Calibri"/>
                <a:cs typeface="Calibri"/>
              </a:rPr>
              <a:t>Стратегические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факторы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определяющие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состав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комплекса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маркетинговых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коммуникаций: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3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spc="-70" dirty="0">
                <a:latin typeface="Calibri"/>
                <a:cs typeface="Calibri"/>
              </a:rPr>
              <a:t>Тип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товара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Задача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по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пирамиде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коммуникации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Стратегия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продвижения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Этап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жизненного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цикла </a:t>
            </a:r>
            <a:r>
              <a:rPr sz="2800" spc="-15" dirty="0">
                <a:latin typeface="Calibri"/>
                <a:cs typeface="Calibri"/>
              </a:rPr>
              <a:t>товара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Размер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рынка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и </a:t>
            </a:r>
            <a:r>
              <a:rPr sz="2800" spc="-15" dirty="0">
                <a:latin typeface="Calibri"/>
                <a:cs typeface="Calibri"/>
              </a:rPr>
              <a:t>количество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покупателей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Стратегия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в</a:t>
            </a:r>
            <a:r>
              <a:rPr sz="2800" spc="-10" dirty="0">
                <a:latin typeface="Calibri"/>
                <a:cs typeface="Calibri"/>
              </a:rPr>
              <a:t> отношении клиентов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8379" y="172210"/>
            <a:ext cx="1697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5" dirty="0"/>
              <a:t>Тип</a:t>
            </a:r>
            <a:r>
              <a:rPr sz="2800" b="1" spc="-45" dirty="0"/>
              <a:t> </a:t>
            </a:r>
            <a:r>
              <a:rPr sz="2800" b="1" spc="-10" dirty="0"/>
              <a:t>товара</a:t>
            </a:r>
            <a:endParaRPr sz="28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1286255" y="1196339"/>
            <a:ext cx="2665730" cy="1157367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48894" rIns="0" bIns="0" rtlCol="0">
            <a:spAutoFit/>
          </a:bodyPr>
          <a:lstStyle/>
          <a:p>
            <a:pPr marL="661670" marR="705485" indent="-1270" algn="ctr">
              <a:lnSpc>
                <a:spcPct val="100000"/>
              </a:lnSpc>
              <a:spcBef>
                <a:spcPts val="384"/>
              </a:spcBef>
            </a:pPr>
            <a:r>
              <a:rPr sz="1800" b="1" spc="-25" dirty="0">
                <a:solidFill>
                  <a:schemeClr val="bg1"/>
                </a:solidFill>
                <a:latin typeface="Calibri"/>
                <a:cs typeface="Calibri"/>
              </a:rPr>
              <a:t>Товары </a:t>
            </a:r>
            <a:r>
              <a:rPr sz="1800" b="1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широкого 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 п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ре</a:t>
            </a:r>
            <a:r>
              <a:rPr sz="1800" b="1" spc="-35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л</a:t>
            </a:r>
            <a:r>
              <a:rPr sz="1800" b="1" spc="5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800" b="1" spc="5" dirty="0">
                <a:solidFill>
                  <a:schemeClr val="bg1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я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(ТШП)</a:t>
            </a:r>
            <a:r>
              <a:rPr sz="1800" b="1" spc="-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рынок</a:t>
            </a:r>
            <a:r>
              <a:rPr sz="1800" b="1" spc="-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В2C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7132" y="1267967"/>
            <a:ext cx="2665730" cy="115252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R="40640"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chemeClr val="bg1"/>
                </a:solidFill>
                <a:latin typeface="Calibri"/>
                <a:cs typeface="Calibri"/>
              </a:rPr>
              <a:t>Товары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37820" marR="379730" algn="ctr">
              <a:lnSpc>
                <a:spcPct val="100000"/>
              </a:lnSpc>
            </a:pP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пр</a:t>
            </a:r>
            <a:r>
              <a:rPr sz="1800" b="1" spc="5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изв</a:t>
            </a:r>
            <a:r>
              <a:rPr sz="1800" b="1" spc="-50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800" b="1" spc="-20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ве</a:t>
            </a:r>
            <a:r>
              <a:rPr sz="1800" b="1" spc="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800" b="1" spc="-30" dirty="0">
                <a:solidFill>
                  <a:schemeClr val="bg1"/>
                </a:solidFill>
                <a:latin typeface="Calibri"/>
                <a:cs typeface="Calibri"/>
              </a:rPr>
              <a:t>г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о  </a:t>
            </a:r>
            <a:r>
              <a:rPr sz="1800" b="1" spc="-5" dirty="0">
                <a:solidFill>
                  <a:schemeClr val="bg1"/>
                </a:solidFill>
                <a:latin typeface="Calibri"/>
                <a:cs typeface="Calibri"/>
              </a:rPr>
              <a:t>назначения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39090">
              <a:lnSpc>
                <a:spcPct val="100000"/>
              </a:lnSpc>
              <a:spcBef>
                <a:spcPts val="25"/>
              </a:spcBef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(Т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Н) </a:t>
            </a:r>
            <a:r>
              <a:rPr sz="1800" b="1" spc="-2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chemeClr val="bg1"/>
                </a:solidFill>
                <a:latin typeface="Verdana"/>
                <a:cs typeface="Verdana"/>
              </a:rPr>
              <a:t>–</a:t>
            </a:r>
            <a:r>
              <a:rPr sz="1800" b="1" spc="-20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рынок</a:t>
            </a:r>
            <a:r>
              <a:rPr sz="1800" b="1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В2В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520" y="3357371"/>
            <a:ext cx="1656714" cy="1554913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322580" marR="349885" indent="-6350" algn="ctr">
              <a:lnSpc>
                <a:spcPct val="100000"/>
              </a:lnSpc>
            </a:pPr>
            <a:r>
              <a:rPr sz="1400" spc="-25" dirty="0">
                <a:solidFill>
                  <a:schemeClr val="bg1"/>
                </a:solidFill>
                <a:latin typeface="Calibri"/>
                <a:cs typeface="Calibri"/>
              </a:rPr>
              <a:t>Товары 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длительного </a:t>
            </a:r>
            <a:r>
              <a:rPr sz="1400" spc="-30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льзова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ния</a:t>
            </a:r>
          </a:p>
          <a:p>
            <a:pPr marL="195580" marR="231140" algn="ctr">
              <a:lnSpc>
                <a:spcPct val="100000"/>
              </a:lnSpc>
            </a:pP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400" spc="-30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дв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и</a:t>
            </a:r>
            <a:r>
              <a:rPr sz="1400" spc="5" dirty="0">
                <a:solidFill>
                  <a:schemeClr val="bg1"/>
                </a:solidFill>
                <a:latin typeface="Calibri"/>
                <a:cs typeface="Calibri"/>
              </a:rPr>
              <a:t>ж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имос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ь,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автомобили,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мебель)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11551" y="3140964"/>
            <a:ext cx="1871980" cy="2232660"/>
          </a:xfrm>
          <a:custGeom>
            <a:avLst/>
            <a:gdLst/>
            <a:ahLst/>
            <a:cxnLst/>
            <a:rect l="l" t="t" r="r" b="b"/>
            <a:pathLst>
              <a:path w="1871979" h="2232660">
                <a:moveTo>
                  <a:pt x="1871472" y="0"/>
                </a:moveTo>
                <a:lnTo>
                  <a:pt x="0" y="0"/>
                </a:lnTo>
                <a:lnTo>
                  <a:pt x="0" y="2232660"/>
                </a:lnTo>
                <a:lnTo>
                  <a:pt x="1871472" y="2232660"/>
                </a:lnTo>
                <a:lnTo>
                  <a:pt x="1871472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11551" y="3140964"/>
            <a:ext cx="1871980" cy="223266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18770" marR="351790" indent="-3175" algn="ctr">
              <a:lnSpc>
                <a:spcPct val="100000"/>
              </a:lnSpc>
              <a:spcBef>
                <a:spcPts val="300"/>
              </a:spcBef>
            </a:pPr>
            <a:r>
              <a:rPr sz="1400" spc="-25" dirty="0">
                <a:solidFill>
                  <a:schemeClr val="bg1"/>
                </a:solidFill>
                <a:latin typeface="Calibri"/>
                <a:cs typeface="Calibri"/>
              </a:rPr>
              <a:t>Товары 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к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spc="-30" dirty="0">
                <a:solidFill>
                  <a:schemeClr val="bg1"/>
                </a:solidFill>
                <a:latin typeface="Calibri"/>
                <a:cs typeface="Calibri"/>
              </a:rPr>
              <a:t>к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ос</a:t>
            </a:r>
            <a:r>
              <a:rPr sz="1400" spc="-1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оч</a:t>
            </a:r>
            <a:r>
              <a:rPr sz="1400" spc="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г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о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пользования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526415" marR="559435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400" spc="-35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ук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питания,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chemeClr val="bg1"/>
                </a:solidFill>
                <a:latin typeface="Calibri"/>
                <a:cs typeface="Calibri"/>
              </a:rPr>
              <a:t>одежда,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30480" algn="ctr">
              <a:lnSpc>
                <a:spcPct val="100000"/>
              </a:lnSpc>
            </a:pP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хозтовары</a:t>
            </a:r>
            <a:r>
              <a:rPr sz="1400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</a:p>
          <a:p>
            <a:pPr marR="50800" algn="ctr">
              <a:lnSpc>
                <a:spcPct val="100000"/>
              </a:lnSpc>
              <a:spcBef>
                <a:spcPts val="25"/>
              </a:spcBef>
            </a:pPr>
            <a:r>
              <a:rPr sz="1400" b="1" spc="-5" dirty="0">
                <a:solidFill>
                  <a:schemeClr val="bg1"/>
                </a:solidFill>
                <a:latin typeface="Verdana"/>
                <a:cs typeface="Verdana"/>
              </a:rPr>
              <a:t>Fast</a:t>
            </a:r>
            <a:r>
              <a:rPr sz="1400" b="1" spc="-4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chemeClr val="bg1"/>
                </a:solidFill>
                <a:latin typeface="Verdana"/>
                <a:cs typeface="Verdana"/>
              </a:rPr>
              <a:t>Moving</a:t>
            </a:r>
            <a:endParaRPr sz="14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R="27940" algn="ctr">
              <a:lnSpc>
                <a:spcPct val="100000"/>
              </a:lnSpc>
            </a:pPr>
            <a:r>
              <a:rPr sz="1400" b="1" spc="-5" dirty="0">
                <a:solidFill>
                  <a:schemeClr val="bg1"/>
                </a:solidFill>
                <a:latin typeface="Verdana"/>
                <a:cs typeface="Verdana"/>
              </a:rPr>
              <a:t>Consumer</a:t>
            </a:r>
            <a:r>
              <a:rPr sz="1400" b="1" spc="-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400" b="1" spc="-5" dirty="0">
                <a:solidFill>
                  <a:schemeClr val="bg1"/>
                </a:solidFill>
                <a:latin typeface="Verdana"/>
                <a:cs typeface="Verdana"/>
              </a:rPr>
              <a:t>Goods</a:t>
            </a:r>
            <a:endParaRPr sz="14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127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z="1400" b="1" spc="-5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Verdana"/>
                <a:cs typeface="Verdana"/>
              </a:rPr>
              <a:t>FMCG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14315" y="3357371"/>
            <a:ext cx="1729739" cy="147861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R="30480"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chemeClr val="bg1"/>
                </a:solidFill>
                <a:latin typeface="Calibri"/>
                <a:cs typeface="Calibri"/>
              </a:rPr>
              <a:t>Товары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78435" marR="210185" indent="1270" algn="ctr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инве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и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ц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ионн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о</a:t>
            </a:r>
            <a:r>
              <a:rPr sz="1400" spc="-15" dirty="0">
                <a:solidFill>
                  <a:schemeClr val="bg1"/>
                </a:solidFill>
                <a:latin typeface="Calibri"/>
                <a:cs typeface="Calibri"/>
              </a:rPr>
              <a:t>г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о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характера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(станки, машины, </a:t>
            </a:r>
            <a:r>
              <a:rPr sz="1400" spc="-30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здания,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сооружения)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3719" y="3212592"/>
            <a:ext cx="1766570" cy="1832553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550545" marR="581025" indent="39370" algn="just">
              <a:lnSpc>
                <a:spcPct val="100000"/>
              </a:lnSpc>
              <a:spcBef>
                <a:spcPts val="850"/>
              </a:spcBef>
            </a:pPr>
            <a:r>
              <a:rPr sz="1400" spc="-25" dirty="0">
                <a:solidFill>
                  <a:schemeClr val="bg1"/>
                </a:solidFill>
                <a:latin typeface="Calibri"/>
                <a:cs typeface="Calibri"/>
              </a:rPr>
              <a:t>Товары </a:t>
            </a:r>
            <a:r>
              <a:rPr sz="1400" spc="-30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к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ущих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390525" marR="422909" algn="ctr">
              <a:lnSpc>
                <a:spcPct val="100000"/>
              </a:lnSpc>
            </a:pP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ма</a:t>
            </a:r>
            <a:r>
              <a:rPr sz="1400" spc="-20" dirty="0">
                <a:solidFill>
                  <a:schemeClr val="bg1"/>
                </a:solidFill>
                <a:latin typeface="Calibri"/>
                <a:cs typeface="Calibri"/>
              </a:rPr>
              <a:t>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иалы,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сырьё,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219710" marR="249554" algn="ctr">
              <a:lnSpc>
                <a:spcPct val="100000"/>
              </a:lnSpc>
            </a:pPr>
            <a:r>
              <a:rPr sz="1400" spc="-30" dirty="0">
                <a:solidFill>
                  <a:schemeClr val="bg1"/>
                </a:solidFill>
                <a:latin typeface="Calibri"/>
                <a:cs typeface="Calibri"/>
              </a:rPr>
              <a:t>к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омп</a:t>
            </a:r>
            <a:r>
              <a:rPr sz="1400" spc="5" dirty="0">
                <a:solidFill>
                  <a:schemeClr val="bg1"/>
                </a:solidFill>
                <a:latin typeface="Calibri"/>
                <a:cs typeface="Calibri"/>
              </a:rPr>
              <a:t>л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к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ту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щи</a:t>
            </a:r>
            <a:r>
              <a:rPr sz="1400" spc="-10" dirty="0">
                <a:solidFill>
                  <a:schemeClr val="bg1"/>
                </a:solidFill>
                <a:latin typeface="Calibri"/>
                <a:cs typeface="Calibri"/>
              </a:rPr>
              <a:t>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, 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энергия,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топливо).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79576" y="2414777"/>
            <a:ext cx="2268855" cy="942340"/>
          </a:xfrm>
          <a:custGeom>
            <a:avLst/>
            <a:gdLst/>
            <a:ahLst/>
            <a:cxnLst/>
            <a:rect l="l" t="t" r="r" b="b"/>
            <a:pathLst>
              <a:path w="2268854" h="942339">
                <a:moveTo>
                  <a:pt x="2268855" y="726059"/>
                </a:moveTo>
                <a:lnTo>
                  <a:pt x="2253640" y="689229"/>
                </a:lnTo>
                <a:lnTo>
                  <a:pt x="2236343" y="647319"/>
                </a:lnTo>
                <a:lnTo>
                  <a:pt x="2215553" y="671220"/>
                </a:lnTo>
                <a:lnTo>
                  <a:pt x="1444371" y="508"/>
                </a:lnTo>
                <a:lnTo>
                  <a:pt x="1439989" y="5549"/>
                </a:lnTo>
                <a:lnTo>
                  <a:pt x="1436370" y="0"/>
                </a:lnTo>
                <a:lnTo>
                  <a:pt x="60401" y="895045"/>
                </a:lnTo>
                <a:lnTo>
                  <a:pt x="43103" y="868426"/>
                </a:lnTo>
                <a:lnTo>
                  <a:pt x="0" y="941959"/>
                </a:lnTo>
                <a:lnTo>
                  <a:pt x="84645" y="932307"/>
                </a:lnTo>
                <a:lnTo>
                  <a:pt x="71843" y="912622"/>
                </a:lnTo>
                <a:lnTo>
                  <a:pt x="67335" y="905700"/>
                </a:lnTo>
                <a:lnTo>
                  <a:pt x="1439468" y="13195"/>
                </a:lnTo>
                <a:lnTo>
                  <a:pt x="2207158" y="680872"/>
                </a:lnTo>
                <a:lnTo>
                  <a:pt x="2186305" y="704850"/>
                </a:lnTo>
                <a:lnTo>
                  <a:pt x="2268855" y="726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79948" y="2414777"/>
            <a:ext cx="2107565" cy="942340"/>
          </a:xfrm>
          <a:custGeom>
            <a:avLst/>
            <a:gdLst/>
            <a:ahLst/>
            <a:cxnLst/>
            <a:rect l="l" t="t" r="r" b="b"/>
            <a:pathLst>
              <a:path w="2107565" h="942339">
                <a:moveTo>
                  <a:pt x="2107184" y="797433"/>
                </a:moveTo>
                <a:lnTo>
                  <a:pt x="2090064" y="767969"/>
                </a:lnTo>
                <a:lnTo>
                  <a:pt x="2064385" y="723773"/>
                </a:lnTo>
                <a:lnTo>
                  <a:pt x="2046947" y="750366"/>
                </a:lnTo>
                <a:lnTo>
                  <a:pt x="904100" y="0"/>
                </a:lnTo>
                <a:lnTo>
                  <a:pt x="900455" y="5676"/>
                </a:lnTo>
                <a:lnTo>
                  <a:pt x="895477" y="889"/>
                </a:lnTo>
                <a:lnTo>
                  <a:pt x="48171" y="882637"/>
                </a:lnTo>
                <a:lnTo>
                  <a:pt x="25273" y="860679"/>
                </a:lnTo>
                <a:lnTo>
                  <a:pt x="0" y="941959"/>
                </a:lnTo>
                <a:lnTo>
                  <a:pt x="80264" y="913384"/>
                </a:lnTo>
                <a:lnTo>
                  <a:pt x="66878" y="900557"/>
                </a:lnTo>
                <a:lnTo>
                  <a:pt x="57315" y="891400"/>
                </a:lnTo>
                <a:lnTo>
                  <a:pt x="901319" y="13347"/>
                </a:lnTo>
                <a:lnTo>
                  <a:pt x="2040001" y="760971"/>
                </a:lnTo>
                <a:lnTo>
                  <a:pt x="2022602" y="787527"/>
                </a:lnTo>
                <a:lnTo>
                  <a:pt x="2107184" y="797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6717" y="5543194"/>
            <a:ext cx="16440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Реклама/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Личная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продажа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2219" y="5623966"/>
            <a:ext cx="8509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Реклама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94579" y="5623966"/>
            <a:ext cx="1644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Личная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продажа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47103" y="5543194"/>
            <a:ext cx="17329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Личная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продажа/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Реклама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7780" y="194310"/>
            <a:ext cx="630809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5" dirty="0">
                <a:latin typeface="Calibri"/>
                <a:cs typeface="Calibri"/>
              </a:rPr>
              <a:t>Стратегии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продвижения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канале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распределения</a:t>
            </a:r>
            <a:endParaRPr sz="23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39" y="737616"/>
            <a:ext cx="7196328" cy="325831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70060" y="822959"/>
            <a:ext cx="45154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Стратегия</a:t>
            </a:r>
            <a:r>
              <a:rPr sz="2800" spc="25" dirty="0"/>
              <a:t> </a:t>
            </a:r>
            <a:r>
              <a:rPr sz="2800" spc="-10" dirty="0"/>
              <a:t>привлечения</a:t>
            </a:r>
            <a:r>
              <a:rPr sz="2800" spc="40" dirty="0"/>
              <a:t> </a:t>
            </a:r>
            <a:r>
              <a:rPr sz="2800" spc="-10" dirty="0"/>
              <a:t>(Pull)</a:t>
            </a:r>
            <a:endParaRPr sz="2800" dirty="0"/>
          </a:p>
        </p:txBody>
      </p:sp>
      <p:sp>
        <p:nvSpPr>
          <p:cNvPr id="5" name="object 5"/>
          <p:cNvSpPr/>
          <p:nvPr/>
        </p:nvSpPr>
        <p:spPr>
          <a:xfrm>
            <a:off x="396240" y="1700783"/>
            <a:ext cx="1871980" cy="649605"/>
          </a:xfrm>
          <a:custGeom>
            <a:avLst/>
            <a:gdLst/>
            <a:ahLst/>
            <a:cxnLst/>
            <a:rect l="l" t="t" r="r" b="b"/>
            <a:pathLst>
              <a:path w="1871980" h="649605">
                <a:moveTo>
                  <a:pt x="1871472" y="0"/>
                </a:moveTo>
                <a:lnTo>
                  <a:pt x="0" y="0"/>
                </a:lnTo>
                <a:lnTo>
                  <a:pt x="0" y="649224"/>
                </a:lnTo>
                <a:lnTo>
                  <a:pt x="1871472" y="649224"/>
                </a:lnTo>
                <a:lnTo>
                  <a:pt x="1871472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6240" y="1700783"/>
            <a:ext cx="1871980" cy="64960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Производитель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95765" y="1696021"/>
            <a:ext cx="1521460" cy="659130"/>
            <a:chOff x="2695765" y="1696021"/>
            <a:chExt cx="1521460" cy="659130"/>
          </a:xfrm>
        </p:grpSpPr>
        <p:sp>
          <p:nvSpPr>
            <p:cNvPr id="8" name="object 8"/>
            <p:cNvSpPr/>
            <p:nvPr/>
          </p:nvSpPr>
          <p:spPr>
            <a:xfrm>
              <a:off x="2700527" y="1700783"/>
              <a:ext cx="1511935" cy="649605"/>
            </a:xfrm>
            <a:custGeom>
              <a:avLst/>
              <a:gdLst/>
              <a:ahLst/>
              <a:cxnLst/>
              <a:rect l="l" t="t" r="r" b="b"/>
              <a:pathLst>
                <a:path w="1511935" h="649605">
                  <a:moveTo>
                    <a:pt x="1511808" y="0"/>
                  </a:moveTo>
                  <a:lnTo>
                    <a:pt x="0" y="0"/>
                  </a:lnTo>
                  <a:lnTo>
                    <a:pt x="0" y="649224"/>
                  </a:lnTo>
                  <a:lnTo>
                    <a:pt x="1511808" y="649224"/>
                  </a:lnTo>
                  <a:lnTo>
                    <a:pt x="151180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00527" y="1700783"/>
              <a:ext cx="1511935" cy="649605"/>
            </a:xfrm>
            <a:custGeom>
              <a:avLst/>
              <a:gdLst/>
              <a:ahLst/>
              <a:cxnLst/>
              <a:rect l="l" t="t" r="r" b="b"/>
              <a:pathLst>
                <a:path w="1511935" h="649605">
                  <a:moveTo>
                    <a:pt x="0" y="649224"/>
                  </a:moveTo>
                  <a:lnTo>
                    <a:pt x="1511808" y="649224"/>
                  </a:lnTo>
                  <a:lnTo>
                    <a:pt x="1511808" y="0"/>
                  </a:lnTo>
                  <a:lnTo>
                    <a:pt x="0" y="0"/>
                  </a:lnTo>
                  <a:lnTo>
                    <a:pt x="0" y="6492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00527" y="1700783"/>
            <a:ext cx="1511935" cy="64960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60"/>
              </a:spcBef>
            </a:pPr>
            <a:r>
              <a:rPr sz="1800" spc="-5" dirty="0">
                <a:latin typeface="Calibri"/>
                <a:cs typeface="Calibri"/>
              </a:rPr>
              <a:t>Опт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83645" y="1696021"/>
            <a:ext cx="1593215" cy="659130"/>
            <a:chOff x="4783645" y="1696021"/>
            <a:chExt cx="1593215" cy="659130"/>
          </a:xfrm>
        </p:grpSpPr>
        <p:sp>
          <p:nvSpPr>
            <p:cNvPr id="12" name="object 12"/>
            <p:cNvSpPr/>
            <p:nvPr/>
          </p:nvSpPr>
          <p:spPr>
            <a:xfrm>
              <a:off x="4788408" y="1700783"/>
              <a:ext cx="1583690" cy="649605"/>
            </a:xfrm>
            <a:custGeom>
              <a:avLst/>
              <a:gdLst/>
              <a:ahLst/>
              <a:cxnLst/>
              <a:rect l="l" t="t" r="r" b="b"/>
              <a:pathLst>
                <a:path w="1583689" h="649605">
                  <a:moveTo>
                    <a:pt x="1583436" y="0"/>
                  </a:moveTo>
                  <a:lnTo>
                    <a:pt x="0" y="0"/>
                  </a:lnTo>
                  <a:lnTo>
                    <a:pt x="0" y="649224"/>
                  </a:lnTo>
                  <a:lnTo>
                    <a:pt x="1583436" y="649224"/>
                  </a:lnTo>
                  <a:lnTo>
                    <a:pt x="158343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8408" y="1700783"/>
              <a:ext cx="1583690" cy="649605"/>
            </a:xfrm>
            <a:custGeom>
              <a:avLst/>
              <a:gdLst/>
              <a:ahLst/>
              <a:cxnLst/>
              <a:rect l="l" t="t" r="r" b="b"/>
              <a:pathLst>
                <a:path w="1583689" h="649605">
                  <a:moveTo>
                    <a:pt x="0" y="649224"/>
                  </a:moveTo>
                  <a:lnTo>
                    <a:pt x="1583436" y="649224"/>
                  </a:lnTo>
                  <a:lnTo>
                    <a:pt x="1583436" y="0"/>
                  </a:lnTo>
                  <a:lnTo>
                    <a:pt x="0" y="0"/>
                  </a:lnTo>
                  <a:lnTo>
                    <a:pt x="0" y="6492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788408" y="1700783"/>
            <a:ext cx="1583690" cy="64960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Розница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47916" y="1700783"/>
            <a:ext cx="1513840" cy="64960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Потребитель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83208" y="2022348"/>
            <a:ext cx="6596380" cy="835660"/>
            <a:chOff x="1283208" y="2022348"/>
            <a:chExt cx="6596380" cy="835660"/>
          </a:xfrm>
        </p:grpSpPr>
        <p:sp>
          <p:nvSpPr>
            <p:cNvPr id="17" name="object 17"/>
            <p:cNvSpPr/>
            <p:nvPr/>
          </p:nvSpPr>
          <p:spPr>
            <a:xfrm>
              <a:off x="1287780" y="2421636"/>
              <a:ext cx="6553200" cy="431800"/>
            </a:xfrm>
            <a:custGeom>
              <a:avLst/>
              <a:gdLst/>
              <a:ahLst/>
              <a:cxnLst/>
              <a:rect l="l" t="t" r="r" b="b"/>
              <a:pathLst>
                <a:path w="6553200" h="431800">
                  <a:moveTo>
                    <a:pt x="0" y="0"/>
                  </a:moveTo>
                  <a:lnTo>
                    <a:pt x="0" y="431291"/>
                  </a:lnTo>
                </a:path>
                <a:path w="6553200" h="431800">
                  <a:moveTo>
                    <a:pt x="0" y="431291"/>
                  </a:moveTo>
                  <a:lnTo>
                    <a:pt x="6553200" y="4312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23516" y="2022347"/>
              <a:ext cx="5655945" cy="830580"/>
            </a:xfrm>
            <a:custGeom>
              <a:avLst/>
              <a:gdLst/>
              <a:ahLst/>
              <a:cxnLst/>
              <a:rect l="l" t="t" r="r" b="b"/>
              <a:pathLst>
                <a:path w="5655945" h="830580">
                  <a:moveTo>
                    <a:pt x="504444" y="31750"/>
                  </a:moveTo>
                  <a:lnTo>
                    <a:pt x="76200" y="31750"/>
                  </a:lnTo>
                  <a:lnTo>
                    <a:pt x="76200" y="0"/>
                  </a:ln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504444" y="44450"/>
                  </a:lnTo>
                  <a:lnTo>
                    <a:pt x="504444" y="31750"/>
                  </a:lnTo>
                  <a:close/>
                </a:path>
                <a:path w="5655945" h="830580">
                  <a:moveTo>
                    <a:pt x="2592324" y="31750"/>
                  </a:moveTo>
                  <a:lnTo>
                    <a:pt x="2092452" y="31750"/>
                  </a:lnTo>
                  <a:lnTo>
                    <a:pt x="2092452" y="0"/>
                  </a:lnTo>
                  <a:lnTo>
                    <a:pt x="2016252" y="38100"/>
                  </a:lnTo>
                  <a:lnTo>
                    <a:pt x="2092452" y="76200"/>
                  </a:lnTo>
                  <a:lnTo>
                    <a:pt x="2092452" y="44450"/>
                  </a:lnTo>
                  <a:lnTo>
                    <a:pt x="2592324" y="44450"/>
                  </a:lnTo>
                  <a:lnTo>
                    <a:pt x="2592324" y="31750"/>
                  </a:lnTo>
                  <a:close/>
                </a:path>
                <a:path w="5655945" h="830580">
                  <a:moveTo>
                    <a:pt x="4751832" y="31750"/>
                  </a:moveTo>
                  <a:lnTo>
                    <a:pt x="4251960" y="31750"/>
                  </a:lnTo>
                  <a:lnTo>
                    <a:pt x="4251960" y="0"/>
                  </a:lnTo>
                  <a:lnTo>
                    <a:pt x="4175760" y="38100"/>
                  </a:lnTo>
                  <a:lnTo>
                    <a:pt x="4251960" y="76200"/>
                  </a:lnTo>
                  <a:lnTo>
                    <a:pt x="4251960" y="44450"/>
                  </a:lnTo>
                  <a:lnTo>
                    <a:pt x="4751832" y="44450"/>
                  </a:lnTo>
                  <a:lnTo>
                    <a:pt x="4751832" y="31750"/>
                  </a:lnTo>
                  <a:close/>
                </a:path>
                <a:path w="5655945" h="830580">
                  <a:moveTo>
                    <a:pt x="5655564" y="475488"/>
                  </a:moveTo>
                  <a:lnTo>
                    <a:pt x="5649214" y="462788"/>
                  </a:lnTo>
                  <a:lnTo>
                    <a:pt x="5617464" y="399288"/>
                  </a:lnTo>
                  <a:lnTo>
                    <a:pt x="5579364" y="475488"/>
                  </a:lnTo>
                  <a:lnTo>
                    <a:pt x="5611114" y="475488"/>
                  </a:lnTo>
                  <a:lnTo>
                    <a:pt x="5611114" y="830580"/>
                  </a:lnTo>
                  <a:lnTo>
                    <a:pt x="5623814" y="830580"/>
                  </a:lnTo>
                  <a:lnTo>
                    <a:pt x="5623814" y="475488"/>
                  </a:lnTo>
                  <a:lnTo>
                    <a:pt x="5655564" y="4754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58160" y="2983582"/>
            <a:ext cx="6724650" cy="1313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691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Calibri"/>
                <a:cs typeface="Calibri"/>
              </a:rPr>
              <a:t>1.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Реклама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2.Стимулирование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продаж</a:t>
            </a:r>
            <a:endParaRPr sz="2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600" dirty="0">
                <a:latin typeface="Calibri"/>
                <a:cs typeface="Calibri"/>
              </a:rPr>
              <a:t>3.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Личная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продажа </a:t>
            </a:r>
            <a:r>
              <a:rPr sz="2600" dirty="0">
                <a:latin typeface="Calibri"/>
                <a:cs typeface="Calibri"/>
              </a:rPr>
              <a:t>4.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Связи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общественностью</a:t>
            </a:r>
          </a:p>
          <a:p>
            <a:pPr marL="1016000">
              <a:lnSpc>
                <a:spcPct val="100000"/>
              </a:lnSpc>
              <a:spcBef>
                <a:spcPts val="459"/>
              </a:spcBef>
            </a:pPr>
            <a:r>
              <a:rPr sz="2800" b="1" spc="-10" dirty="0">
                <a:latin typeface="Calibri"/>
                <a:cs typeface="Calibri"/>
              </a:rPr>
              <a:t>Стратегия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проталкивания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(Push)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05508" y="5430462"/>
            <a:ext cx="6548120" cy="91566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600" dirty="0">
                <a:latin typeface="Calibri"/>
                <a:cs typeface="Calibri"/>
              </a:rPr>
              <a:t>1. Личная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продажа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2.Стимулирование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продаж</a:t>
            </a:r>
            <a:endParaRPr sz="2600">
              <a:latin typeface="Calibri"/>
              <a:cs typeface="Calibri"/>
            </a:endParaRPr>
          </a:p>
          <a:p>
            <a:pPr marL="492759">
              <a:lnSpc>
                <a:spcPct val="100000"/>
              </a:lnSpc>
              <a:spcBef>
                <a:spcPts val="384"/>
              </a:spcBef>
            </a:pPr>
            <a:r>
              <a:rPr sz="2600" dirty="0">
                <a:latin typeface="Calibri"/>
                <a:cs typeface="Calibri"/>
              </a:rPr>
              <a:t>3.</a:t>
            </a:r>
            <a:r>
              <a:rPr sz="2600" spc="-5" dirty="0">
                <a:latin typeface="Calibri"/>
                <a:cs typeface="Calibri"/>
              </a:rPr>
              <a:t> Реклама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4.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Связи</a:t>
            </a:r>
            <a:r>
              <a:rPr sz="2600" dirty="0">
                <a:latin typeface="Calibri"/>
                <a:cs typeface="Calibri"/>
              </a:rPr>
              <a:t> с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общественностью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648" y="4509515"/>
            <a:ext cx="1871980" cy="64960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Производитель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16935" y="4509515"/>
            <a:ext cx="1511935" cy="64960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60"/>
              </a:spcBef>
            </a:pPr>
            <a:r>
              <a:rPr sz="1800" spc="-5" dirty="0">
                <a:latin typeface="Calibri"/>
                <a:cs typeface="Calibri"/>
              </a:rPr>
              <a:t>Опт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04815" y="4509515"/>
            <a:ext cx="1583690" cy="64960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387350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Розница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64323" y="4509515"/>
            <a:ext cx="1513840" cy="64960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Потребитель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588252" y="4759452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28744" y="4759452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1" y="0"/>
                </a:moveTo>
                <a:lnTo>
                  <a:pt x="499871" y="76200"/>
                </a:lnTo>
                <a:lnTo>
                  <a:pt x="563371" y="44450"/>
                </a:lnTo>
                <a:lnTo>
                  <a:pt x="512571" y="44450"/>
                </a:lnTo>
                <a:lnTo>
                  <a:pt x="512571" y="31750"/>
                </a:lnTo>
                <a:lnTo>
                  <a:pt x="563371" y="31750"/>
                </a:lnTo>
                <a:lnTo>
                  <a:pt x="499871" y="0"/>
                </a:lnTo>
                <a:close/>
              </a:path>
              <a:path w="576579" h="76200">
                <a:moveTo>
                  <a:pt x="499871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1" y="44450"/>
                </a:lnTo>
                <a:lnTo>
                  <a:pt x="499871" y="31750"/>
                </a:lnTo>
                <a:close/>
              </a:path>
              <a:path w="576579" h="76200">
                <a:moveTo>
                  <a:pt x="563371" y="31750"/>
                </a:moveTo>
                <a:lnTo>
                  <a:pt x="512571" y="31750"/>
                </a:lnTo>
                <a:lnTo>
                  <a:pt x="512571" y="44450"/>
                </a:lnTo>
                <a:lnTo>
                  <a:pt x="563371" y="44450"/>
                </a:lnTo>
                <a:lnTo>
                  <a:pt x="576071" y="38100"/>
                </a:lnTo>
                <a:lnTo>
                  <a:pt x="56337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84120" y="4759452"/>
            <a:ext cx="433070" cy="76200"/>
          </a:xfrm>
          <a:custGeom>
            <a:avLst/>
            <a:gdLst/>
            <a:ahLst/>
            <a:cxnLst/>
            <a:rect l="l" t="t" r="r" b="b"/>
            <a:pathLst>
              <a:path w="433069" h="76200">
                <a:moveTo>
                  <a:pt x="356616" y="0"/>
                </a:moveTo>
                <a:lnTo>
                  <a:pt x="356616" y="76200"/>
                </a:lnTo>
                <a:lnTo>
                  <a:pt x="420116" y="44450"/>
                </a:lnTo>
                <a:lnTo>
                  <a:pt x="369316" y="44450"/>
                </a:lnTo>
                <a:lnTo>
                  <a:pt x="369316" y="31750"/>
                </a:lnTo>
                <a:lnTo>
                  <a:pt x="420116" y="31750"/>
                </a:lnTo>
                <a:lnTo>
                  <a:pt x="356616" y="0"/>
                </a:lnTo>
                <a:close/>
              </a:path>
              <a:path w="433069" h="76200">
                <a:moveTo>
                  <a:pt x="35661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6616" y="44450"/>
                </a:lnTo>
                <a:lnTo>
                  <a:pt x="356616" y="31750"/>
                </a:lnTo>
                <a:close/>
              </a:path>
              <a:path w="433069" h="76200">
                <a:moveTo>
                  <a:pt x="420116" y="31750"/>
                </a:moveTo>
                <a:lnTo>
                  <a:pt x="369316" y="31750"/>
                </a:lnTo>
                <a:lnTo>
                  <a:pt x="369316" y="44450"/>
                </a:lnTo>
                <a:lnTo>
                  <a:pt x="420116" y="44450"/>
                </a:lnTo>
                <a:lnTo>
                  <a:pt x="432816" y="38100"/>
                </a:lnTo>
                <a:lnTo>
                  <a:pt x="42011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541" y="240319"/>
            <a:ext cx="636460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/>
              <a:t>Пирамида</a:t>
            </a:r>
            <a:r>
              <a:rPr b="1" dirty="0"/>
              <a:t> </a:t>
            </a:r>
            <a:r>
              <a:rPr b="1" spc="-10" dirty="0"/>
              <a:t>коммуникаций </a:t>
            </a:r>
            <a:r>
              <a:rPr b="1" spc="-5" dirty="0"/>
              <a:t>или</a:t>
            </a:r>
            <a:r>
              <a:rPr b="1" dirty="0"/>
              <a:t> </a:t>
            </a:r>
            <a:r>
              <a:rPr b="1" spc="-5" dirty="0"/>
              <a:t>воронка</a:t>
            </a:r>
            <a:r>
              <a:rPr b="1" dirty="0"/>
              <a:t> </a:t>
            </a:r>
            <a:r>
              <a:rPr b="1" spc="-20" dirty="0"/>
              <a:t>продаж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3687" y="2196236"/>
            <a:ext cx="8344534" cy="4145279"/>
            <a:chOff x="395541" y="1340764"/>
            <a:chExt cx="8344534" cy="4145279"/>
          </a:xfrm>
        </p:grpSpPr>
        <p:sp>
          <p:nvSpPr>
            <p:cNvPr id="4" name="object 4"/>
            <p:cNvSpPr/>
            <p:nvPr/>
          </p:nvSpPr>
          <p:spPr>
            <a:xfrm>
              <a:off x="395541" y="1340764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56579" y="1340764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5541" y="1858924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56579" y="1858924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541" y="2377084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56579" y="2377084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5541" y="2895117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56579" y="2895117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5541" y="3413277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56579" y="3413277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5541" y="3931437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56579" y="3931437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5541" y="4449597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56579" y="4449597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5541" y="4967630"/>
              <a:ext cx="5761355" cy="518159"/>
            </a:xfrm>
            <a:custGeom>
              <a:avLst/>
              <a:gdLst/>
              <a:ahLst/>
              <a:cxnLst/>
              <a:rect l="l" t="t" r="r" b="b"/>
              <a:pathLst>
                <a:path w="5761355" h="518160">
                  <a:moveTo>
                    <a:pt x="5760974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5760974" y="518134"/>
                  </a:lnTo>
                  <a:lnTo>
                    <a:pt x="576097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56579" y="4967630"/>
              <a:ext cx="2583180" cy="518159"/>
            </a:xfrm>
            <a:custGeom>
              <a:avLst/>
              <a:gdLst/>
              <a:ahLst/>
              <a:cxnLst/>
              <a:rect l="l" t="t" r="r" b="b"/>
              <a:pathLst>
                <a:path w="2583179" h="518160">
                  <a:moveTo>
                    <a:pt x="2582926" y="0"/>
                  </a:moveTo>
                  <a:lnTo>
                    <a:pt x="0" y="0"/>
                  </a:lnTo>
                  <a:lnTo>
                    <a:pt x="0" y="518134"/>
                  </a:lnTo>
                  <a:lnTo>
                    <a:pt x="2582926" y="518134"/>
                  </a:lnTo>
                  <a:lnTo>
                    <a:pt x="2582926" y="0"/>
                  </a:lnTo>
                  <a:close/>
                </a:path>
              </a:pathLst>
            </a:custGeom>
            <a:solidFill>
              <a:srgbClr val="DBEE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72516" y="2214372"/>
            <a:ext cx="4241800" cy="392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8.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Повторная покупка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7.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Удовлетворение</a:t>
            </a:r>
            <a:r>
              <a:rPr sz="1800" spc="-10" dirty="0">
                <a:latin typeface="Calibri"/>
                <a:cs typeface="Calibri"/>
              </a:rPr>
              <a:t> от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покупки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6.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Совершение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покупки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5.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Готовность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совершить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покупку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4.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Предпочтение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Tahoma"/>
                <a:cs typeface="Tahoma"/>
              </a:rPr>
              <a:t>(</a:t>
            </a:r>
            <a:r>
              <a:rPr sz="1800" spc="-15" dirty="0">
                <a:latin typeface="Calibri"/>
                <a:cs typeface="Calibri"/>
              </a:rPr>
              <a:t>один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товар,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марка)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sz="1800" dirty="0">
                <a:latin typeface="Calibri"/>
                <a:cs typeface="Calibri"/>
              </a:rPr>
              <a:t>3.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Лояльность </a:t>
            </a:r>
            <a:r>
              <a:rPr sz="1800" spc="-10" dirty="0">
                <a:latin typeface="Calibri"/>
                <a:cs typeface="Calibri"/>
              </a:rPr>
              <a:t>(положительное </a:t>
            </a:r>
            <a:r>
              <a:rPr sz="1800" spc="-5" dirty="0">
                <a:latin typeface="Calibri"/>
                <a:cs typeface="Calibri"/>
              </a:rPr>
              <a:t>отношение)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2.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Знание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(свойства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преимущества)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Осведомленность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(марка</a:t>
            </a:r>
            <a:r>
              <a:rPr sz="1800" dirty="0">
                <a:latin typeface="Calibri"/>
                <a:cs typeface="Calibri"/>
              </a:rPr>
              <a:t> 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тип </a:t>
            </a:r>
            <a:r>
              <a:rPr sz="1800" spc="-10" dirty="0">
                <a:latin typeface="Calibri"/>
                <a:cs typeface="Calibri"/>
              </a:rPr>
              <a:t>товара)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54343" y="2268982"/>
            <a:ext cx="2583815" cy="4032885"/>
          </a:xfrm>
          <a:custGeom>
            <a:avLst/>
            <a:gdLst/>
            <a:ahLst/>
            <a:cxnLst/>
            <a:rect l="l" t="t" r="r" b="b"/>
            <a:pathLst>
              <a:path w="2583815" h="4032885">
                <a:moveTo>
                  <a:pt x="0" y="4032504"/>
                </a:moveTo>
                <a:lnTo>
                  <a:pt x="1728216" y="0"/>
                </a:lnTo>
              </a:path>
              <a:path w="2583815" h="4032885">
                <a:moveTo>
                  <a:pt x="2583687" y="4032504"/>
                </a:moveTo>
                <a:lnTo>
                  <a:pt x="1080516" y="0"/>
                </a:lnTo>
              </a:path>
              <a:path w="2583815" h="4032885">
                <a:moveTo>
                  <a:pt x="1728597" y="0"/>
                </a:moveTo>
                <a:lnTo>
                  <a:pt x="1080516" y="0"/>
                </a:lnTo>
              </a:path>
              <a:path w="2583815" h="4032885">
                <a:moveTo>
                  <a:pt x="0" y="4032504"/>
                </a:moveTo>
                <a:lnTo>
                  <a:pt x="2583306" y="4032504"/>
                </a:lnTo>
              </a:path>
            </a:pathLst>
          </a:custGeom>
          <a:ln w="38100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596897" y="1752600"/>
            <a:ext cx="2299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Стадия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коммуникации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00800" y="1752600"/>
            <a:ext cx="1874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Количество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людей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66481" y="172198"/>
            <a:ext cx="63646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Пирамида</a:t>
            </a:r>
            <a:r>
              <a:rPr dirty="0"/>
              <a:t> </a:t>
            </a:r>
            <a:r>
              <a:rPr spc="-10" dirty="0"/>
              <a:t>коммуникаций </a:t>
            </a:r>
            <a:r>
              <a:rPr spc="-5" dirty="0"/>
              <a:t>или</a:t>
            </a:r>
            <a:r>
              <a:rPr dirty="0"/>
              <a:t> </a:t>
            </a:r>
            <a:r>
              <a:rPr spc="-5" dirty="0"/>
              <a:t>воронка</a:t>
            </a:r>
            <a:r>
              <a:rPr dirty="0"/>
              <a:t> </a:t>
            </a:r>
            <a:r>
              <a:rPr spc="-20" dirty="0"/>
              <a:t>продаж</a:t>
            </a: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836674"/>
            <a:ext cx="7066788" cy="58491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47172"/>
            <a:ext cx="5969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/>
              <a:t>Этап</a:t>
            </a:r>
            <a:r>
              <a:rPr sz="2800" b="1" spc="10" dirty="0"/>
              <a:t> </a:t>
            </a:r>
            <a:r>
              <a:rPr sz="2800" b="1" spc="-10" dirty="0"/>
              <a:t>жизненного</a:t>
            </a:r>
            <a:r>
              <a:rPr sz="2800" b="1" spc="15" dirty="0"/>
              <a:t> </a:t>
            </a:r>
            <a:r>
              <a:rPr sz="2800" b="1" spc="-5" dirty="0"/>
              <a:t>цикла</a:t>
            </a:r>
            <a:r>
              <a:rPr sz="2800" b="1" spc="20" dirty="0"/>
              <a:t> </a:t>
            </a:r>
            <a:r>
              <a:rPr sz="2800" b="1" spc="-10" dirty="0"/>
              <a:t>товара/услуги</a:t>
            </a:r>
            <a:endParaRPr sz="2800" b="1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6" y="1046352"/>
          <a:ext cx="8289925" cy="4815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0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9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760095" marR="170180" indent="-5842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Этап жизненного цикла </a:t>
                      </a:r>
                      <a:r>
                        <a:rPr sz="2200" b="1" spc="-48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товара/услуги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tc>
                  <a:txBody>
                    <a:bodyPr/>
                    <a:lstStyle/>
                    <a:p>
                      <a:pPr marL="616585" marR="497205" indent="-1130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Приоритеты</a:t>
                      </a:r>
                      <a:r>
                        <a:rPr sz="22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составе</a:t>
                      </a:r>
                      <a:r>
                        <a:rPr sz="22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комплекса </a:t>
                      </a:r>
                      <a:r>
                        <a:rPr sz="2200" b="1" spc="-48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маркетинговых</a:t>
                      </a:r>
                      <a:r>
                        <a:rPr sz="22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коммуникаций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5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Выведение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рынок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434975" indent="-344170">
                        <a:lnSpc>
                          <a:spcPct val="100000"/>
                        </a:lnSpc>
                        <a:spcBef>
                          <a:spcPts val="225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Реклама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Стимулирование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продаж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Личная</a:t>
                      </a:r>
                      <a:r>
                        <a:rPr sz="2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продажа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2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общественностью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Рост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434975" indent="-34417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Реклама/личная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продажа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Стимулирование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продаж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2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общественностью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Зрелость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434975" indent="-344170">
                        <a:lnSpc>
                          <a:spcPct val="100000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Стимулирование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продаж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Реклама/личная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продажа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434975" indent="-344170">
                        <a:lnSpc>
                          <a:spcPct val="100000"/>
                        </a:lnSpc>
                        <a:buAutoNum type="arabicPeriod"/>
                        <a:tabLst>
                          <a:tab pos="434975" algn="l"/>
                          <a:tab pos="435609" algn="l"/>
                        </a:tabLst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общественностью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Спад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(упадок)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 Стимулирование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продаж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533400"/>
            <a:ext cx="6377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/>
              <a:t>Размер</a:t>
            </a:r>
            <a:r>
              <a:rPr sz="2800" b="1" spc="20" dirty="0"/>
              <a:t> </a:t>
            </a:r>
            <a:r>
              <a:rPr sz="2800" b="1" spc="-10" dirty="0"/>
              <a:t>рынка</a:t>
            </a:r>
            <a:r>
              <a:rPr sz="2800" b="1" spc="5" dirty="0"/>
              <a:t> </a:t>
            </a:r>
            <a:r>
              <a:rPr sz="2800" b="1" spc="-5" dirty="0"/>
              <a:t>и</a:t>
            </a:r>
            <a:r>
              <a:rPr sz="2800" b="1" spc="10" dirty="0"/>
              <a:t> </a:t>
            </a:r>
            <a:r>
              <a:rPr sz="2800" b="1" spc="-15" dirty="0"/>
              <a:t>количество</a:t>
            </a:r>
            <a:r>
              <a:rPr sz="2800" b="1" spc="-5" dirty="0"/>
              <a:t> </a:t>
            </a:r>
            <a:r>
              <a:rPr sz="2800" b="1" spc="-15" dirty="0"/>
              <a:t>покупателей</a:t>
            </a:r>
            <a:endParaRPr sz="2800" b="1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182" y="1478407"/>
          <a:ext cx="8289925" cy="40325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9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4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tc>
                  <a:txBody>
                    <a:bodyPr/>
                    <a:lstStyle/>
                    <a:p>
                      <a:pPr marL="568960" marR="561340" indent="3683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5" dirty="0">
                          <a:latin typeface="Calibri"/>
                          <a:cs typeface="Calibri"/>
                        </a:rPr>
                        <a:t>Узкая 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 г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еогра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ф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ия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tc>
                  <a:txBody>
                    <a:bodyPr/>
                    <a:lstStyle/>
                    <a:p>
                      <a:pPr marL="685165" marR="678180" indent="895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Широкая </a:t>
                      </a:r>
                      <a:r>
                        <a:rPr sz="2800" b="1" spc="-6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20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еогра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ф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ия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39E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168">
                <a:tc>
                  <a:txBody>
                    <a:bodyPr/>
                    <a:lstStyle/>
                    <a:p>
                      <a:pPr marL="313055" marR="306070" indent="47370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Много 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 п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800" b="1" spc="-1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800" b="1" spc="-5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лей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Реклама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/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Личная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продажа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tc>
                  <a:txBody>
                    <a:bodyPr/>
                    <a:lstStyle/>
                    <a:p>
                      <a:pPr marL="8432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Реклама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4168">
                <a:tc>
                  <a:txBody>
                    <a:bodyPr/>
                    <a:lstStyle/>
                    <a:p>
                      <a:pPr marL="313055" marR="306070" indent="5473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0" dirty="0">
                          <a:latin typeface="Calibri"/>
                          <a:cs typeface="Calibri"/>
                        </a:rPr>
                        <a:t>Мало 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 п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800" b="1" spc="-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800" b="1" spc="-5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800" b="1" spc="-2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800" b="1" spc="-15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800" b="1" spc="-5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800" b="1" dirty="0">
                          <a:latin typeface="Calibri"/>
                          <a:cs typeface="Calibri"/>
                        </a:rPr>
                        <a:t>лей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Личная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продажа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tc>
                  <a:txBody>
                    <a:bodyPr/>
                    <a:lstStyle/>
                    <a:p>
                      <a:pPr marL="838835" marR="110489" indent="-7194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Личная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продажа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2800" spc="-6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реклама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3627"/>
            <a:ext cx="9144000" cy="6024880"/>
            <a:chOff x="0" y="833627"/>
            <a:chExt cx="9144000" cy="6024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556" y="833627"/>
              <a:ext cx="4293108" cy="5867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372" y="850391"/>
              <a:ext cx="483857" cy="6316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780" y="833627"/>
              <a:ext cx="1846326" cy="6774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372" y="4177283"/>
              <a:ext cx="483857" cy="6316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780" y="4160519"/>
              <a:ext cx="2213610" cy="67741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74370" y="63753"/>
            <a:ext cx="6962140" cy="6349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1295">
              <a:lnSpc>
                <a:spcPct val="100000"/>
              </a:lnSpc>
              <a:spcBef>
                <a:spcPts val="100"/>
              </a:spcBef>
            </a:pPr>
            <a:r>
              <a:rPr sz="2300" b="1" spc="-5" dirty="0">
                <a:latin typeface="Calibri"/>
                <a:cs typeface="Calibri"/>
              </a:rPr>
              <a:t>Стратегия</a:t>
            </a:r>
            <a:r>
              <a:rPr sz="2300" b="1" spc="-4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отношении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клиентов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 dirty="0">
              <a:latin typeface="Calibri"/>
              <a:cs typeface="Calibri"/>
            </a:endParaRPr>
          </a:p>
          <a:p>
            <a:pPr marL="241300" marR="3345815" indent="-228600">
              <a:lnSpc>
                <a:spcPct val="70000"/>
              </a:lnSpc>
              <a:spcBef>
                <a:spcPts val="189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35" dirty="0">
                <a:latin typeface="Calibri"/>
                <a:cs typeface="Calibri"/>
              </a:rPr>
              <a:t>Удержание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10" dirty="0">
                <a:latin typeface="Calibri"/>
                <a:cs typeface="Calibri"/>
              </a:rPr>
              <a:t> получение </a:t>
            </a:r>
            <a:r>
              <a:rPr sz="2400" spc="-5" dirty="0">
                <a:latin typeface="Calibri"/>
                <a:cs typeface="Calibri"/>
              </a:rPr>
              <a:t> основных </a:t>
            </a:r>
            <a:r>
              <a:rPr sz="2400" spc="-15" dirty="0">
                <a:latin typeface="Calibri"/>
                <a:cs typeface="Calibri"/>
              </a:rPr>
              <a:t>продаж </a:t>
            </a:r>
            <a:r>
              <a:rPr sz="2400" dirty="0">
                <a:latin typeface="Calibri"/>
                <a:cs typeface="Calibri"/>
              </a:rPr>
              <a:t>за счет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постоянных </a:t>
            </a:r>
            <a:r>
              <a:rPr sz="2400" spc="-5" dirty="0">
                <a:latin typeface="Calibri"/>
                <a:cs typeface="Calibri"/>
              </a:rPr>
              <a:t>клиентов.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Основной </a:t>
            </a:r>
            <a:r>
              <a:rPr sz="2400" spc="-15" dirty="0">
                <a:latin typeface="Calibri"/>
                <a:cs typeface="Calibri"/>
              </a:rPr>
              <a:t>элемент </a:t>
            </a:r>
            <a:r>
              <a:rPr sz="2400" dirty="0">
                <a:latin typeface="Calibri"/>
                <a:cs typeface="Calibri"/>
              </a:rPr>
              <a:t>МК –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личная </a:t>
            </a:r>
            <a:r>
              <a:rPr sz="2400" spc="-20" dirty="0">
                <a:latin typeface="Calibri"/>
                <a:cs typeface="Calibri"/>
              </a:rPr>
              <a:t>продажа. </a:t>
            </a:r>
            <a:r>
              <a:rPr sz="2400" spc="-10" dirty="0">
                <a:latin typeface="Calibri"/>
                <a:cs typeface="Calibri"/>
              </a:rPr>
              <a:t>Реклама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носит интенсивный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характер,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комплексе</a:t>
            </a:r>
            <a:endParaRPr sz="2400" dirty="0">
              <a:latin typeface="Calibri"/>
              <a:cs typeface="Calibri"/>
            </a:endParaRPr>
          </a:p>
          <a:p>
            <a:pPr marL="241300" marR="3820160" algn="just">
              <a:lnSpc>
                <a:spcPct val="70000"/>
              </a:lnSpc>
            </a:pPr>
            <a:r>
              <a:rPr sz="2400" spc="-15" dirty="0">
                <a:latin typeface="Calibri"/>
                <a:cs typeface="Calibri"/>
              </a:rPr>
              <a:t>продвижения </a:t>
            </a:r>
            <a:r>
              <a:rPr sz="2400" dirty="0">
                <a:latin typeface="Calibri"/>
                <a:cs typeface="Calibri"/>
              </a:rPr>
              <a:t>активно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используются </a:t>
            </a:r>
            <a:r>
              <a:rPr sz="2400" spc="-5" dirty="0">
                <a:latin typeface="Calibri"/>
                <a:cs typeface="Calibri"/>
              </a:rPr>
              <a:t>прямой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маркетинг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</a:p>
          <a:p>
            <a:pPr marL="241300">
              <a:lnSpc>
                <a:spcPts val="2014"/>
              </a:lnSpc>
            </a:pPr>
            <a:r>
              <a:rPr sz="2400" spc="-10" dirty="0">
                <a:latin typeface="Calibri"/>
                <a:cs typeface="Calibri"/>
              </a:rPr>
              <a:t>стимулирование.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250" dirty="0">
              <a:latin typeface="Calibri"/>
              <a:cs typeface="Calibri"/>
            </a:endParaRPr>
          </a:p>
          <a:p>
            <a:pPr marL="241300" marR="3177540" indent="-228600">
              <a:lnSpc>
                <a:spcPct val="70000"/>
              </a:lnSpc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Привлечение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10" dirty="0">
                <a:latin typeface="Calibri"/>
                <a:cs typeface="Calibri"/>
              </a:rPr>
              <a:t>получение </a:t>
            </a:r>
            <a:r>
              <a:rPr sz="2400" spc="-5" dirty="0">
                <a:latin typeface="Calibri"/>
                <a:cs typeface="Calibri"/>
              </a:rPr>
              <a:t> основной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массы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продаж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счет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новых</a:t>
            </a:r>
            <a:r>
              <a:rPr sz="2400" spc="-10" dirty="0">
                <a:latin typeface="Calibri"/>
                <a:cs typeface="Calibri"/>
              </a:rPr>
              <a:t> покупателей.</a:t>
            </a:r>
            <a:endParaRPr sz="2400" dirty="0">
              <a:latin typeface="Calibri"/>
              <a:cs typeface="Calibri"/>
            </a:endParaRPr>
          </a:p>
          <a:p>
            <a:pPr marL="241300">
              <a:lnSpc>
                <a:spcPts val="1585"/>
              </a:lnSpc>
            </a:pPr>
            <a:r>
              <a:rPr sz="2400" spc="-10" dirty="0">
                <a:latin typeface="Calibri"/>
                <a:cs typeface="Calibri"/>
              </a:rPr>
              <a:t>Реклама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носит</a:t>
            </a:r>
          </a:p>
          <a:p>
            <a:pPr marL="241300">
              <a:lnSpc>
                <a:spcPts val="2014"/>
              </a:lnSpc>
            </a:pPr>
            <a:r>
              <a:rPr sz="2400" spc="-5" dirty="0">
                <a:latin typeface="Calibri"/>
                <a:cs typeface="Calibri"/>
              </a:rPr>
              <a:t>экстенсивный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характер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</a:p>
          <a:p>
            <a:pPr marL="241300">
              <a:lnSpc>
                <a:spcPts val="2014"/>
              </a:lnSpc>
            </a:pPr>
            <a:r>
              <a:rPr sz="2400" spc="-10" dirty="0">
                <a:latin typeface="Calibri"/>
                <a:cs typeface="Calibri"/>
              </a:rPr>
              <a:t>является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ведущей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</a:p>
          <a:p>
            <a:pPr marL="241300" marR="3265804">
              <a:lnSpc>
                <a:spcPct val="70000"/>
              </a:lnSpc>
              <a:spcBef>
                <a:spcPts val="430"/>
              </a:spcBef>
            </a:pPr>
            <a:r>
              <a:rPr sz="2400" spc="-10" dirty="0">
                <a:latin typeface="Calibri"/>
                <a:cs typeface="Calibri"/>
              </a:rPr>
              <a:t>комплексе маркетинговых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коммуникаций.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88408" y="1557527"/>
            <a:ext cx="4113276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5608" y="2868167"/>
            <a:ext cx="2159635" cy="2087880"/>
          </a:xfrm>
          <a:custGeom>
            <a:avLst/>
            <a:gdLst/>
            <a:ahLst/>
            <a:cxnLst/>
            <a:rect l="l" t="t" r="r" b="b"/>
            <a:pathLst>
              <a:path w="2159634" h="2087879">
                <a:moveTo>
                  <a:pt x="1079753" y="0"/>
                </a:moveTo>
                <a:lnTo>
                  <a:pt x="1030324" y="1074"/>
                </a:lnTo>
                <a:lnTo>
                  <a:pt x="981465" y="4265"/>
                </a:lnTo>
                <a:lnTo>
                  <a:pt x="933225" y="9529"/>
                </a:lnTo>
                <a:lnTo>
                  <a:pt x="885650" y="16818"/>
                </a:lnTo>
                <a:lnTo>
                  <a:pt x="838790" y="26086"/>
                </a:lnTo>
                <a:lnTo>
                  <a:pt x="792691" y="37288"/>
                </a:lnTo>
                <a:lnTo>
                  <a:pt x="747401" y="50377"/>
                </a:lnTo>
                <a:lnTo>
                  <a:pt x="702968" y="65308"/>
                </a:lnTo>
                <a:lnTo>
                  <a:pt x="659439" y="82034"/>
                </a:lnTo>
                <a:lnTo>
                  <a:pt x="616862" y="100509"/>
                </a:lnTo>
                <a:lnTo>
                  <a:pt x="575285" y="120687"/>
                </a:lnTo>
                <a:lnTo>
                  <a:pt x="534754" y="142522"/>
                </a:lnTo>
                <a:lnTo>
                  <a:pt x="495319" y="165968"/>
                </a:lnTo>
                <a:lnTo>
                  <a:pt x="457025" y="190979"/>
                </a:lnTo>
                <a:lnTo>
                  <a:pt x="419922" y="217509"/>
                </a:lnTo>
                <a:lnTo>
                  <a:pt x="384057" y="245512"/>
                </a:lnTo>
                <a:lnTo>
                  <a:pt x="349477" y="274942"/>
                </a:lnTo>
                <a:lnTo>
                  <a:pt x="316230" y="305752"/>
                </a:lnTo>
                <a:lnTo>
                  <a:pt x="284363" y="337897"/>
                </a:lnTo>
                <a:lnTo>
                  <a:pt x="253924" y="371331"/>
                </a:lnTo>
                <a:lnTo>
                  <a:pt x="224961" y="406007"/>
                </a:lnTo>
                <a:lnTo>
                  <a:pt x="197522" y="441880"/>
                </a:lnTo>
                <a:lnTo>
                  <a:pt x="171654" y="478903"/>
                </a:lnTo>
                <a:lnTo>
                  <a:pt x="147404" y="517031"/>
                </a:lnTo>
                <a:lnTo>
                  <a:pt x="124821" y="556217"/>
                </a:lnTo>
                <a:lnTo>
                  <a:pt x="103951" y="596415"/>
                </a:lnTo>
                <a:lnTo>
                  <a:pt x="84843" y="637579"/>
                </a:lnTo>
                <a:lnTo>
                  <a:pt x="67545" y="679664"/>
                </a:lnTo>
                <a:lnTo>
                  <a:pt x="52103" y="722622"/>
                </a:lnTo>
                <a:lnTo>
                  <a:pt x="38565" y="766409"/>
                </a:lnTo>
                <a:lnTo>
                  <a:pt x="26980" y="810978"/>
                </a:lnTo>
                <a:lnTo>
                  <a:pt x="17394" y="856283"/>
                </a:lnTo>
                <a:lnTo>
                  <a:pt x="9855" y="902277"/>
                </a:lnTo>
                <a:lnTo>
                  <a:pt x="4412" y="948916"/>
                </a:lnTo>
                <a:lnTo>
                  <a:pt x="1110" y="996152"/>
                </a:lnTo>
                <a:lnTo>
                  <a:pt x="0" y="1043940"/>
                </a:lnTo>
                <a:lnTo>
                  <a:pt x="1110" y="1091727"/>
                </a:lnTo>
                <a:lnTo>
                  <a:pt x="4412" y="1138963"/>
                </a:lnTo>
                <a:lnTo>
                  <a:pt x="9855" y="1185602"/>
                </a:lnTo>
                <a:lnTo>
                  <a:pt x="17394" y="1231596"/>
                </a:lnTo>
                <a:lnTo>
                  <a:pt x="26980" y="1276901"/>
                </a:lnTo>
                <a:lnTo>
                  <a:pt x="38565" y="1321470"/>
                </a:lnTo>
                <a:lnTo>
                  <a:pt x="52103" y="1365257"/>
                </a:lnTo>
                <a:lnTo>
                  <a:pt x="67545" y="1408215"/>
                </a:lnTo>
                <a:lnTo>
                  <a:pt x="84843" y="1450300"/>
                </a:lnTo>
                <a:lnTo>
                  <a:pt x="103951" y="1491464"/>
                </a:lnTo>
                <a:lnTo>
                  <a:pt x="124821" y="1531662"/>
                </a:lnTo>
                <a:lnTo>
                  <a:pt x="147404" y="1570848"/>
                </a:lnTo>
                <a:lnTo>
                  <a:pt x="171654" y="1608976"/>
                </a:lnTo>
                <a:lnTo>
                  <a:pt x="197522" y="1645999"/>
                </a:lnTo>
                <a:lnTo>
                  <a:pt x="224961" y="1681872"/>
                </a:lnTo>
                <a:lnTo>
                  <a:pt x="253924" y="1716548"/>
                </a:lnTo>
                <a:lnTo>
                  <a:pt x="284363" y="1749982"/>
                </a:lnTo>
                <a:lnTo>
                  <a:pt x="316229" y="1782127"/>
                </a:lnTo>
                <a:lnTo>
                  <a:pt x="349477" y="1812937"/>
                </a:lnTo>
                <a:lnTo>
                  <a:pt x="384057" y="1842367"/>
                </a:lnTo>
                <a:lnTo>
                  <a:pt x="419922" y="1870370"/>
                </a:lnTo>
                <a:lnTo>
                  <a:pt x="457025" y="1896900"/>
                </a:lnTo>
                <a:lnTo>
                  <a:pt x="495319" y="1921911"/>
                </a:lnTo>
                <a:lnTo>
                  <a:pt x="534754" y="1945357"/>
                </a:lnTo>
                <a:lnTo>
                  <a:pt x="575285" y="1967192"/>
                </a:lnTo>
                <a:lnTo>
                  <a:pt x="616862" y="1987370"/>
                </a:lnTo>
                <a:lnTo>
                  <a:pt x="659439" y="2005845"/>
                </a:lnTo>
                <a:lnTo>
                  <a:pt x="702968" y="2022571"/>
                </a:lnTo>
                <a:lnTo>
                  <a:pt x="747401" y="2037502"/>
                </a:lnTo>
                <a:lnTo>
                  <a:pt x="792691" y="2050591"/>
                </a:lnTo>
                <a:lnTo>
                  <a:pt x="838790" y="2061793"/>
                </a:lnTo>
                <a:lnTo>
                  <a:pt x="885650" y="2071061"/>
                </a:lnTo>
                <a:lnTo>
                  <a:pt x="933225" y="2078350"/>
                </a:lnTo>
                <a:lnTo>
                  <a:pt x="981465" y="2083614"/>
                </a:lnTo>
                <a:lnTo>
                  <a:pt x="1030324" y="2086805"/>
                </a:lnTo>
                <a:lnTo>
                  <a:pt x="1079753" y="2087880"/>
                </a:lnTo>
                <a:lnTo>
                  <a:pt x="1129183" y="2086805"/>
                </a:lnTo>
                <a:lnTo>
                  <a:pt x="1178042" y="2083614"/>
                </a:lnTo>
                <a:lnTo>
                  <a:pt x="1226282" y="2078350"/>
                </a:lnTo>
                <a:lnTo>
                  <a:pt x="1273857" y="2071061"/>
                </a:lnTo>
                <a:lnTo>
                  <a:pt x="1320717" y="2061793"/>
                </a:lnTo>
                <a:lnTo>
                  <a:pt x="1366816" y="2050591"/>
                </a:lnTo>
                <a:lnTo>
                  <a:pt x="1412106" y="2037502"/>
                </a:lnTo>
                <a:lnTo>
                  <a:pt x="1456539" y="2022571"/>
                </a:lnTo>
                <a:lnTo>
                  <a:pt x="1500068" y="2005845"/>
                </a:lnTo>
                <a:lnTo>
                  <a:pt x="1542645" y="1987370"/>
                </a:lnTo>
                <a:lnTo>
                  <a:pt x="1584222" y="1967192"/>
                </a:lnTo>
                <a:lnTo>
                  <a:pt x="1624753" y="1945357"/>
                </a:lnTo>
                <a:lnTo>
                  <a:pt x="1664188" y="1921911"/>
                </a:lnTo>
                <a:lnTo>
                  <a:pt x="1702482" y="1896900"/>
                </a:lnTo>
                <a:lnTo>
                  <a:pt x="1739585" y="1870370"/>
                </a:lnTo>
                <a:lnTo>
                  <a:pt x="1775450" y="1842367"/>
                </a:lnTo>
                <a:lnTo>
                  <a:pt x="1810030" y="1812937"/>
                </a:lnTo>
                <a:lnTo>
                  <a:pt x="1843278" y="1782127"/>
                </a:lnTo>
                <a:lnTo>
                  <a:pt x="1875144" y="1749982"/>
                </a:lnTo>
                <a:lnTo>
                  <a:pt x="1905583" y="1716548"/>
                </a:lnTo>
                <a:lnTo>
                  <a:pt x="1934546" y="1681872"/>
                </a:lnTo>
                <a:lnTo>
                  <a:pt x="1961985" y="1645999"/>
                </a:lnTo>
                <a:lnTo>
                  <a:pt x="1987853" y="1608976"/>
                </a:lnTo>
                <a:lnTo>
                  <a:pt x="2012103" y="1570848"/>
                </a:lnTo>
                <a:lnTo>
                  <a:pt x="2034686" y="1531662"/>
                </a:lnTo>
                <a:lnTo>
                  <a:pt x="2055556" y="1491464"/>
                </a:lnTo>
                <a:lnTo>
                  <a:pt x="2074664" y="1450300"/>
                </a:lnTo>
                <a:lnTo>
                  <a:pt x="2091962" y="1408215"/>
                </a:lnTo>
                <a:lnTo>
                  <a:pt x="2107404" y="1365257"/>
                </a:lnTo>
                <a:lnTo>
                  <a:pt x="2120942" y="1321470"/>
                </a:lnTo>
                <a:lnTo>
                  <a:pt x="2132527" y="1276901"/>
                </a:lnTo>
                <a:lnTo>
                  <a:pt x="2142113" y="1231596"/>
                </a:lnTo>
                <a:lnTo>
                  <a:pt x="2149652" y="1185602"/>
                </a:lnTo>
                <a:lnTo>
                  <a:pt x="2155095" y="1138963"/>
                </a:lnTo>
                <a:lnTo>
                  <a:pt x="2158397" y="1091727"/>
                </a:lnTo>
                <a:lnTo>
                  <a:pt x="2159508" y="1043940"/>
                </a:lnTo>
                <a:lnTo>
                  <a:pt x="2158397" y="996152"/>
                </a:lnTo>
                <a:lnTo>
                  <a:pt x="2155095" y="948916"/>
                </a:lnTo>
                <a:lnTo>
                  <a:pt x="2149652" y="902277"/>
                </a:lnTo>
                <a:lnTo>
                  <a:pt x="2142113" y="856283"/>
                </a:lnTo>
                <a:lnTo>
                  <a:pt x="2132527" y="810978"/>
                </a:lnTo>
                <a:lnTo>
                  <a:pt x="2120942" y="766409"/>
                </a:lnTo>
                <a:lnTo>
                  <a:pt x="2107404" y="722622"/>
                </a:lnTo>
                <a:lnTo>
                  <a:pt x="2091962" y="679664"/>
                </a:lnTo>
                <a:lnTo>
                  <a:pt x="2074664" y="637579"/>
                </a:lnTo>
                <a:lnTo>
                  <a:pt x="2055556" y="596415"/>
                </a:lnTo>
                <a:lnTo>
                  <a:pt x="2034686" y="556217"/>
                </a:lnTo>
                <a:lnTo>
                  <a:pt x="2012103" y="517031"/>
                </a:lnTo>
                <a:lnTo>
                  <a:pt x="1987853" y="478903"/>
                </a:lnTo>
                <a:lnTo>
                  <a:pt x="1961985" y="441880"/>
                </a:lnTo>
                <a:lnTo>
                  <a:pt x="1934546" y="406007"/>
                </a:lnTo>
                <a:lnTo>
                  <a:pt x="1905583" y="371331"/>
                </a:lnTo>
                <a:lnTo>
                  <a:pt x="1875144" y="337897"/>
                </a:lnTo>
                <a:lnTo>
                  <a:pt x="1843277" y="305752"/>
                </a:lnTo>
                <a:lnTo>
                  <a:pt x="1810030" y="274942"/>
                </a:lnTo>
                <a:lnTo>
                  <a:pt x="1775450" y="245512"/>
                </a:lnTo>
                <a:lnTo>
                  <a:pt x="1739585" y="217509"/>
                </a:lnTo>
                <a:lnTo>
                  <a:pt x="1702482" y="190979"/>
                </a:lnTo>
                <a:lnTo>
                  <a:pt x="1664188" y="165968"/>
                </a:lnTo>
                <a:lnTo>
                  <a:pt x="1624753" y="142522"/>
                </a:lnTo>
                <a:lnTo>
                  <a:pt x="1584222" y="120687"/>
                </a:lnTo>
                <a:lnTo>
                  <a:pt x="1542645" y="100509"/>
                </a:lnTo>
                <a:lnTo>
                  <a:pt x="1500068" y="82034"/>
                </a:lnTo>
                <a:lnTo>
                  <a:pt x="1456539" y="65308"/>
                </a:lnTo>
                <a:lnTo>
                  <a:pt x="1412106" y="50377"/>
                </a:lnTo>
                <a:lnTo>
                  <a:pt x="1366816" y="37288"/>
                </a:lnTo>
                <a:lnTo>
                  <a:pt x="1320717" y="26086"/>
                </a:lnTo>
                <a:lnTo>
                  <a:pt x="1273857" y="16818"/>
                </a:lnTo>
                <a:lnTo>
                  <a:pt x="1226282" y="9529"/>
                </a:lnTo>
                <a:lnTo>
                  <a:pt x="1178042" y="4265"/>
                </a:lnTo>
                <a:lnTo>
                  <a:pt x="1129183" y="1074"/>
                </a:lnTo>
                <a:lnTo>
                  <a:pt x="1079753" y="0"/>
                </a:lnTo>
                <a:close/>
              </a:path>
            </a:pathLst>
          </a:custGeom>
          <a:solidFill>
            <a:srgbClr val="539E39">
              <a:alpha val="7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68517" y="3380613"/>
            <a:ext cx="131381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1336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Связи с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об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ествен</a:t>
            </a:r>
            <a:endParaRPr sz="22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ностью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8132" y="54940"/>
            <a:ext cx="5910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Интегрированные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массовые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коммуникации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" y="637031"/>
            <a:ext cx="4696968" cy="54879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9104" y="705103"/>
            <a:ext cx="4148454" cy="264160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242570">
              <a:lnSpc>
                <a:spcPct val="80000"/>
              </a:lnSpc>
              <a:spcBef>
                <a:spcPts val="725"/>
              </a:spcBef>
            </a:pPr>
            <a:r>
              <a:rPr sz="2600" spc="-10" dirty="0">
                <a:latin typeface="Calibri"/>
                <a:cs typeface="Calibri"/>
              </a:rPr>
              <a:t>Концепция, </a:t>
            </a:r>
            <a:r>
              <a:rPr sz="2600" spc="-20" dirty="0">
                <a:latin typeface="Calibri"/>
                <a:cs typeface="Calibri"/>
              </a:rPr>
              <a:t>согласно </a:t>
            </a:r>
            <a:r>
              <a:rPr sz="2600" spc="-15" dirty="0">
                <a:latin typeface="Calibri"/>
                <a:cs typeface="Calibri"/>
              </a:rPr>
              <a:t> которой </a:t>
            </a:r>
            <a:r>
              <a:rPr sz="2600" dirty="0">
                <a:latin typeface="Calibri"/>
                <a:cs typeface="Calibri"/>
              </a:rPr>
              <a:t>все </a:t>
            </a:r>
            <a:r>
              <a:rPr sz="2600" spc="-10" dirty="0">
                <a:latin typeface="Calibri"/>
                <a:cs typeface="Calibri"/>
              </a:rPr>
              <a:t>компоненты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комплекса продвижения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должны </a:t>
            </a:r>
            <a:r>
              <a:rPr sz="2600" spc="-5" dirty="0">
                <a:latin typeface="Calibri"/>
                <a:cs typeface="Calibri"/>
              </a:rPr>
              <a:t>составлять </a:t>
            </a:r>
            <a:r>
              <a:rPr sz="2600" spc="-10" dirty="0">
                <a:latin typeface="Calibri"/>
                <a:cs typeface="Calibri"/>
              </a:rPr>
              <a:t>единую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систему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взаимодополняющих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</a:pPr>
            <a:r>
              <a:rPr sz="2600" spc="-10" dirty="0">
                <a:latin typeface="Calibri"/>
                <a:cs typeface="Calibri"/>
              </a:rPr>
              <a:t>элементов,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направленную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достижение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общих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целей.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9104" y="3813175"/>
            <a:ext cx="4066540" cy="20078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174625">
              <a:lnSpc>
                <a:spcPts val="2500"/>
              </a:lnSpc>
              <a:spcBef>
                <a:spcPts val="700"/>
              </a:spcBef>
            </a:pPr>
            <a:r>
              <a:rPr sz="2600" spc="-10" dirty="0">
                <a:latin typeface="Calibri"/>
                <a:cs typeface="Calibri"/>
              </a:rPr>
              <a:t>Наиболее </a:t>
            </a:r>
            <a:r>
              <a:rPr sz="2600" spc="-5" dirty="0">
                <a:latin typeface="Calibri"/>
                <a:cs typeface="Calibri"/>
              </a:rPr>
              <a:t>взаимосвязаны </a:t>
            </a:r>
            <a:r>
              <a:rPr sz="2600" dirty="0">
                <a:latin typeface="Calibri"/>
                <a:cs typeface="Calibri"/>
              </a:rPr>
              <a:t>в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системе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массовые</a:t>
            </a:r>
            <a:endParaRPr sz="2600">
              <a:latin typeface="Calibri"/>
              <a:cs typeface="Calibri"/>
            </a:endParaRPr>
          </a:p>
          <a:p>
            <a:pPr marL="12700" marR="599440">
              <a:lnSpc>
                <a:spcPct val="80000"/>
              </a:lnSpc>
              <a:spcBef>
                <a:spcPts val="20"/>
              </a:spcBef>
            </a:pPr>
            <a:r>
              <a:rPr sz="2600" spc="-10" dirty="0">
                <a:latin typeface="Calibri"/>
                <a:cs typeface="Calibri"/>
              </a:rPr>
              <a:t>коммуникации,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которые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составляют </a:t>
            </a:r>
            <a:r>
              <a:rPr sz="2600" spc="-10" dirty="0">
                <a:latin typeface="Calibri"/>
                <a:cs typeface="Calibri"/>
              </a:rPr>
              <a:t>систему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</a:pPr>
            <a:r>
              <a:rPr sz="2600" b="1" spc="-5" dirty="0">
                <a:latin typeface="Calibri"/>
                <a:cs typeface="Calibri"/>
              </a:rPr>
              <a:t>интегрированных массовых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коммуникаций</a:t>
            </a:r>
            <a:r>
              <a:rPr sz="2600" spc="-10" dirty="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81800" y="1840992"/>
            <a:ext cx="2161540" cy="2089785"/>
          </a:xfrm>
          <a:custGeom>
            <a:avLst/>
            <a:gdLst/>
            <a:ahLst/>
            <a:cxnLst/>
            <a:rect l="l" t="t" r="r" b="b"/>
            <a:pathLst>
              <a:path w="2161540" h="2089785">
                <a:moveTo>
                  <a:pt x="1080516" y="0"/>
                </a:moveTo>
                <a:lnTo>
                  <a:pt x="1031054" y="1075"/>
                </a:lnTo>
                <a:lnTo>
                  <a:pt x="982163" y="4269"/>
                </a:lnTo>
                <a:lnTo>
                  <a:pt x="933892" y="9537"/>
                </a:lnTo>
                <a:lnTo>
                  <a:pt x="886286" y="16831"/>
                </a:lnTo>
                <a:lnTo>
                  <a:pt x="839394" y="26107"/>
                </a:lnTo>
                <a:lnTo>
                  <a:pt x="793264" y="37318"/>
                </a:lnTo>
                <a:lnTo>
                  <a:pt x="747944" y="50418"/>
                </a:lnTo>
                <a:lnTo>
                  <a:pt x="703480" y="65360"/>
                </a:lnTo>
                <a:lnTo>
                  <a:pt x="659921" y="82099"/>
                </a:lnTo>
                <a:lnTo>
                  <a:pt x="617315" y="100589"/>
                </a:lnTo>
                <a:lnTo>
                  <a:pt x="575708" y="120782"/>
                </a:lnTo>
                <a:lnTo>
                  <a:pt x="535149" y="142635"/>
                </a:lnTo>
                <a:lnTo>
                  <a:pt x="495686" y="166099"/>
                </a:lnTo>
                <a:lnTo>
                  <a:pt x="457365" y="191129"/>
                </a:lnTo>
                <a:lnTo>
                  <a:pt x="420236" y="217680"/>
                </a:lnTo>
                <a:lnTo>
                  <a:pt x="384344" y="245704"/>
                </a:lnTo>
                <a:lnTo>
                  <a:pt x="349739" y="275156"/>
                </a:lnTo>
                <a:lnTo>
                  <a:pt x="316468" y="305990"/>
                </a:lnTo>
                <a:lnTo>
                  <a:pt x="284578" y="338159"/>
                </a:lnTo>
                <a:lnTo>
                  <a:pt x="254117" y="371618"/>
                </a:lnTo>
                <a:lnTo>
                  <a:pt x="225132" y="406320"/>
                </a:lnTo>
                <a:lnTo>
                  <a:pt x="197673" y="442220"/>
                </a:lnTo>
                <a:lnTo>
                  <a:pt x="171785" y="479270"/>
                </a:lnTo>
                <a:lnTo>
                  <a:pt x="147517" y="517426"/>
                </a:lnTo>
                <a:lnTo>
                  <a:pt x="124917" y="556640"/>
                </a:lnTo>
                <a:lnTo>
                  <a:pt x="104031" y="596867"/>
                </a:lnTo>
                <a:lnTo>
                  <a:pt x="84909" y="638061"/>
                </a:lnTo>
                <a:lnTo>
                  <a:pt x="67597" y="680176"/>
                </a:lnTo>
                <a:lnTo>
                  <a:pt x="52143" y="723165"/>
                </a:lnTo>
                <a:lnTo>
                  <a:pt x="38595" y="766982"/>
                </a:lnTo>
                <a:lnTo>
                  <a:pt x="27001" y="811582"/>
                </a:lnTo>
                <a:lnTo>
                  <a:pt x="17407" y="856918"/>
                </a:lnTo>
                <a:lnTo>
                  <a:pt x="9863" y="902944"/>
                </a:lnTo>
                <a:lnTo>
                  <a:pt x="4415" y="949614"/>
                </a:lnTo>
                <a:lnTo>
                  <a:pt x="1111" y="996882"/>
                </a:lnTo>
                <a:lnTo>
                  <a:pt x="0" y="1044702"/>
                </a:lnTo>
                <a:lnTo>
                  <a:pt x="1111" y="1092521"/>
                </a:lnTo>
                <a:lnTo>
                  <a:pt x="4415" y="1139789"/>
                </a:lnTo>
                <a:lnTo>
                  <a:pt x="9863" y="1186459"/>
                </a:lnTo>
                <a:lnTo>
                  <a:pt x="17407" y="1232485"/>
                </a:lnTo>
                <a:lnTo>
                  <a:pt x="27001" y="1277821"/>
                </a:lnTo>
                <a:lnTo>
                  <a:pt x="38595" y="1322421"/>
                </a:lnTo>
                <a:lnTo>
                  <a:pt x="52143" y="1366238"/>
                </a:lnTo>
                <a:lnTo>
                  <a:pt x="67597" y="1409227"/>
                </a:lnTo>
                <a:lnTo>
                  <a:pt x="84909" y="1451342"/>
                </a:lnTo>
                <a:lnTo>
                  <a:pt x="104031" y="1492536"/>
                </a:lnTo>
                <a:lnTo>
                  <a:pt x="124917" y="1532763"/>
                </a:lnTo>
                <a:lnTo>
                  <a:pt x="147517" y="1571977"/>
                </a:lnTo>
                <a:lnTo>
                  <a:pt x="171785" y="1610133"/>
                </a:lnTo>
                <a:lnTo>
                  <a:pt x="197673" y="1647183"/>
                </a:lnTo>
                <a:lnTo>
                  <a:pt x="225132" y="1683083"/>
                </a:lnTo>
                <a:lnTo>
                  <a:pt x="254117" y="1717785"/>
                </a:lnTo>
                <a:lnTo>
                  <a:pt x="284578" y="1751244"/>
                </a:lnTo>
                <a:lnTo>
                  <a:pt x="316468" y="1783413"/>
                </a:lnTo>
                <a:lnTo>
                  <a:pt x="349739" y="1814247"/>
                </a:lnTo>
                <a:lnTo>
                  <a:pt x="384344" y="1843699"/>
                </a:lnTo>
                <a:lnTo>
                  <a:pt x="420236" y="1871723"/>
                </a:lnTo>
                <a:lnTo>
                  <a:pt x="457365" y="1898274"/>
                </a:lnTo>
                <a:lnTo>
                  <a:pt x="495686" y="1923304"/>
                </a:lnTo>
                <a:lnTo>
                  <a:pt x="535149" y="1946768"/>
                </a:lnTo>
                <a:lnTo>
                  <a:pt x="575708" y="1968621"/>
                </a:lnTo>
                <a:lnTo>
                  <a:pt x="617315" y="1988814"/>
                </a:lnTo>
                <a:lnTo>
                  <a:pt x="659921" y="2007304"/>
                </a:lnTo>
                <a:lnTo>
                  <a:pt x="703480" y="2024043"/>
                </a:lnTo>
                <a:lnTo>
                  <a:pt x="747944" y="2038985"/>
                </a:lnTo>
                <a:lnTo>
                  <a:pt x="793264" y="2052085"/>
                </a:lnTo>
                <a:lnTo>
                  <a:pt x="839394" y="2063296"/>
                </a:lnTo>
                <a:lnTo>
                  <a:pt x="886286" y="2072572"/>
                </a:lnTo>
                <a:lnTo>
                  <a:pt x="933892" y="2079866"/>
                </a:lnTo>
                <a:lnTo>
                  <a:pt x="982163" y="2085134"/>
                </a:lnTo>
                <a:lnTo>
                  <a:pt x="1031054" y="2088328"/>
                </a:lnTo>
                <a:lnTo>
                  <a:pt x="1080516" y="2089404"/>
                </a:lnTo>
                <a:lnTo>
                  <a:pt x="1129977" y="2088328"/>
                </a:lnTo>
                <a:lnTo>
                  <a:pt x="1178868" y="2085134"/>
                </a:lnTo>
                <a:lnTo>
                  <a:pt x="1227139" y="2079866"/>
                </a:lnTo>
                <a:lnTo>
                  <a:pt x="1274745" y="2072572"/>
                </a:lnTo>
                <a:lnTo>
                  <a:pt x="1321637" y="2063296"/>
                </a:lnTo>
                <a:lnTo>
                  <a:pt x="1367767" y="2052085"/>
                </a:lnTo>
                <a:lnTo>
                  <a:pt x="1413087" y="2038985"/>
                </a:lnTo>
                <a:lnTo>
                  <a:pt x="1457551" y="2024043"/>
                </a:lnTo>
                <a:lnTo>
                  <a:pt x="1501110" y="2007304"/>
                </a:lnTo>
                <a:lnTo>
                  <a:pt x="1543716" y="1988814"/>
                </a:lnTo>
                <a:lnTo>
                  <a:pt x="1585323" y="1968621"/>
                </a:lnTo>
                <a:lnTo>
                  <a:pt x="1625882" y="1946768"/>
                </a:lnTo>
                <a:lnTo>
                  <a:pt x="1665345" y="1923304"/>
                </a:lnTo>
                <a:lnTo>
                  <a:pt x="1703666" y="1898274"/>
                </a:lnTo>
                <a:lnTo>
                  <a:pt x="1740795" y="1871723"/>
                </a:lnTo>
                <a:lnTo>
                  <a:pt x="1776687" y="1843699"/>
                </a:lnTo>
                <a:lnTo>
                  <a:pt x="1811292" y="1814247"/>
                </a:lnTo>
                <a:lnTo>
                  <a:pt x="1844563" y="1783413"/>
                </a:lnTo>
                <a:lnTo>
                  <a:pt x="1876453" y="1751244"/>
                </a:lnTo>
                <a:lnTo>
                  <a:pt x="1906914" y="1717785"/>
                </a:lnTo>
                <a:lnTo>
                  <a:pt x="1935899" y="1683083"/>
                </a:lnTo>
                <a:lnTo>
                  <a:pt x="1963358" y="1647183"/>
                </a:lnTo>
                <a:lnTo>
                  <a:pt x="1989246" y="1610133"/>
                </a:lnTo>
                <a:lnTo>
                  <a:pt x="2013514" y="1571977"/>
                </a:lnTo>
                <a:lnTo>
                  <a:pt x="2036114" y="1532763"/>
                </a:lnTo>
                <a:lnTo>
                  <a:pt x="2057000" y="1492536"/>
                </a:lnTo>
                <a:lnTo>
                  <a:pt x="2076122" y="1451342"/>
                </a:lnTo>
                <a:lnTo>
                  <a:pt x="2093434" y="1409227"/>
                </a:lnTo>
                <a:lnTo>
                  <a:pt x="2108888" y="1366238"/>
                </a:lnTo>
                <a:lnTo>
                  <a:pt x="2122436" y="1322421"/>
                </a:lnTo>
                <a:lnTo>
                  <a:pt x="2134030" y="1277821"/>
                </a:lnTo>
                <a:lnTo>
                  <a:pt x="2143624" y="1232485"/>
                </a:lnTo>
                <a:lnTo>
                  <a:pt x="2151168" y="1186459"/>
                </a:lnTo>
                <a:lnTo>
                  <a:pt x="2156616" y="1139789"/>
                </a:lnTo>
                <a:lnTo>
                  <a:pt x="2159920" y="1092521"/>
                </a:lnTo>
                <a:lnTo>
                  <a:pt x="2161031" y="1044702"/>
                </a:lnTo>
                <a:lnTo>
                  <a:pt x="2159920" y="996882"/>
                </a:lnTo>
                <a:lnTo>
                  <a:pt x="2156616" y="949614"/>
                </a:lnTo>
                <a:lnTo>
                  <a:pt x="2151168" y="902944"/>
                </a:lnTo>
                <a:lnTo>
                  <a:pt x="2143624" y="856918"/>
                </a:lnTo>
                <a:lnTo>
                  <a:pt x="2134030" y="811582"/>
                </a:lnTo>
                <a:lnTo>
                  <a:pt x="2122436" y="766982"/>
                </a:lnTo>
                <a:lnTo>
                  <a:pt x="2108888" y="723165"/>
                </a:lnTo>
                <a:lnTo>
                  <a:pt x="2093434" y="680176"/>
                </a:lnTo>
                <a:lnTo>
                  <a:pt x="2076122" y="638061"/>
                </a:lnTo>
                <a:lnTo>
                  <a:pt x="2057000" y="596867"/>
                </a:lnTo>
                <a:lnTo>
                  <a:pt x="2036114" y="556640"/>
                </a:lnTo>
                <a:lnTo>
                  <a:pt x="2013514" y="517426"/>
                </a:lnTo>
                <a:lnTo>
                  <a:pt x="1989246" y="479270"/>
                </a:lnTo>
                <a:lnTo>
                  <a:pt x="1963358" y="442220"/>
                </a:lnTo>
                <a:lnTo>
                  <a:pt x="1935899" y="406320"/>
                </a:lnTo>
                <a:lnTo>
                  <a:pt x="1906914" y="371618"/>
                </a:lnTo>
                <a:lnTo>
                  <a:pt x="1876453" y="338159"/>
                </a:lnTo>
                <a:lnTo>
                  <a:pt x="1844563" y="305990"/>
                </a:lnTo>
                <a:lnTo>
                  <a:pt x="1811292" y="275156"/>
                </a:lnTo>
                <a:lnTo>
                  <a:pt x="1776687" y="245704"/>
                </a:lnTo>
                <a:lnTo>
                  <a:pt x="1740795" y="217680"/>
                </a:lnTo>
                <a:lnTo>
                  <a:pt x="1703666" y="191129"/>
                </a:lnTo>
                <a:lnTo>
                  <a:pt x="1665345" y="166099"/>
                </a:lnTo>
                <a:lnTo>
                  <a:pt x="1625882" y="142635"/>
                </a:lnTo>
                <a:lnTo>
                  <a:pt x="1585323" y="120782"/>
                </a:lnTo>
                <a:lnTo>
                  <a:pt x="1543716" y="100589"/>
                </a:lnTo>
                <a:lnTo>
                  <a:pt x="1501110" y="82099"/>
                </a:lnTo>
                <a:lnTo>
                  <a:pt x="1457551" y="65360"/>
                </a:lnTo>
                <a:lnTo>
                  <a:pt x="1413087" y="50418"/>
                </a:lnTo>
                <a:lnTo>
                  <a:pt x="1367767" y="37318"/>
                </a:lnTo>
                <a:lnTo>
                  <a:pt x="1321637" y="26107"/>
                </a:lnTo>
                <a:lnTo>
                  <a:pt x="1274745" y="16831"/>
                </a:lnTo>
                <a:lnTo>
                  <a:pt x="1227139" y="9537"/>
                </a:lnTo>
                <a:lnTo>
                  <a:pt x="1178868" y="4269"/>
                </a:lnTo>
                <a:lnTo>
                  <a:pt x="1129977" y="1075"/>
                </a:lnTo>
                <a:lnTo>
                  <a:pt x="1080516" y="0"/>
                </a:lnTo>
                <a:close/>
              </a:path>
            </a:pathLst>
          </a:custGeom>
          <a:solidFill>
            <a:srgbClr val="539E39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99756" y="2354072"/>
            <a:ext cx="132524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ти</a:t>
            </a: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лиро 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вание</a:t>
            </a:r>
            <a:endParaRPr sz="22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продаж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03291" y="1341119"/>
            <a:ext cx="2161540" cy="2087880"/>
          </a:xfrm>
          <a:custGeom>
            <a:avLst/>
            <a:gdLst/>
            <a:ahLst/>
            <a:cxnLst/>
            <a:rect l="l" t="t" r="r" b="b"/>
            <a:pathLst>
              <a:path w="2161540" h="2087879">
                <a:moveTo>
                  <a:pt x="1080516" y="0"/>
                </a:moveTo>
                <a:lnTo>
                  <a:pt x="1031054" y="1074"/>
                </a:lnTo>
                <a:lnTo>
                  <a:pt x="982163" y="4265"/>
                </a:lnTo>
                <a:lnTo>
                  <a:pt x="933892" y="9529"/>
                </a:lnTo>
                <a:lnTo>
                  <a:pt x="886286" y="16818"/>
                </a:lnTo>
                <a:lnTo>
                  <a:pt x="839394" y="26086"/>
                </a:lnTo>
                <a:lnTo>
                  <a:pt x="793264" y="37288"/>
                </a:lnTo>
                <a:lnTo>
                  <a:pt x="747944" y="50377"/>
                </a:lnTo>
                <a:lnTo>
                  <a:pt x="703480" y="65308"/>
                </a:lnTo>
                <a:lnTo>
                  <a:pt x="659921" y="82034"/>
                </a:lnTo>
                <a:lnTo>
                  <a:pt x="617315" y="100509"/>
                </a:lnTo>
                <a:lnTo>
                  <a:pt x="575708" y="120687"/>
                </a:lnTo>
                <a:lnTo>
                  <a:pt x="535149" y="142522"/>
                </a:lnTo>
                <a:lnTo>
                  <a:pt x="495686" y="165968"/>
                </a:lnTo>
                <a:lnTo>
                  <a:pt x="457365" y="190979"/>
                </a:lnTo>
                <a:lnTo>
                  <a:pt x="420236" y="217509"/>
                </a:lnTo>
                <a:lnTo>
                  <a:pt x="384344" y="245512"/>
                </a:lnTo>
                <a:lnTo>
                  <a:pt x="349739" y="274942"/>
                </a:lnTo>
                <a:lnTo>
                  <a:pt x="316468" y="305752"/>
                </a:lnTo>
                <a:lnTo>
                  <a:pt x="284578" y="337897"/>
                </a:lnTo>
                <a:lnTo>
                  <a:pt x="254117" y="371331"/>
                </a:lnTo>
                <a:lnTo>
                  <a:pt x="225132" y="406007"/>
                </a:lnTo>
                <a:lnTo>
                  <a:pt x="197673" y="441880"/>
                </a:lnTo>
                <a:lnTo>
                  <a:pt x="171785" y="478903"/>
                </a:lnTo>
                <a:lnTo>
                  <a:pt x="147517" y="517031"/>
                </a:lnTo>
                <a:lnTo>
                  <a:pt x="124917" y="556217"/>
                </a:lnTo>
                <a:lnTo>
                  <a:pt x="104031" y="596415"/>
                </a:lnTo>
                <a:lnTo>
                  <a:pt x="84909" y="637579"/>
                </a:lnTo>
                <a:lnTo>
                  <a:pt x="67597" y="679664"/>
                </a:lnTo>
                <a:lnTo>
                  <a:pt x="52143" y="722622"/>
                </a:lnTo>
                <a:lnTo>
                  <a:pt x="38595" y="766409"/>
                </a:lnTo>
                <a:lnTo>
                  <a:pt x="27001" y="810978"/>
                </a:lnTo>
                <a:lnTo>
                  <a:pt x="17407" y="856283"/>
                </a:lnTo>
                <a:lnTo>
                  <a:pt x="9863" y="902277"/>
                </a:lnTo>
                <a:lnTo>
                  <a:pt x="4415" y="948916"/>
                </a:lnTo>
                <a:lnTo>
                  <a:pt x="1111" y="996152"/>
                </a:lnTo>
                <a:lnTo>
                  <a:pt x="0" y="1043939"/>
                </a:lnTo>
                <a:lnTo>
                  <a:pt x="1111" y="1091727"/>
                </a:lnTo>
                <a:lnTo>
                  <a:pt x="4415" y="1138963"/>
                </a:lnTo>
                <a:lnTo>
                  <a:pt x="9863" y="1185602"/>
                </a:lnTo>
                <a:lnTo>
                  <a:pt x="17407" y="1231596"/>
                </a:lnTo>
                <a:lnTo>
                  <a:pt x="27001" y="1276901"/>
                </a:lnTo>
                <a:lnTo>
                  <a:pt x="38595" y="1321470"/>
                </a:lnTo>
                <a:lnTo>
                  <a:pt x="52143" y="1365257"/>
                </a:lnTo>
                <a:lnTo>
                  <a:pt x="67597" y="1408215"/>
                </a:lnTo>
                <a:lnTo>
                  <a:pt x="84909" y="1450300"/>
                </a:lnTo>
                <a:lnTo>
                  <a:pt x="104031" y="1491464"/>
                </a:lnTo>
                <a:lnTo>
                  <a:pt x="124917" y="1531662"/>
                </a:lnTo>
                <a:lnTo>
                  <a:pt x="147517" y="1570848"/>
                </a:lnTo>
                <a:lnTo>
                  <a:pt x="171785" y="1608976"/>
                </a:lnTo>
                <a:lnTo>
                  <a:pt x="197673" y="1645999"/>
                </a:lnTo>
                <a:lnTo>
                  <a:pt x="225132" y="1681872"/>
                </a:lnTo>
                <a:lnTo>
                  <a:pt x="254117" y="1716548"/>
                </a:lnTo>
                <a:lnTo>
                  <a:pt x="284578" y="1749982"/>
                </a:lnTo>
                <a:lnTo>
                  <a:pt x="316468" y="1782127"/>
                </a:lnTo>
                <a:lnTo>
                  <a:pt x="349739" y="1812937"/>
                </a:lnTo>
                <a:lnTo>
                  <a:pt x="384344" y="1842367"/>
                </a:lnTo>
                <a:lnTo>
                  <a:pt x="420236" y="1870370"/>
                </a:lnTo>
                <a:lnTo>
                  <a:pt x="457365" y="1896900"/>
                </a:lnTo>
                <a:lnTo>
                  <a:pt x="495686" y="1921911"/>
                </a:lnTo>
                <a:lnTo>
                  <a:pt x="535149" y="1945357"/>
                </a:lnTo>
                <a:lnTo>
                  <a:pt x="575708" y="1967192"/>
                </a:lnTo>
                <a:lnTo>
                  <a:pt x="617315" y="1987370"/>
                </a:lnTo>
                <a:lnTo>
                  <a:pt x="659921" y="2005845"/>
                </a:lnTo>
                <a:lnTo>
                  <a:pt x="703480" y="2022571"/>
                </a:lnTo>
                <a:lnTo>
                  <a:pt x="747944" y="2037502"/>
                </a:lnTo>
                <a:lnTo>
                  <a:pt x="793264" y="2050591"/>
                </a:lnTo>
                <a:lnTo>
                  <a:pt x="839394" y="2061793"/>
                </a:lnTo>
                <a:lnTo>
                  <a:pt x="886286" y="2071061"/>
                </a:lnTo>
                <a:lnTo>
                  <a:pt x="933892" y="2078350"/>
                </a:lnTo>
                <a:lnTo>
                  <a:pt x="982163" y="2083614"/>
                </a:lnTo>
                <a:lnTo>
                  <a:pt x="1031054" y="2086805"/>
                </a:lnTo>
                <a:lnTo>
                  <a:pt x="1080516" y="2087879"/>
                </a:lnTo>
                <a:lnTo>
                  <a:pt x="1129977" y="2086805"/>
                </a:lnTo>
                <a:lnTo>
                  <a:pt x="1178868" y="2083614"/>
                </a:lnTo>
                <a:lnTo>
                  <a:pt x="1227139" y="2078350"/>
                </a:lnTo>
                <a:lnTo>
                  <a:pt x="1274745" y="2071061"/>
                </a:lnTo>
                <a:lnTo>
                  <a:pt x="1321637" y="2061793"/>
                </a:lnTo>
                <a:lnTo>
                  <a:pt x="1367767" y="2050591"/>
                </a:lnTo>
                <a:lnTo>
                  <a:pt x="1413087" y="2037502"/>
                </a:lnTo>
                <a:lnTo>
                  <a:pt x="1457551" y="2022571"/>
                </a:lnTo>
                <a:lnTo>
                  <a:pt x="1501110" y="2005845"/>
                </a:lnTo>
                <a:lnTo>
                  <a:pt x="1543716" y="1987370"/>
                </a:lnTo>
                <a:lnTo>
                  <a:pt x="1585323" y="1967192"/>
                </a:lnTo>
                <a:lnTo>
                  <a:pt x="1625882" y="1945357"/>
                </a:lnTo>
                <a:lnTo>
                  <a:pt x="1665345" y="1921911"/>
                </a:lnTo>
                <a:lnTo>
                  <a:pt x="1703666" y="1896900"/>
                </a:lnTo>
                <a:lnTo>
                  <a:pt x="1740795" y="1870370"/>
                </a:lnTo>
                <a:lnTo>
                  <a:pt x="1776687" y="1842367"/>
                </a:lnTo>
                <a:lnTo>
                  <a:pt x="1811292" y="1812937"/>
                </a:lnTo>
                <a:lnTo>
                  <a:pt x="1844563" y="1782127"/>
                </a:lnTo>
                <a:lnTo>
                  <a:pt x="1876453" y="1749982"/>
                </a:lnTo>
                <a:lnTo>
                  <a:pt x="1906914" y="1716548"/>
                </a:lnTo>
                <a:lnTo>
                  <a:pt x="1935899" y="1681872"/>
                </a:lnTo>
                <a:lnTo>
                  <a:pt x="1963358" y="1645999"/>
                </a:lnTo>
                <a:lnTo>
                  <a:pt x="1989246" y="1608976"/>
                </a:lnTo>
                <a:lnTo>
                  <a:pt x="2013514" y="1570848"/>
                </a:lnTo>
                <a:lnTo>
                  <a:pt x="2036114" y="1531662"/>
                </a:lnTo>
                <a:lnTo>
                  <a:pt x="2057000" y="1491464"/>
                </a:lnTo>
                <a:lnTo>
                  <a:pt x="2076122" y="1450300"/>
                </a:lnTo>
                <a:lnTo>
                  <a:pt x="2093434" y="1408215"/>
                </a:lnTo>
                <a:lnTo>
                  <a:pt x="2108888" y="1365257"/>
                </a:lnTo>
                <a:lnTo>
                  <a:pt x="2122436" y="1321470"/>
                </a:lnTo>
                <a:lnTo>
                  <a:pt x="2134030" y="1276901"/>
                </a:lnTo>
                <a:lnTo>
                  <a:pt x="2143624" y="1231596"/>
                </a:lnTo>
                <a:lnTo>
                  <a:pt x="2151168" y="1185602"/>
                </a:lnTo>
                <a:lnTo>
                  <a:pt x="2156616" y="1138963"/>
                </a:lnTo>
                <a:lnTo>
                  <a:pt x="2159920" y="1091727"/>
                </a:lnTo>
                <a:lnTo>
                  <a:pt x="2161032" y="1043939"/>
                </a:lnTo>
                <a:lnTo>
                  <a:pt x="2159920" y="996152"/>
                </a:lnTo>
                <a:lnTo>
                  <a:pt x="2156616" y="948916"/>
                </a:lnTo>
                <a:lnTo>
                  <a:pt x="2151168" y="902277"/>
                </a:lnTo>
                <a:lnTo>
                  <a:pt x="2143624" y="856283"/>
                </a:lnTo>
                <a:lnTo>
                  <a:pt x="2134030" y="810978"/>
                </a:lnTo>
                <a:lnTo>
                  <a:pt x="2122436" y="766409"/>
                </a:lnTo>
                <a:lnTo>
                  <a:pt x="2108888" y="722622"/>
                </a:lnTo>
                <a:lnTo>
                  <a:pt x="2093434" y="679664"/>
                </a:lnTo>
                <a:lnTo>
                  <a:pt x="2076122" y="637579"/>
                </a:lnTo>
                <a:lnTo>
                  <a:pt x="2057000" y="596415"/>
                </a:lnTo>
                <a:lnTo>
                  <a:pt x="2036114" y="556217"/>
                </a:lnTo>
                <a:lnTo>
                  <a:pt x="2013514" y="517031"/>
                </a:lnTo>
                <a:lnTo>
                  <a:pt x="1989246" y="478903"/>
                </a:lnTo>
                <a:lnTo>
                  <a:pt x="1963358" y="441880"/>
                </a:lnTo>
                <a:lnTo>
                  <a:pt x="1935899" y="406007"/>
                </a:lnTo>
                <a:lnTo>
                  <a:pt x="1906914" y="371331"/>
                </a:lnTo>
                <a:lnTo>
                  <a:pt x="1876453" y="337897"/>
                </a:lnTo>
                <a:lnTo>
                  <a:pt x="1844563" y="305752"/>
                </a:lnTo>
                <a:lnTo>
                  <a:pt x="1811292" y="274942"/>
                </a:lnTo>
                <a:lnTo>
                  <a:pt x="1776687" y="245512"/>
                </a:lnTo>
                <a:lnTo>
                  <a:pt x="1740795" y="217509"/>
                </a:lnTo>
                <a:lnTo>
                  <a:pt x="1703666" y="190979"/>
                </a:lnTo>
                <a:lnTo>
                  <a:pt x="1665345" y="165968"/>
                </a:lnTo>
                <a:lnTo>
                  <a:pt x="1625882" y="142522"/>
                </a:lnTo>
                <a:lnTo>
                  <a:pt x="1585323" y="120687"/>
                </a:lnTo>
                <a:lnTo>
                  <a:pt x="1543716" y="100509"/>
                </a:lnTo>
                <a:lnTo>
                  <a:pt x="1501110" y="82034"/>
                </a:lnTo>
                <a:lnTo>
                  <a:pt x="1457551" y="65308"/>
                </a:lnTo>
                <a:lnTo>
                  <a:pt x="1413087" y="50377"/>
                </a:lnTo>
                <a:lnTo>
                  <a:pt x="1367767" y="37288"/>
                </a:lnTo>
                <a:lnTo>
                  <a:pt x="1321637" y="26086"/>
                </a:lnTo>
                <a:lnTo>
                  <a:pt x="1274745" y="16818"/>
                </a:lnTo>
                <a:lnTo>
                  <a:pt x="1227139" y="9529"/>
                </a:lnTo>
                <a:lnTo>
                  <a:pt x="1178868" y="4265"/>
                </a:lnTo>
                <a:lnTo>
                  <a:pt x="1129977" y="1074"/>
                </a:lnTo>
                <a:lnTo>
                  <a:pt x="1080516" y="0"/>
                </a:lnTo>
                <a:close/>
              </a:path>
            </a:pathLst>
          </a:custGeom>
          <a:solidFill>
            <a:srgbClr val="539E39">
              <a:alpha val="768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67934" y="2188210"/>
            <a:ext cx="103314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3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еклама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919048"/>
            <a:ext cx="3503295" cy="506793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41300" marR="45085" indent="-228600">
              <a:lnSpc>
                <a:spcPct val="70100"/>
              </a:lnSpc>
              <a:spcBef>
                <a:spcPts val="8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20" dirty="0">
                <a:latin typeface="Calibri"/>
                <a:cs typeface="Calibri"/>
              </a:rPr>
              <a:t>ATL-реклама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(ATL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above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line, </a:t>
            </a:r>
            <a:r>
              <a:rPr sz="2000" spc="-10" dirty="0">
                <a:latin typeface="Calibri"/>
                <a:cs typeface="Calibri"/>
              </a:rPr>
              <a:t>что </a:t>
            </a:r>
            <a:r>
              <a:rPr sz="2000" dirty="0">
                <a:latin typeface="Calibri"/>
                <a:cs typeface="Calibri"/>
              </a:rPr>
              <a:t>значит </a:t>
            </a:r>
            <a:r>
              <a:rPr sz="2000" spc="-5" dirty="0">
                <a:latin typeface="Calibri"/>
                <a:cs typeface="Calibri"/>
              </a:rPr>
              <a:t>«над чертой»,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англ.)</a:t>
            </a:r>
            <a:r>
              <a:rPr sz="2000" dirty="0">
                <a:latin typeface="Calibri"/>
                <a:cs typeface="Calibri"/>
              </a:rPr>
              <a:t> –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коммуникации</a:t>
            </a:r>
            <a:endParaRPr sz="2000">
              <a:latin typeface="Calibri"/>
              <a:cs typeface="Calibri"/>
            </a:endParaRPr>
          </a:p>
          <a:p>
            <a:pPr marL="241300" marR="749300">
              <a:lnSpc>
                <a:spcPct val="70000"/>
              </a:lnSpc>
            </a:pPr>
            <a:r>
              <a:rPr sz="2000" spc="-5" dirty="0">
                <a:latin typeface="Calibri"/>
                <a:cs typeface="Calibri"/>
              </a:rPr>
              <a:t>посредством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массовых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рекламы:</a:t>
            </a:r>
            <a:endParaRPr sz="2000">
              <a:latin typeface="Calibri"/>
              <a:cs typeface="Calibri"/>
            </a:endParaRPr>
          </a:p>
          <a:p>
            <a:pPr marL="241300" marR="48895">
              <a:lnSpc>
                <a:spcPct val="70000"/>
              </a:lnSpc>
            </a:pPr>
            <a:r>
              <a:rPr sz="2000" spc="-10" dirty="0">
                <a:latin typeface="Calibri"/>
                <a:cs typeface="Calibri"/>
              </a:rPr>
              <a:t>телевидение, </a:t>
            </a:r>
            <a:r>
              <a:rPr sz="2000" spc="-5" dirty="0">
                <a:latin typeface="Calibri"/>
                <a:cs typeface="Calibri"/>
              </a:rPr>
              <a:t>радио, газеты, </a:t>
            </a:r>
            <a:r>
              <a:rPr sz="2000" dirty="0">
                <a:latin typeface="Calibri"/>
                <a:cs typeface="Calibri"/>
              </a:rPr>
              <a:t> журналы,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наружная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реклама,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реклама на </a:t>
            </a:r>
            <a:r>
              <a:rPr sz="2000" dirty="0">
                <a:latin typeface="Calibri"/>
                <a:cs typeface="Calibri"/>
              </a:rPr>
              <a:t>транспорте.</a:t>
            </a:r>
            <a:endParaRPr sz="2000">
              <a:latin typeface="Calibri"/>
              <a:cs typeface="Calibri"/>
            </a:endParaRPr>
          </a:p>
          <a:p>
            <a:pPr marL="241300" marR="45720" indent="-228600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BTL-реклама </a:t>
            </a:r>
            <a:r>
              <a:rPr sz="2000" spc="-15" dirty="0">
                <a:latin typeface="Calibri"/>
                <a:cs typeface="Calibri"/>
              </a:rPr>
              <a:t>(BTL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below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line, </a:t>
            </a:r>
            <a:r>
              <a:rPr sz="2000" spc="-10" dirty="0">
                <a:latin typeface="Calibri"/>
                <a:cs typeface="Calibri"/>
              </a:rPr>
              <a:t>что </a:t>
            </a:r>
            <a:r>
              <a:rPr sz="2000" dirty="0">
                <a:latin typeface="Calibri"/>
                <a:cs typeface="Calibri"/>
              </a:rPr>
              <a:t>значит </a:t>
            </a:r>
            <a:r>
              <a:rPr sz="2000" spc="-20" dirty="0">
                <a:latin typeface="Calibri"/>
                <a:cs typeface="Calibri"/>
              </a:rPr>
              <a:t>«под </a:t>
            </a:r>
            <a:r>
              <a:rPr sz="2000" spc="-5" dirty="0">
                <a:latin typeface="Calibri"/>
                <a:cs typeface="Calibri"/>
              </a:rPr>
              <a:t>чертой»,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англ.)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включает </a:t>
            </a:r>
            <a:r>
              <a:rPr sz="2000" dirty="0">
                <a:latin typeface="Calibri"/>
                <a:cs typeface="Calibri"/>
              </a:rPr>
              <a:t>в себя, по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разным источникам, </a:t>
            </a:r>
            <a:r>
              <a:rPr sz="2000" dirty="0">
                <a:latin typeface="Calibri"/>
                <a:cs typeface="Calibri"/>
              </a:rPr>
              <a:t>все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мероприятия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1320"/>
              </a:lnSpc>
            </a:pPr>
            <a:r>
              <a:rPr sz="2000" spc="-10" dirty="0">
                <a:latin typeface="Calibri"/>
                <a:cs typeface="Calibri"/>
              </a:rPr>
              <a:t>стимулированию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продаж,</a:t>
            </a:r>
            <a:endParaRPr sz="2000">
              <a:latin typeface="Calibri"/>
              <a:cs typeface="Calibri"/>
            </a:endParaRPr>
          </a:p>
          <a:p>
            <a:pPr marL="241300" marR="175260">
              <a:lnSpc>
                <a:spcPct val="70000"/>
              </a:lnSpc>
              <a:spcBef>
                <a:spcPts val="360"/>
              </a:spcBef>
            </a:pPr>
            <a:r>
              <a:rPr sz="2000" dirty="0">
                <a:latin typeface="Calibri"/>
                <a:cs typeface="Calibri"/>
              </a:rPr>
              <a:t>прямой </a:t>
            </a:r>
            <a:r>
              <a:rPr sz="2000" spc="-20" dirty="0">
                <a:latin typeface="Calibri"/>
                <a:cs typeface="Calibri"/>
              </a:rPr>
              <a:t>маркетинг, </a:t>
            </a:r>
            <a:r>
              <a:rPr sz="2000" spc="-5" dirty="0">
                <a:latin typeface="Calibri"/>
                <a:cs typeface="Calibri"/>
              </a:rPr>
              <a:t>связи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общественностью,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участие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выставках, рекламу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endParaRPr sz="2000">
              <a:latin typeface="Calibri"/>
              <a:cs typeface="Calibri"/>
            </a:endParaRPr>
          </a:p>
          <a:p>
            <a:pPr marL="241300" marR="567690">
              <a:lnSpc>
                <a:spcPct val="70000"/>
              </a:lnSpc>
            </a:pPr>
            <a:r>
              <a:rPr sz="2000" spc="-5" dirty="0">
                <a:latin typeface="Calibri"/>
                <a:cs typeface="Calibri"/>
              </a:rPr>
              <a:t>Интернет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10" dirty="0">
                <a:latin typeface="Calibri"/>
                <a:cs typeface="Calibri"/>
              </a:rPr>
              <a:t>электронную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коммерцию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ts val="2039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TTL-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(Through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line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1680"/>
              </a:lnSpc>
            </a:pPr>
            <a:r>
              <a:rPr sz="2000" dirty="0">
                <a:latin typeface="Calibri"/>
                <a:cs typeface="Calibri"/>
              </a:rPr>
              <a:t>–</a:t>
            </a:r>
            <a:r>
              <a:rPr sz="2000" spc="-5" dirty="0">
                <a:latin typeface="Calibri"/>
                <a:cs typeface="Calibri"/>
              </a:rPr>
              <a:t> через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черту) –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совмещение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039"/>
              </a:lnSpc>
            </a:pPr>
            <a:r>
              <a:rPr sz="2000" spc="-30" dirty="0">
                <a:latin typeface="Calibri"/>
                <a:cs typeface="Calibri"/>
              </a:rPr>
              <a:t>ATL+BTL.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3341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5" dirty="0"/>
              <a:t>ATL,</a:t>
            </a:r>
            <a:r>
              <a:rPr sz="2800" b="1" dirty="0"/>
              <a:t> </a:t>
            </a:r>
            <a:r>
              <a:rPr sz="2800" b="1" spc="-10" dirty="0"/>
              <a:t>BTL,</a:t>
            </a:r>
            <a:r>
              <a:rPr sz="2800" b="1" dirty="0"/>
              <a:t> </a:t>
            </a:r>
            <a:r>
              <a:rPr sz="2800" b="1" spc="5" dirty="0"/>
              <a:t>TTL</a:t>
            </a:r>
            <a:r>
              <a:rPr sz="2800" b="1" spc="10" dirty="0"/>
              <a:t> </a:t>
            </a:r>
            <a:r>
              <a:rPr sz="2800" b="1" spc="-5" dirty="0"/>
              <a:t>реклама</a:t>
            </a:r>
            <a:endParaRPr sz="2800" b="1" dirty="0"/>
          </a:p>
        </p:txBody>
      </p:sp>
      <p:sp>
        <p:nvSpPr>
          <p:cNvPr id="4" name="object 4"/>
          <p:cNvSpPr txBox="1"/>
          <p:nvPr/>
        </p:nvSpPr>
        <p:spPr>
          <a:xfrm>
            <a:off x="4732020" y="1053083"/>
            <a:ext cx="4044950" cy="64770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21285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955"/>
              </a:spcBef>
            </a:pP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Типы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средств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коммуникации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9159" y="1917192"/>
            <a:ext cx="1950720" cy="43180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ATL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4471" y="1917192"/>
            <a:ext cx="1952625" cy="43180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3200"/>
              </a:lnSpc>
            </a:pP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BTL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9159" y="2493264"/>
            <a:ext cx="1950720" cy="1800225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56210" rIns="0" bIns="0" rtlCol="0">
            <a:spAutoFit/>
          </a:bodyPr>
          <a:lstStyle/>
          <a:p>
            <a:pPr marL="265430" marR="256540" algn="ctr">
              <a:lnSpc>
                <a:spcPts val="1920"/>
              </a:lnSpc>
              <a:spcBef>
                <a:spcPts val="1230"/>
              </a:spcBef>
            </a:pP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днонап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- 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ленное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воздействие</a:t>
            </a:r>
            <a:endParaRPr sz="2000">
              <a:latin typeface="Calibri"/>
              <a:cs typeface="Calibri"/>
            </a:endParaRPr>
          </a:p>
          <a:p>
            <a:pPr marL="161290" marR="152400" indent="-1270" algn="ctr">
              <a:lnSpc>
                <a:spcPts val="192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через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средства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массовой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ом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уни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24471" y="2499360"/>
            <a:ext cx="1952625" cy="1793875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ts val="2160"/>
              </a:lnSpc>
              <a:spcBef>
                <a:spcPts val="74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Взаимодейст-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ts val="192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вие</a:t>
            </a:r>
            <a:endParaRPr sz="2000">
              <a:latin typeface="Calibri"/>
              <a:cs typeface="Calibri"/>
            </a:endParaRPr>
          </a:p>
          <a:p>
            <a:pPr marL="92710" marR="83820" algn="ctr">
              <a:lnSpc>
                <a:spcPct val="80000"/>
              </a:lnSpc>
              <a:spcBef>
                <a:spcPts val="24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потребителем,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вовлечение</a:t>
            </a:r>
            <a:endParaRPr sz="2000">
              <a:latin typeface="Calibri"/>
              <a:cs typeface="Calibri"/>
            </a:endParaRPr>
          </a:p>
          <a:p>
            <a:pPr marL="294005" marR="284480" algn="ctr">
              <a:lnSpc>
                <a:spcPct val="8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еб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ля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диалог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2020" y="4436364"/>
            <a:ext cx="1952625" cy="1702435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imes New Roman"/>
              <a:cs typeface="Times New Roman"/>
            </a:endParaRPr>
          </a:p>
          <a:p>
            <a:pPr marL="171450" marR="164465" algn="ctr">
              <a:lnSpc>
                <a:spcPct val="8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Пресса,</a:t>
            </a:r>
            <a:r>
              <a:rPr sz="20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радио,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ТВ,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наружная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реклама,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реклама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транспорте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24471" y="4436364"/>
            <a:ext cx="1952625" cy="1702435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281305" marR="272415" algn="ctr">
              <a:lnSpc>
                <a:spcPct val="80000"/>
              </a:lnSpc>
              <a:spcBef>
                <a:spcPts val="869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Событи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й 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маркетинг,</a:t>
            </a:r>
            <a:endParaRPr sz="2000">
              <a:latin typeface="Calibri"/>
              <a:cs typeface="Calibri"/>
            </a:endParaRPr>
          </a:p>
          <a:p>
            <a:pPr marL="237490" marR="227965" algn="ctr">
              <a:lnSpc>
                <a:spcPct val="8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ва- 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ние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продаж,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мероприятия </a:t>
            </a:r>
            <a:r>
              <a:rPr sz="2000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85282" y="1691893"/>
            <a:ext cx="2116455" cy="248285"/>
          </a:xfrm>
          <a:custGeom>
            <a:avLst/>
            <a:gdLst/>
            <a:ahLst/>
            <a:cxnLst/>
            <a:rect l="l" t="t" r="r" b="b"/>
            <a:pathLst>
              <a:path w="2116454" h="248285">
                <a:moveTo>
                  <a:pt x="2116201" y="225679"/>
                </a:moveTo>
                <a:lnTo>
                  <a:pt x="2112162" y="222504"/>
                </a:lnTo>
                <a:lnTo>
                  <a:pt x="2049272" y="172974"/>
                </a:lnTo>
                <a:lnTo>
                  <a:pt x="2043544" y="200507"/>
                </a:lnTo>
                <a:lnTo>
                  <a:pt x="1071880" y="0"/>
                </a:lnTo>
                <a:lnTo>
                  <a:pt x="1069809" y="9817"/>
                </a:lnTo>
                <a:lnTo>
                  <a:pt x="1067816" y="0"/>
                </a:lnTo>
                <a:lnTo>
                  <a:pt x="72783" y="200939"/>
                </a:lnTo>
                <a:lnTo>
                  <a:pt x="67183" y="173228"/>
                </a:lnTo>
                <a:lnTo>
                  <a:pt x="0" y="225679"/>
                </a:lnTo>
                <a:lnTo>
                  <a:pt x="82296" y="247904"/>
                </a:lnTo>
                <a:lnTo>
                  <a:pt x="77203" y="222758"/>
                </a:lnTo>
                <a:lnTo>
                  <a:pt x="76695" y="220256"/>
                </a:lnTo>
                <a:lnTo>
                  <a:pt x="1069759" y="19710"/>
                </a:lnTo>
                <a:lnTo>
                  <a:pt x="2039505" y="219938"/>
                </a:lnTo>
                <a:lnTo>
                  <a:pt x="2033778" y="247523"/>
                </a:lnTo>
                <a:lnTo>
                  <a:pt x="2116201" y="225679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2493" y="2349245"/>
            <a:ext cx="76200" cy="15112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7182" y="2349245"/>
            <a:ext cx="76200" cy="14401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0041" y="4290821"/>
            <a:ext cx="76200" cy="14719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62493" y="4293870"/>
            <a:ext cx="76200" cy="1440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620268"/>
            <a:ext cx="9144000" cy="6238240"/>
            <a:chOff x="0" y="620268"/>
            <a:chExt cx="9144000" cy="62382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97162"/>
              <a:ext cx="9143999" cy="5608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463283"/>
              <a:ext cx="9144000" cy="394970"/>
            </a:xfrm>
            <a:custGeom>
              <a:avLst/>
              <a:gdLst/>
              <a:ahLst/>
              <a:cxnLst/>
              <a:rect l="l" t="t" r="r" b="b"/>
              <a:pathLst>
                <a:path w="9144000" h="394970">
                  <a:moveTo>
                    <a:pt x="9144000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144000" y="39471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663" y="620268"/>
              <a:ext cx="8388096" cy="582015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57200" y="96331"/>
            <a:ext cx="65462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TTL</a:t>
            </a:r>
            <a:r>
              <a:rPr spc="-10" dirty="0"/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spc="-5" dirty="0"/>
              <a:t>интегрированные</a:t>
            </a:r>
            <a:r>
              <a:rPr spc="15" dirty="0"/>
              <a:t> </a:t>
            </a:r>
            <a:r>
              <a:rPr spc="-5" dirty="0"/>
              <a:t>массовые</a:t>
            </a:r>
            <a:r>
              <a:rPr spc="-40" dirty="0"/>
              <a:t> </a:t>
            </a:r>
            <a:r>
              <a:rPr spc="-10" dirty="0"/>
              <a:t>коммуникации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098" y="156558"/>
            <a:ext cx="587385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5" dirty="0"/>
              <a:t>Реклама. </a:t>
            </a:r>
            <a:r>
              <a:rPr sz="3200" b="1" spc="-5" dirty="0" err="1"/>
              <a:t>Определение</a:t>
            </a:r>
            <a:r>
              <a:rPr sz="3200" b="1" spc="-50" dirty="0"/>
              <a:t> </a:t>
            </a:r>
            <a:r>
              <a:rPr sz="3200" b="1" dirty="0"/>
              <a:t>по</a:t>
            </a:r>
            <a:r>
              <a:rPr sz="3200" b="1" spc="-60" dirty="0"/>
              <a:t> </a:t>
            </a:r>
            <a:r>
              <a:rPr sz="3200" b="1" spc="-5" dirty="0"/>
              <a:t>закону</a:t>
            </a:r>
            <a:endParaRPr sz="3200" b="1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947" y="752855"/>
            <a:ext cx="8394192" cy="49316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4098" y="820038"/>
            <a:ext cx="7901940" cy="46419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50"/>
              </a:lnSpc>
              <a:spcBef>
                <a:spcPts val="105"/>
              </a:spcBef>
            </a:pPr>
            <a:r>
              <a:rPr sz="2600" spc="-5" dirty="0">
                <a:latin typeface="Calibri"/>
                <a:cs typeface="Calibri"/>
              </a:rPr>
              <a:t>Федеральный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закон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«О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рекламе»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13 </a:t>
            </a:r>
            <a:r>
              <a:rPr sz="2600" spc="-5" dirty="0">
                <a:latin typeface="Calibri"/>
                <a:cs typeface="Calibri"/>
              </a:rPr>
              <a:t>марта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2006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года</a:t>
            </a:r>
            <a:endParaRPr sz="2600" dirty="0">
              <a:latin typeface="Calibri"/>
              <a:cs typeface="Calibri"/>
            </a:endParaRPr>
          </a:p>
          <a:p>
            <a:pPr marL="12700">
              <a:lnSpc>
                <a:spcPts val="2650"/>
              </a:lnSpc>
            </a:pPr>
            <a:r>
              <a:rPr sz="2600" dirty="0">
                <a:latin typeface="Calibri"/>
                <a:cs typeface="Calibri"/>
              </a:rPr>
              <a:t>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38-ФЗ</a:t>
            </a:r>
            <a:endParaRPr sz="2600" dirty="0">
              <a:latin typeface="Calibri"/>
              <a:cs typeface="Calibri"/>
            </a:endParaRPr>
          </a:p>
          <a:p>
            <a:pPr marL="12700" marR="249554">
              <a:lnSpc>
                <a:spcPct val="70000"/>
              </a:lnSpc>
              <a:spcBef>
                <a:spcPts val="994"/>
              </a:spcBef>
              <a:buAutoNum type="arabicParenR"/>
              <a:tabLst>
                <a:tab pos="354330" algn="l"/>
              </a:tabLst>
            </a:pPr>
            <a:r>
              <a:rPr lang="ru-RU" sz="2600" spc="-5" dirty="0">
                <a:latin typeface="Calibri"/>
                <a:cs typeface="Calibri"/>
              </a:rPr>
              <a:t> </a:t>
            </a:r>
            <a:r>
              <a:rPr sz="2600" spc="-5" dirty="0" err="1">
                <a:latin typeface="Calibri"/>
                <a:cs typeface="Calibri"/>
              </a:rPr>
              <a:t>реклама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 </a:t>
            </a:r>
            <a:r>
              <a:rPr sz="2600" spc="-5" dirty="0">
                <a:latin typeface="Calibri"/>
                <a:cs typeface="Calibri"/>
              </a:rPr>
              <a:t>информация, распространенная </a:t>
            </a:r>
            <a:r>
              <a:rPr sz="2600" dirty="0">
                <a:latin typeface="Calibri"/>
                <a:cs typeface="Calibri"/>
              </a:rPr>
              <a:t>любым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способом, в </a:t>
            </a:r>
            <a:r>
              <a:rPr sz="2600" spc="-5" dirty="0">
                <a:latin typeface="Calibri"/>
                <a:cs typeface="Calibri"/>
              </a:rPr>
              <a:t>любой форме </a:t>
            </a:r>
            <a:r>
              <a:rPr sz="2600" dirty="0">
                <a:latin typeface="Calibri"/>
                <a:cs typeface="Calibri"/>
              </a:rPr>
              <a:t>и с </a:t>
            </a:r>
            <a:r>
              <a:rPr sz="2600" spc="-10" dirty="0">
                <a:latin typeface="Calibri"/>
                <a:cs typeface="Calibri"/>
              </a:rPr>
              <a:t>использованием </a:t>
            </a:r>
            <a:r>
              <a:rPr sz="2600" dirty="0">
                <a:latin typeface="Calibri"/>
                <a:cs typeface="Calibri"/>
              </a:rPr>
              <a:t>любых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средств, </a:t>
            </a:r>
            <a:r>
              <a:rPr sz="2600" dirty="0">
                <a:latin typeface="Calibri"/>
                <a:cs typeface="Calibri"/>
              </a:rPr>
              <a:t>адресованная </a:t>
            </a:r>
            <a:r>
              <a:rPr sz="2600" spc="-10" dirty="0">
                <a:latin typeface="Calibri"/>
                <a:cs typeface="Calibri"/>
              </a:rPr>
              <a:t>неопределенному </a:t>
            </a:r>
            <a:r>
              <a:rPr sz="2600" spc="-5" dirty="0">
                <a:latin typeface="Calibri"/>
                <a:cs typeface="Calibri"/>
              </a:rPr>
              <a:t>кругу лиц </a:t>
            </a:r>
            <a:r>
              <a:rPr sz="2600" dirty="0">
                <a:latin typeface="Calibri"/>
                <a:cs typeface="Calibri"/>
              </a:rPr>
              <a:t>и 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направленная </a:t>
            </a:r>
            <a:r>
              <a:rPr sz="2600" dirty="0">
                <a:latin typeface="Calibri"/>
                <a:cs typeface="Calibri"/>
              </a:rPr>
              <a:t>на </a:t>
            </a:r>
            <a:r>
              <a:rPr sz="2600" spc="-5" dirty="0">
                <a:latin typeface="Calibri"/>
                <a:cs typeface="Calibri"/>
              </a:rPr>
              <a:t>привлечение </a:t>
            </a:r>
            <a:r>
              <a:rPr sz="2600" dirty="0">
                <a:latin typeface="Calibri"/>
                <a:cs typeface="Calibri"/>
              </a:rPr>
              <a:t>внимания к </a:t>
            </a:r>
            <a:r>
              <a:rPr sz="2600" spc="-5" dirty="0">
                <a:latin typeface="Calibri"/>
                <a:cs typeface="Calibri"/>
              </a:rPr>
              <a:t>объекту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рекламирования,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формирование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или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поддержание</a:t>
            </a:r>
            <a:endParaRPr sz="2600" dirty="0">
              <a:latin typeface="Calibri"/>
              <a:cs typeface="Calibri"/>
            </a:endParaRPr>
          </a:p>
          <a:p>
            <a:pPr marL="12700">
              <a:lnSpc>
                <a:spcPts val="2185"/>
              </a:lnSpc>
            </a:pPr>
            <a:r>
              <a:rPr sz="2600" spc="-5" dirty="0">
                <a:latin typeface="Calibri"/>
                <a:cs typeface="Calibri"/>
              </a:rPr>
              <a:t>интереса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5" dirty="0">
                <a:latin typeface="Calibri"/>
                <a:cs typeface="Calibri"/>
              </a:rPr>
              <a:t> нему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его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продвижение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рынке;</a:t>
            </a:r>
            <a:endParaRPr sz="2600" dirty="0">
              <a:latin typeface="Calibri"/>
              <a:cs typeface="Calibri"/>
            </a:endParaRPr>
          </a:p>
          <a:p>
            <a:pPr marL="353695" indent="-341630">
              <a:lnSpc>
                <a:spcPts val="2650"/>
              </a:lnSpc>
              <a:spcBef>
                <a:spcPts val="60"/>
              </a:spcBef>
              <a:buAutoNum type="arabicParenR" startAt="2"/>
              <a:tabLst>
                <a:tab pos="354330" algn="l"/>
              </a:tabLst>
            </a:pPr>
            <a:r>
              <a:rPr sz="2600" spc="-5" dirty="0">
                <a:latin typeface="Calibri"/>
                <a:cs typeface="Calibri"/>
              </a:rPr>
              <a:t>объект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рекламирования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 </a:t>
            </a:r>
            <a:r>
              <a:rPr sz="2600" spc="-10" dirty="0">
                <a:latin typeface="Calibri"/>
                <a:cs typeface="Calibri"/>
              </a:rPr>
              <a:t>товар, средства</a:t>
            </a:r>
            <a:endParaRPr sz="2600" dirty="0">
              <a:latin typeface="Calibri"/>
              <a:cs typeface="Calibri"/>
            </a:endParaRPr>
          </a:p>
          <a:p>
            <a:pPr marL="12700" marR="153035">
              <a:lnSpc>
                <a:spcPct val="70000"/>
              </a:lnSpc>
              <a:spcBef>
                <a:spcPts val="470"/>
              </a:spcBef>
            </a:pPr>
            <a:r>
              <a:rPr sz="2600" spc="-5" dirty="0">
                <a:latin typeface="Calibri"/>
                <a:cs typeface="Calibri"/>
              </a:rPr>
              <a:t>индивидуализации юридического лица </a:t>
            </a:r>
            <a:r>
              <a:rPr sz="2600" dirty="0">
                <a:latin typeface="Calibri"/>
                <a:cs typeface="Calibri"/>
              </a:rPr>
              <a:t>и </a:t>
            </a:r>
            <a:r>
              <a:rPr sz="2600" spc="-5" dirty="0">
                <a:latin typeface="Calibri"/>
                <a:cs typeface="Calibri"/>
              </a:rPr>
              <a:t>(или) </a:t>
            </a:r>
            <a:r>
              <a:rPr sz="2600" spc="-10" dirty="0">
                <a:latin typeface="Calibri"/>
                <a:cs typeface="Calibri"/>
              </a:rPr>
              <a:t>товара,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изготовитель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или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продавец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товара,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результаты</a:t>
            </a:r>
            <a:endParaRPr sz="2600" dirty="0">
              <a:latin typeface="Calibri"/>
              <a:cs typeface="Calibri"/>
            </a:endParaRPr>
          </a:p>
          <a:p>
            <a:pPr marL="12700">
              <a:lnSpc>
                <a:spcPts val="1714"/>
              </a:lnSpc>
            </a:pPr>
            <a:r>
              <a:rPr sz="2600" spc="-10" dirty="0">
                <a:latin typeface="Calibri"/>
                <a:cs typeface="Calibri"/>
              </a:rPr>
              <a:t>интеллектуальной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деятельности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либо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мероприятие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(в</a:t>
            </a:r>
            <a:endParaRPr sz="2600" dirty="0">
              <a:latin typeface="Calibri"/>
              <a:cs typeface="Calibri"/>
            </a:endParaRPr>
          </a:p>
          <a:p>
            <a:pPr marL="12700" marR="54610">
              <a:lnSpc>
                <a:spcPct val="70000"/>
              </a:lnSpc>
              <a:spcBef>
                <a:spcPts val="465"/>
              </a:spcBef>
            </a:pPr>
            <a:r>
              <a:rPr sz="2600" spc="-10" dirty="0">
                <a:latin typeface="Calibri"/>
                <a:cs typeface="Calibri"/>
              </a:rPr>
              <a:t>том </a:t>
            </a:r>
            <a:r>
              <a:rPr sz="2600" dirty="0">
                <a:latin typeface="Calibri"/>
                <a:cs typeface="Calibri"/>
              </a:rPr>
              <a:t>числе спортивное соревнование, </a:t>
            </a:r>
            <a:r>
              <a:rPr sz="2600" spc="-25" dirty="0">
                <a:latin typeface="Calibri"/>
                <a:cs typeface="Calibri"/>
              </a:rPr>
              <a:t>концерт, </a:t>
            </a:r>
            <a:r>
              <a:rPr sz="2600" spc="-10" dirty="0">
                <a:latin typeface="Calibri"/>
                <a:cs typeface="Calibri"/>
              </a:rPr>
              <a:t>конкурс,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фестиваль,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основанные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на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риске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игры,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пари),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</a:t>
            </a:r>
          </a:p>
          <a:p>
            <a:pPr marL="12700">
              <a:lnSpc>
                <a:spcPts val="2185"/>
              </a:lnSpc>
            </a:pPr>
            <a:r>
              <a:rPr sz="2600" spc="-5" dirty="0">
                <a:latin typeface="Calibri"/>
                <a:cs typeface="Calibri"/>
              </a:rPr>
              <a:t>привлечение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внимания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которым</a:t>
            </a:r>
            <a:r>
              <a:rPr sz="2600" spc="-5" dirty="0">
                <a:latin typeface="Calibri"/>
                <a:cs typeface="Calibri"/>
              </a:rPr>
              <a:t> направлена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реклама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79" y="551687"/>
            <a:ext cx="5516880" cy="54757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0200" y="0"/>
            <a:ext cx="7630795" cy="5876290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2353310">
              <a:lnSpc>
                <a:spcPct val="100000"/>
              </a:lnSpc>
              <a:spcBef>
                <a:spcPts val="1614"/>
              </a:spcBef>
            </a:pPr>
            <a:r>
              <a:rPr sz="2400" b="1" spc="-10" dirty="0">
                <a:latin typeface="Calibri"/>
                <a:cs typeface="Calibri"/>
              </a:rPr>
              <a:t>Реклама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стимулирующих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мероприятий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 dirty="0">
              <a:latin typeface="Calibri"/>
              <a:cs typeface="Calibri"/>
            </a:endParaRPr>
          </a:p>
          <a:p>
            <a:pPr marL="12700" marR="2752090">
              <a:lnSpc>
                <a:spcPct val="701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В </a:t>
            </a:r>
            <a:r>
              <a:rPr sz="2400" spc="-5" dirty="0">
                <a:latin typeface="Calibri"/>
                <a:cs typeface="Calibri"/>
              </a:rPr>
              <a:t>статье </a:t>
            </a:r>
            <a:r>
              <a:rPr sz="2400" dirty="0">
                <a:latin typeface="Calibri"/>
                <a:cs typeface="Calibri"/>
              </a:rPr>
              <a:t>9 </a:t>
            </a:r>
            <a:r>
              <a:rPr sz="2400" spc="-15" dirty="0">
                <a:latin typeface="Calibri"/>
                <a:cs typeface="Calibri"/>
              </a:rPr>
              <a:t>вводится </a:t>
            </a:r>
            <a:r>
              <a:rPr sz="2400" spc="-5" dirty="0">
                <a:latin typeface="Calibri"/>
                <a:cs typeface="Calibri"/>
              </a:rPr>
              <a:t>понятие рекламы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 </a:t>
            </a:r>
            <a:r>
              <a:rPr sz="2400" spc="-10" dirty="0">
                <a:latin typeface="Calibri"/>
                <a:cs typeface="Calibri"/>
              </a:rPr>
              <a:t>проведении стимулирующих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мероприятий.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450"/>
              </a:lnSpc>
              <a:spcBef>
                <a:spcPts val="130"/>
              </a:spcBef>
            </a:pPr>
            <a:r>
              <a:rPr sz="2400" dirty="0">
                <a:latin typeface="Calibri"/>
                <a:cs typeface="Calibri"/>
              </a:rPr>
              <a:t>В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рекламе,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сообщающей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</a:t>
            </a:r>
          </a:p>
          <a:p>
            <a:pPr marL="12700" marR="2627630">
              <a:lnSpc>
                <a:spcPct val="70000"/>
              </a:lnSpc>
              <a:spcBef>
                <a:spcPts val="430"/>
              </a:spcBef>
            </a:pPr>
            <a:r>
              <a:rPr sz="2400" spc="-10" dirty="0">
                <a:latin typeface="Calibri"/>
                <a:cs typeface="Calibri"/>
              </a:rPr>
              <a:t>проведении конкурса, </a:t>
            </a:r>
            <a:r>
              <a:rPr sz="2400" dirty="0">
                <a:latin typeface="Calibri"/>
                <a:cs typeface="Calibri"/>
              </a:rPr>
              <a:t>игры или </a:t>
            </a:r>
            <a:r>
              <a:rPr sz="2400" spc="-10" dirty="0">
                <a:latin typeface="Calibri"/>
                <a:cs typeface="Calibri"/>
              </a:rPr>
              <a:t>иного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подобного </a:t>
            </a:r>
            <a:r>
              <a:rPr sz="2400" spc="-5" dirty="0">
                <a:latin typeface="Calibri"/>
                <a:cs typeface="Calibri"/>
              </a:rPr>
              <a:t>мероприятия, условием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1585"/>
              </a:lnSpc>
            </a:pPr>
            <a:r>
              <a:rPr sz="2400" spc="-5" dirty="0">
                <a:latin typeface="Calibri"/>
                <a:cs typeface="Calibri"/>
              </a:rPr>
              <a:t>участия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которых </a:t>
            </a:r>
            <a:r>
              <a:rPr sz="2400" spc="-10" dirty="0">
                <a:latin typeface="Calibri"/>
                <a:cs typeface="Calibri"/>
              </a:rPr>
              <a:t>является</a:t>
            </a:r>
            <a:endParaRPr sz="2400" dirty="0">
              <a:latin typeface="Calibri"/>
              <a:cs typeface="Calibri"/>
            </a:endParaRPr>
          </a:p>
          <a:p>
            <a:pPr marL="12700" marR="2670810">
              <a:lnSpc>
                <a:spcPct val="70000"/>
              </a:lnSpc>
              <a:spcBef>
                <a:spcPts val="434"/>
              </a:spcBef>
            </a:pPr>
            <a:r>
              <a:rPr sz="2400" spc="-5" dirty="0">
                <a:latin typeface="Calibri"/>
                <a:cs typeface="Calibri"/>
              </a:rPr>
              <a:t>приобретение </a:t>
            </a:r>
            <a:r>
              <a:rPr sz="2400" spc="-15" dirty="0">
                <a:latin typeface="Calibri"/>
                <a:cs typeface="Calibri"/>
              </a:rPr>
              <a:t>определенного </a:t>
            </a:r>
            <a:r>
              <a:rPr sz="2400" spc="-10" dirty="0">
                <a:latin typeface="Calibri"/>
                <a:cs typeface="Calibri"/>
              </a:rPr>
              <a:t>товара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(далее - </a:t>
            </a:r>
            <a:r>
              <a:rPr sz="2400" spc="-15" dirty="0">
                <a:latin typeface="Calibri"/>
                <a:cs typeface="Calibri"/>
              </a:rPr>
              <a:t>стимулирующее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мероприятие),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должны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быть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указаны:</a:t>
            </a:r>
            <a:endParaRPr sz="2400" dirty="0">
              <a:latin typeface="Calibri"/>
              <a:cs typeface="Calibri"/>
            </a:endParaRPr>
          </a:p>
          <a:p>
            <a:pPr marL="12700" marR="4012565">
              <a:lnSpc>
                <a:spcPct val="70000"/>
              </a:lnSpc>
              <a:spcBef>
                <a:spcPts val="1010"/>
              </a:spcBef>
              <a:buAutoNum type="arabicParenR"/>
              <a:tabLst>
                <a:tab pos="327025" algn="l"/>
              </a:tabLst>
            </a:pPr>
            <a:r>
              <a:rPr sz="2400" dirty="0">
                <a:latin typeface="Calibri"/>
                <a:cs typeface="Calibri"/>
              </a:rPr>
              <a:t>сроки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проведения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такого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мероприятия;</a:t>
            </a:r>
            <a:endParaRPr sz="2400" dirty="0">
              <a:latin typeface="Calibri"/>
              <a:cs typeface="Calibri"/>
            </a:endParaRPr>
          </a:p>
          <a:p>
            <a:pPr marL="12700" marR="2687320">
              <a:lnSpc>
                <a:spcPct val="70000"/>
              </a:lnSpc>
              <a:spcBef>
                <a:spcPts val="994"/>
              </a:spcBef>
              <a:buAutoNum type="arabicParenR"/>
              <a:tabLst>
                <a:tab pos="327025" algn="l"/>
              </a:tabLst>
            </a:pPr>
            <a:r>
              <a:rPr sz="2400" spc="-10" dirty="0">
                <a:latin typeface="Calibri"/>
                <a:cs typeface="Calibri"/>
              </a:rPr>
              <a:t>источник </a:t>
            </a:r>
            <a:r>
              <a:rPr sz="2400" spc="-5" dirty="0">
                <a:latin typeface="Calibri"/>
                <a:cs typeface="Calibri"/>
              </a:rPr>
              <a:t>информации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организаторе </a:t>
            </a:r>
            <a:r>
              <a:rPr sz="2400" spc="-15" dirty="0">
                <a:latin typeface="Calibri"/>
                <a:cs typeface="Calibri"/>
              </a:rPr>
              <a:t>такого </a:t>
            </a:r>
            <a:r>
              <a:rPr sz="2400" spc="-5" dirty="0">
                <a:latin typeface="Calibri"/>
                <a:cs typeface="Calibri"/>
              </a:rPr>
              <a:t>мероприятия, </a:t>
            </a:r>
            <a:r>
              <a:rPr sz="2400" dirty="0">
                <a:latin typeface="Calibri"/>
                <a:cs typeface="Calibri"/>
              </a:rPr>
              <a:t>о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правилах </a:t>
            </a:r>
            <a:r>
              <a:rPr sz="2400" spc="-10" dirty="0">
                <a:latin typeface="Calibri"/>
                <a:cs typeface="Calibri"/>
              </a:rPr>
              <a:t>его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проведения,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количестве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призов </a:t>
            </a:r>
            <a:r>
              <a:rPr sz="2400" spc="-5" dirty="0">
                <a:latin typeface="Calibri"/>
                <a:cs typeface="Calibri"/>
              </a:rPr>
              <a:t>или выигрышей </a:t>
            </a:r>
            <a:r>
              <a:rPr sz="2400" dirty="0">
                <a:latin typeface="Calibri"/>
                <a:cs typeface="Calibri"/>
              </a:rPr>
              <a:t>по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результатам </a:t>
            </a:r>
            <a:r>
              <a:rPr sz="2400" spc="-15" dirty="0">
                <a:latin typeface="Calibri"/>
                <a:cs typeface="Calibri"/>
              </a:rPr>
              <a:t>такого</a:t>
            </a:r>
            <a:r>
              <a:rPr sz="2400" spc="-10" dirty="0">
                <a:latin typeface="Calibri"/>
                <a:cs typeface="Calibri"/>
              </a:rPr>
              <a:t> мероприятия,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014"/>
              </a:lnSpc>
            </a:pPr>
            <a:r>
              <a:rPr sz="2400" spc="-10" dirty="0">
                <a:latin typeface="Calibri"/>
                <a:cs typeface="Calibri"/>
              </a:rPr>
              <a:t>сроках,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месте</a:t>
            </a:r>
            <a:r>
              <a:rPr sz="2400" dirty="0">
                <a:latin typeface="Calibri"/>
                <a:cs typeface="Calibri"/>
              </a:rPr>
              <a:t> и </a:t>
            </a:r>
            <a:r>
              <a:rPr sz="2400" spc="-10" dirty="0">
                <a:latin typeface="Calibri"/>
                <a:cs typeface="Calibri"/>
              </a:rPr>
              <a:t>порядке </a:t>
            </a:r>
            <a:r>
              <a:rPr sz="2400" dirty="0">
                <a:latin typeface="Calibri"/>
                <a:cs typeface="Calibri"/>
              </a:rPr>
              <a:t>их </a:t>
            </a:r>
            <a:r>
              <a:rPr sz="2400" spc="-10" dirty="0">
                <a:latin typeface="Calibri"/>
                <a:cs typeface="Calibri"/>
              </a:rPr>
              <a:t>получения.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67400" y="1335024"/>
            <a:ext cx="3016250" cy="5011420"/>
            <a:chOff x="5867400" y="1335024"/>
            <a:chExt cx="3016250" cy="50114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2421636"/>
              <a:ext cx="3015996" cy="3924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59880" y="1341120"/>
              <a:ext cx="1224280" cy="1080770"/>
            </a:xfrm>
            <a:custGeom>
              <a:avLst/>
              <a:gdLst/>
              <a:ahLst/>
              <a:cxnLst/>
              <a:rect l="l" t="t" r="r" b="b"/>
              <a:pathLst>
                <a:path w="1224279" h="1080770">
                  <a:moveTo>
                    <a:pt x="917828" y="0"/>
                  </a:moveTo>
                  <a:lnTo>
                    <a:pt x="305943" y="0"/>
                  </a:lnTo>
                  <a:lnTo>
                    <a:pt x="305943" y="540257"/>
                  </a:lnTo>
                  <a:lnTo>
                    <a:pt x="0" y="540257"/>
                  </a:lnTo>
                  <a:lnTo>
                    <a:pt x="611886" y="1080515"/>
                  </a:lnTo>
                  <a:lnTo>
                    <a:pt x="1223772" y="540257"/>
                  </a:lnTo>
                  <a:lnTo>
                    <a:pt x="917828" y="540257"/>
                  </a:lnTo>
                  <a:lnTo>
                    <a:pt x="91782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9880" y="1341120"/>
              <a:ext cx="1224280" cy="1080770"/>
            </a:xfrm>
            <a:custGeom>
              <a:avLst/>
              <a:gdLst/>
              <a:ahLst/>
              <a:cxnLst/>
              <a:rect l="l" t="t" r="r" b="b"/>
              <a:pathLst>
                <a:path w="1224279" h="1080770">
                  <a:moveTo>
                    <a:pt x="0" y="540257"/>
                  </a:moveTo>
                  <a:lnTo>
                    <a:pt x="305943" y="540257"/>
                  </a:lnTo>
                  <a:lnTo>
                    <a:pt x="305943" y="0"/>
                  </a:lnTo>
                  <a:lnTo>
                    <a:pt x="917828" y="0"/>
                  </a:lnTo>
                  <a:lnTo>
                    <a:pt x="917828" y="540257"/>
                  </a:lnTo>
                  <a:lnTo>
                    <a:pt x="1223772" y="540257"/>
                  </a:lnTo>
                  <a:lnTo>
                    <a:pt x="611886" y="1080515"/>
                  </a:lnTo>
                  <a:lnTo>
                    <a:pt x="0" y="540257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6704" y="63753"/>
            <a:ext cx="240284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/>
              <a:t>Средства</a:t>
            </a:r>
            <a:r>
              <a:rPr sz="2300" spc="-75" dirty="0"/>
              <a:t> </a:t>
            </a:r>
            <a:r>
              <a:rPr sz="2300" dirty="0"/>
              <a:t>рекламы</a:t>
            </a:r>
            <a:endParaRPr sz="2300"/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93700" indent="-381635">
              <a:lnSpc>
                <a:spcPct val="100000"/>
              </a:lnSpc>
              <a:spcBef>
                <a:spcPts val="615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25" dirty="0"/>
              <a:t>Телевидение</a:t>
            </a:r>
          </a:p>
          <a:p>
            <a:pPr marL="393700" indent="-381635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dirty="0"/>
              <a:t>Радио</a:t>
            </a:r>
          </a:p>
          <a:p>
            <a:pPr marL="393700" indent="-38163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dirty="0"/>
              <a:t>Пресса</a:t>
            </a:r>
          </a:p>
          <a:p>
            <a:pPr marL="393700" marR="293370" indent="-381635">
              <a:lnSpc>
                <a:spcPts val="1920"/>
              </a:lnSpc>
              <a:spcBef>
                <a:spcPts val="98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5" dirty="0"/>
              <a:t>Интернет </a:t>
            </a:r>
            <a:r>
              <a:rPr spc="-10" dirty="0"/>
              <a:t>(контекстная </a:t>
            </a:r>
            <a:r>
              <a:rPr dirty="0"/>
              <a:t>и </a:t>
            </a:r>
            <a:r>
              <a:rPr spc="-440" dirty="0"/>
              <a:t> </a:t>
            </a:r>
            <a:r>
              <a:rPr dirty="0"/>
              <a:t>баннерная</a:t>
            </a:r>
            <a:r>
              <a:rPr spc="-5" dirty="0"/>
              <a:t> реклама)</a:t>
            </a:r>
          </a:p>
          <a:p>
            <a:pPr marL="393700" indent="-38163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5" dirty="0"/>
              <a:t>Наружная</a:t>
            </a:r>
            <a:r>
              <a:rPr spc="-30" dirty="0"/>
              <a:t> </a:t>
            </a:r>
            <a:r>
              <a:rPr spc="-5" dirty="0"/>
              <a:t>реклама</a:t>
            </a:r>
          </a:p>
          <a:p>
            <a:pPr marL="393700" indent="-38163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10" dirty="0"/>
              <a:t>Реклама</a:t>
            </a:r>
            <a:r>
              <a:rPr spc="-20" dirty="0"/>
              <a:t> </a:t>
            </a:r>
            <a:r>
              <a:rPr dirty="0"/>
              <a:t>на</a:t>
            </a:r>
            <a:r>
              <a:rPr spc="-5" dirty="0"/>
              <a:t> </a:t>
            </a:r>
            <a:r>
              <a:rPr dirty="0"/>
              <a:t>транспорте</a:t>
            </a:r>
          </a:p>
          <a:p>
            <a:pPr marL="393700" indent="-381635">
              <a:lnSpc>
                <a:spcPct val="100000"/>
              </a:lnSpc>
              <a:spcBef>
                <a:spcPts val="515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5" dirty="0"/>
              <a:t>Кинотеатры</a:t>
            </a:r>
            <a:r>
              <a:rPr spc="-50" dirty="0"/>
              <a:t> </a:t>
            </a:r>
            <a:r>
              <a:rPr spc="-5" dirty="0"/>
              <a:t>(экран)</a:t>
            </a:r>
          </a:p>
          <a:p>
            <a:pPr marL="393700" marR="5080" indent="-381635">
              <a:lnSpc>
                <a:spcPct val="80000"/>
              </a:lnSpc>
              <a:spcBef>
                <a:spcPts val="1000"/>
              </a:spcBef>
              <a:buAutoNum type="arabicPeriod"/>
              <a:tabLst>
                <a:tab pos="393700" algn="l"/>
                <a:tab pos="394335" algn="l"/>
              </a:tabLst>
            </a:pPr>
            <a:r>
              <a:rPr spc="-5" dirty="0"/>
              <a:t>Справочники</a:t>
            </a:r>
            <a:r>
              <a:rPr spc="-6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dirty="0"/>
              <a:t>отраслевые </a:t>
            </a:r>
            <a:r>
              <a:rPr spc="-434" dirty="0"/>
              <a:t> </a:t>
            </a:r>
            <a:r>
              <a:rPr spc="-5" dirty="0"/>
              <a:t>издания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375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pc="-5" dirty="0"/>
              <a:t>Интернет</a:t>
            </a:r>
            <a:r>
              <a:rPr spc="-10" dirty="0"/>
              <a:t> </a:t>
            </a:r>
            <a:r>
              <a:rPr spc="-5" dirty="0"/>
              <a:t>(e-mail,</a:t>
            </a:r>
            <a:r>
              <a:rPr spc="5" dirty="0"/>
              <a:t> </a:t>
            </a:r>
            <a:r>
              <a:rPr dirty="0"/>
              <a:t>сайт)</a:t>
            </a:r>
          </a:p>
          <a:p>
            <a:pPr marL="393700" marR="61594" indent="-381000">
              <a:lnSpc>
                <a:spcPct val="70000"/>
              </a:lnSpc>
              <a:spcBef>
                <a:spcPts val="994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dirty="0"/>
              <a:t>Прямая </a:t>
            </a:r>
            <a:r>
              <a:rPr spc="-5" dirty="0"/>
              <a:t>реклама </a:t>
            </a:r>
            <a:r>
              <a:rPr spc="-10" dirty="0"/>
              <a:t>(почтовая, </a:t>
            </a:r>
            <a:r>
              <a:rPr spc="-440" dirty="0"/>
              <a:t> </a:t>
            </a:r>
            <a:r>
              <a:rPr dirty="0"/>
              <a:t>по</a:t>
            </a:r>
            <a:r>
              <a:rPr spc="-30" dirty="0"/>
              <a:t> </a:t>
            </a:r>
            <a:r>
              <a:rPr spc="-15" dirty="0"/>
              <a:t>факсу,</a:t>
            </a:r>
            <a:r>
              <a:rPr spc="-5" dirty="0"/>
              <a:t> </a:t>
            </a:r>
            <a:r>
              <a:rPr dirty="0"/>
              <a:t>по</a:t>
            </a:r>
            <a:r>
              <a:rPr spc="-35" dirty="0"/>
              <a:t> </a:t>
            </a:r>
            <a:r>
              <a:rPr spc="-15" dirty="0"/>
              <a:t>эл.</a:t>
            </a:r>
            <a:r>
              <a:rPr spc="-10" dirty="0"/>
              <a:t> </a:t>
            </a:r>
            <a:r>
              <a:rPr spc="-5" dirty="0"/>
              <a:t>почте</a:t>
            </a:r>
            <a:r>
              <a:rPr spc="-25" dirty="0"/>
              <a:t> </a:t>
            </a:r>
            <a:r>
              <a:rPr dirty="0"/>
              <a:t>и</a:t>
            </a:r>
            <a:r>
              <a:rPr spc="-20" dirty="0"/>
              <a:t> т.д.)</a:t>
            </a:r>
          </a:p>
          <a:p>
            <a:pPr marL="393700" indent="-381000">
              <a:lnSpc>
                <a:spcPts val="2039"/>
              </a:lnSpc>
              <a:spcBef>
                <a:spcPts val="290"/>
              </a:spcBef>
              <a:buAutoNum type="arabicPeriod"/>
              <a:tabLst>
                <a:tab pos="393065" algn="l"/>
                <a:tab pos="393700" algn="l"/>
              </a:tabLst>
            </a:pPr>
            <a:r>
              <a:rPr spc="-10" dirty="0"/>
              <a:t>Реклама</a:t>
            </a:r>
            <a:r>
              <a:rPr spc="-20" dirty="0"/>
              <a:t> </a:t>
            </a:r>
            <a:r>
              <a:rPr dirty="0"/>
              <a:t>на </a:t>
            </a:r>
            <a:r>
              <a:rPr spc="-5" dirty="0"/>
              <a:t>месте</a:t>
            </a:r>
            <a:r>
              <a:rPr spc="-40" dirty="0"/>
              <a:t> </a:t>
            </a:r>
            <a:r>
              <a:rPr spc="-10" dirty="0"/>
              <a:t>продажи</a:t>
            </a:r>
          </a:p>
          <a:p>
            <a:pPr marL="393700">
              <a:lnSpc>
                <a:spcPts val="2039"/>
              </a:lnSpc>
            </a:pPr>
            <a:r>
              <a:rPr spc="-5" dirty="0"/>
              <a:t>(POS</a:t>
            </a:r>
            <a:r>
              <a:rPr spc="-40" dirty="0"/>
              <a:t> </a:t>
            </a:r>
            <a:r>
              <a:rPr spc="-5" dirty="0"/>
              <a:t>materials)</a:t>
            </a:r>
          </a:p>
          <a:p>
            <a:pPr marL="393700" indent="-381000">
              <a:lnSpc>
                <a:spcPct val="100000"/>
              </a:lnSpc>
              <a:spcBef>
                <a:spcPts val="275"/>
              </a:spcBef>
              <a:buAutoNum type="arabicPeriod" startAt="4"/>
              <a:tabLst>
                <a:tab pos="393065" algn="l"/>
                <a:tab pos="393700" algn="l"/>
              </a:tabLst>
            </a:pPr>
            <a:r>
              <a:rPr dirty="0"/>
              <a:t>Выставки</a:t>
            </a:r>
          </a:p>
          <a:p>
            <a:pPr marL="393700" marR="253365" indent="-381000">
              <a:lnSpc>
                <a:spcPct val="70000"/>
              </a:lnSpc>
              <a:spcBef>
                <a:spcPts val="1000"/>
              </a:spcBef>
              <a:buAutoNum type="arabicPeriod" startAt="4"/>
              <a:tabLst>
                <a:tab pos="393065" algn="l"/>
                <a:tab pos="393700" algn="l"/>
              </a:tabLst>
            </a:pPr>
            <a:r>
              <a:rPr spc="-5" dirty="0"/>
              <a:t>Презентации, семинары </a:t>
            </a:r>
            <a:r>
              <a:rPr dirty="0"/>
              <a:t>и </a:t>
            </a:r>
            <a:r>
              <a:rPr spc="-440" dirty="0"/>
              <a:t> </a:t>
            </a:r>
            <a:r>
              <a:rPr dirty="0"/>
              <a:t>прочие</a:t>
            </a:r>
            <a:r>
              <a:rPr spc="-40" dirty="0"/>
              <a:t> </a:t>
            </a:r>
            <a:r>
              <a:rPr spc="-10" dirty="0"/>
              <a:t>events</a:t>
            </a:r>
            <a:r>
              <a:rPr spc="5" dirty="0"/>
              <a:t> </a:t>
            </a:r>
            <a:r>
              <a:rPr spc="-5" dirty="0"/>
              <a:t>(события)</a:t>
            </a:r>
          </a:p>
          <a:p>
            <a:pPr marL="393700" indent="-381000">
              <a:lnSpc>
                <a:spcPct val="100000"/>
              </a:lnSpc>
              <a:spcBef>
                <a:spcPts val="290"/>
              </a:spcBef>
              <a:buAutoNum type="arabicPeriod" startAt="4"/>
              <a:tabLst>
                <a:tab pos="393065" algn="l"/>
                <a:tab pos="393700" algn="l"/>
              </a:tabLst>
            </a:pPr>
            <a:r>
              <a:rPr spc="-5" dirty="0"/>
              <a:t>Спонсорство</a:t>
            </a:r>
            <a:r>
              <a:rPr spc="-40" dirty="0"/>
              <a:t> </a:t>
            </a:r>
            <a:r>
              <a:rPr spc="-5" dirty="0"/>
              <a:t>(не</a:t>
            </a:r>
            <a:r>
              <a:rPr spc="-15" dirty="0"/>
              <a:t> </a:t>
            </a:r>
            <a:r>
              <a:rPr dirty="0"/>
              <a:t>все</a:t>
            </a:r>
            <a:r>
              <a:rPr spc="-15" dirty="0"/>
              <a:t> </a:t>
            </a:r>
            <a:r>
              <a:rPr dirty="0"/>
              <a:t>формы)</a:t>
            </a:r>
          </a:p>
          <a:p>
            <a:pPr marL="393700" indent="-381000">
              <a:lnSpc>
                <a:spcPct val="100000"/>
              </a:lnSpc>
              <a:spcBef>
                <a:spcPts val="275"/>
              </a:spcBef>
              <a:buAutoNum type="arabicPeriod" startAt="4"/>
              <a:tabLst>
                <a:tab pos="393065" algn="l"/>
                <a:tab pos="393700" algn="l"/>
              </a:tabLst>
            </a:pPr>
            <a:r>
              <a:rPr spc="-5" dirty="0"/>
              <a:t>Благотворительность</a:t>
            </a:r>
          </a:p>
          <a:p>
            <a:pPr marL="393700" indent="-381000">
              <a:lnSpc>
                <a:spcPts val="2039"/>
              </a:lnSpc>
              <a:spcBef>
                <a:spcPts val="275"/>
              </a:spcBef>
              <a:buAutoNum type="arabicPeriod" startAt="4"/>
              <a:tabLst>
                <a:tab pos="393065" algn="l"/>
                <a:tab pos="393700" algn="l"/>
              </a:tabLst>
            </a:pPr>
            <a:r>
              <a:rPr spc="-5" dirty="0"/>
              <a:t>Промоушн</a:t>
            </a:r>
            <a:r>
              <a:rPr spc="-55" dirty="0"/>
              <a:t> </a:t>
            </a:r>
            <a:r>
              <a:rPr spc="-15" dirty="0"/>
              <a:t>(BTL-</a:t>
            </a:r>
          </a:p>
          <a:p>
            <a:pPr marL="393700">
              <a:lnSpc>
                <a:spcPts val="2039"/>
              </a:lnSpc>
            </a:pPr>
            <a:r>
              <a:rPr spc="-5" dirty="0"/>
              <a:t>мероприятия)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555" y="1463039"/>
            <a:ext cx="3793236" cy="372465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27532" y="981455"/>
            <a:ext cx="3240405" cy="43180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2400" b="1" spc="-5" dirty="0">
                <a:latin typeface="Verdana"/>
                <a:cs typeface="Verdana"/>
              </a:rPr>
              <a:t>ATL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31664" y="981455"/>
            <a:ext cx="3240405" cy="43180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45"/>
              </a:spcBef>
            </a:pPr>
            <a:r>
              <a:rPr sz="2400" b="1" spc="-5" dirty="0">
                <a:latin typeface="Verdana"/>
                <a:cs typeface="Verdana"/>
              </a:rPr>
              <a:t>BTL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62272" y="981455"/>
            <a:ext cx="76200" cy="4319270"/>
          </a:xfrm>
          <a:custGeom>
            <a:avLst/>
            <a:gdLst/>
            <a:ahLst/>
            <a:cxnLst/>
            <a:rect l="l" t="t" r="r" b="b"/>
            <a:pathLst>
              <a:path w="76200" h="4319270">
                <a:moveTo>
                  <a:pt x="12700" y="0"/>
                </a:moveTo>
                <a:lnTo>
                  <a:pt x="0" y="0"/>
                </a:lnTo>
                <a:lnTo>
                  <a:pt x="0" y="4319016"/>
                </a:lnTo>
                <a:lnTo>
                  <a:pt x="12700" y="4319028"/>
                </a:lnTo>
                <a:lnTo>
                  <a:pt x="12700" y="0"/>
                </a:lnTo>
                <a:close/>
              </a:path>
              <a:path w="76200" h="4319270">
                <a:moveTo>
                  <a:pt x="50800" y="0"/>
                </a:moveTo>
                <a:lnTo>
                  <a:pt x="25400" y="0"/>
                </a:lnTo>
                <a:lnTo>
                  <a:pt x="25400" y="4319016"/>
                </a:lnTo>
                <a:lnTo>
                  <a:pt x="50800" y="4319028"/>
                </a:lnTo>
                <a:lnTo>
                  <a:pt x="50800" y="0"/>
                </a:lnTo>
                <a:close/>
              </a:path>
              <a:path w="76200" h="4319270">
                <a:moveTo>
                  <a:pt x="76200" y="0"/>
                </a:moveTo>
                <a:lnTo>
                  <a:pt x="63500" y="0"/>
                </a:lnTo>
                <a:lnTo>
                  <a:pt x="63500" y="4319016"/>
                </a:lnTo>
                <a:lnTo>
                  <a:pt x="76200" y="4319028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3572255"/>
            <a:ext cx="9144000" cy="3286125"/>
            <a:chOff x="0" y="3572255"/>
            <a:chExt cx="9144000" cy="32861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97162"/>
              <a:ext cx="9143999" cy="5608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463283"/>
              <a:ext cx="9144000" cy="394970"/>
            </a:xfrm>
            <a:custGeom>
              <a:avLst/>
              <a:gdLst/>
              <a:ahLst/>
              <a:cxnLst/>
              <a:rect l="l" t="t" r="r" b="b"/>
              <a:pathLst>
                <a:path w="9144000" h="394970">
                  <a:moveTo>
                    <a:pt x="9144000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144000" y="39471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4" y="3572255"/>
              <a:ext cx="7383780" cy="269900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520312" y="208601"/>
            <a:ext cx="18961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Онлайн</a:t>
            </a:r>
            <a:r>
              <a:rPr sz="2300" spc="-105" dirty="0"/>
              <a:t> </a:t>
            </a:r>
            <a:r>
              <a:rPr sz="2300" spc="-10" dirty="0"/>
              <a:t>медиа</a:t>
            </a:r>
            <a:endParaRPr sz="2300" dirty="0"/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276" y="981455"/>
            <a:ext cx="7568183" cy="242011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3432" y="18364"/>
            <a:ext cx="44653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Решения</a:t>
            </a:r>
            <a:r>
              <a:rPr sz="2800" spc="5" dirty="0"/>
              <a:t> </a:t>
            </a:r>
            <a:r>
              <a:rPr sz="2800" spc="-5" dirty="0"/>
              <a:t>в</a:t>
            </a:r>
            <a:r>
              <a:rPr sz="2800" spc="-20" dirty="0"/>
              <a:t> </a:t>
            </a:r>
            <a:r>
              <a:rPr sz="2800" spc="-10" dirty="0"/>
              <a:t>области</a:t>
            </a:r>
            <a:r>
              <a:rPr sz="2800" spc="-5" dirty="0"/>
              <a:t> рекламы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38200" y="762000"/>
            <a:ext cx="7213600" cy="5152051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21665" marR="5080" indent="-609600">
              <a:lnSpc>
                <a:spcPts val="2160"/>
              </a:lnSpc>
              <a:spcBef>
                <a:spcPts val="10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10" dirty="0" err="1">
                <a:latin typeface="Calibri"/>
                <a:cs typeface="Calibri"/>
              </a:rPr>
              <a:t>Определение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целей </a:t>
            </a:r>
            <a:r>
              <a:rPr sz="2000" dirty="0">
                <a:latin typeface="Calibri"/>
                <a:cs typeface="Calibri"/>
              </a:rPr>
              <a:t>и задач </a:t>
            </a:r>
            <a:r>
              <a:rPr sz="2000" spc="-5" dirty="0">
                <a:latin typeface="Calibri"/>
                <a:cs typeface="Calibri"/>
              </a:rPr>
              <a:t>рекламы (коммуникационных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экономических)</a:t>
            </a:r>
            <a:endParaRPr sz="2000" dirty="0">
              <a:latin typeface="Calibri"/>
              <a:cs typeface="Calibri"/>
            </a:endParaRPr>
          </a:p>
          <a:p>
            <a:pPr marL="621665" indent="-609600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10" dirty="0">
                <a:latin typeface="Calibri"/>
                <a:cs typeface="Calibri"/>
              </a:rPr>
              <a:t>Определение </a:t>
            </a:r>
            <a:r>
              <a:rPr sz="2000" spc="-15" dirty="0">
                <a:latin typeface="Calibri"/>
                <a:cs typeface="Calibri"/>
              </a:rPr>
              <a:t>целевой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аудитории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рекламного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воздействия</a:t>
            </a:r>
            <a:endParaRPr sz="2000" dirty="0">
              <a:latin typeface="Calibri"/>
              <a:cs typeface="Calibri"/>
            </a:endParaRPr>
          </a:p>
          <a:p>
            <a:pPr marL="621665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10" dirty="0">
                <a:latin typeface="Calibri"/>
                <a:cs typeface="Calibri"/>
              </a:rPr>
              <a:t>Определение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величины</a:t>
            </a:r>
            <a:r>
              <a:rPr sz="2000" spc="-5" dirty="0">
                <a:latin typeface="Calibri"/>
                <a:cs typeface="Calibri"/>
              </a:rPr>
              <a:t> рекламного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бюджета</a:t>
            </a:r>
            <a:endParaRPr sz="2000" dirty="0">
              <a:latin typeface="Calibri"/>
              <a:cs typeface="Calibri"/>
            </a:endParaRPr>
          </a:p>
          <a:p>
            <a:pPr marL="621665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20" dirty="0">
                <a:latin typeface="Calibri"/>
                <a:cs typeface="Calibri"/>
              </a:rPr>
              <a:t>Подготовка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рекламного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обращения</a:t>
            </a:r>
            <a:endParaRPr sz="2000" dirty="0">
              <a:latin typeface="Calibri"/>
              <a:cs typeface="Calibri"/>
            </a:endParaRPr>
          </a:p>
          <a:p>
            <a:pPr marL="621665" indent="-60960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dirty="0">
                <a:latin typeface="Calibri"/>
                <a:cs typeface="Calibri"/>
              </a:rPr>
              <a:t>Выбор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рекламы</a:t>
            </a:r>
            <a:endParaRPr sz="2000" dirty="0">
              <a:latin typeface="Calibri"/>
              <a:cs typeface="Calibri"/>
            </a:endParaRPr>
          </a:p>
          <a:p>
            <a:pPr marL="621665" indent="-60960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10" dirty="0">
                <a:latin typeface="Calibri"/>
                <a:cs typeface="Calibri"/>
              </a:rPr>
              <a:t>Контроль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эффективности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рекламы</a:t>
            </a:r>
            <a:endParaRPr lang="ru-RU" sz="2000" spc="-5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755"/>
              </a:spcBef>
              <a:tabLst>
                <a:tab pos="621665" algn="l"/>
                <a:tab pos="622300" algn="l"/>
              </a:tabLst>
            </a:pPr>
            <a:endParaRPr lang="ru-RU" sz="2000" spc="-5" dirty="0">
              <a:latin typeface="Calibri"/>
              <a:cs typeface="Calibri"/>
            </a:endParaRPr>
          </a:p>
          <a:p>
            <a:pPr marL="43815">
              <a:lnSpc>
                <a:spcPct val="100000"/>
              </a:lnSpc>
              <a:spcBef>
                <a:spcPts val="375"/>
              </a:spcBef>
            </a:pPr>
            <a:r>
              <a:rPr lang="ru-RU" sz="2000" dirty="0">
                <a:latin typeface="Calibri"/>
                <a:cs typeface="Calibri"/>
              </a:rPr>
              <a:t>По</a:t>
            </a:r>
            <a:r>
              <a:rPr lang="ru-RU" sz="2000" spc="-35" dirty="0">
                <a:latin typeface="Calibri"/>
                <a:cs typeface="Calibri"/>
              </a:rPr>
              <a:t> </a:t>
            </a:r>
            <a:r>
              <a:rPr lang="ru-RU" sz="2000" spc="-75" dirty="0">
                <a:latin typeface="Calibri"/>
                <a:cs typeface="Calibri"/>
              </a:rPr>
              <a:t>Ф.</a:t>
            </a:r>
            <a:r>
              <a:rPr lang="ru-RU" sz="2000" spc="-20" dirty="0">
                <a:latin typeface="Calibri"/>
                <a:cs typeface="Calibri"/>
              </a:rPr>
              <a:t> Котлеру,</a:t>
            </a:r>
            <a:r>
              <a:rPr lang="ru-RU" sz="2000" spc="-5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К.</a:t>
            </a:r>
            <a:r>
              <a:rPr lang="ru-RU" sz="2000" spc="-2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Келлеру:</a:t>
            </a:r>
            <a:endParaRPr lang="ru-RU" sz="2000" dirty="0">
              <a:latin typeface="Calibri"/>
              <a:cs typeface="Calibri"/>
            </a:endParaRPr>
          </a:p>
          <a:p>
            <a:pPr marL="653415" indent="-61023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653415" algn="l"/>
                <a:tab pos="654050" algn="l"/>
              </a:tabLst>
            </a:pPr>
            <a:r>
              <a:rPr lang="ru-RU" sz="2000" dirty="0" err="1">
                <a:latin typeface="Calibri"/>
                <a:cs typeface="Calibri"/>
              </a:rPr>
              <a:t>Mission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lang="ru-RU" sz="2000" spc="-15" dirty="0">
                <a:latin typeface="Calibri"/>
                <a:cs typeface="Calibri"/>
              </a:rPr>
              <a:t>(цели</a:t>
            </a:r>
            <a:r>
              <a:rPr lang="ru-RU" sz="2000" dirty="0">
                <a:latin typeface="Calibri"/>
                <a:cs typeface="Calibri"/>
              </a:rPr>
              <a:t> по</a:t>
            </a:r>
            <a:r>
              <a:rPr lang="ru-RU" sz="2000" spc="-2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сбыту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и</a:t>
            </a:r>
            <a:r>
              <a:rPr lang="ru-RU" sz="2000" spc="-25" dirty="0">
                <a:latin typeface="Calibri"/>
                <a:cs typeface="Calibri"/>
              </a:rPr>
              <a:t> </a:t>
            </a:r>
            <a:r>
              <a:rPr lang="ru-RU" sz="2000" spc="-20" dirty="0">
                <a:latin typeface="Calibri"/>
                <a:cs typeface="Calibri"/>
              </a:rPr>
              <a:t>цели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рекламы)</a:t>
            </a:r>
            <a:endParaRPr lang="ru-RU" sz="2000" dirty="0">
              <a:latin typeface="Calibri"/>
              <a:cs typeface="Calibri"/>
            </a:endParaRPr>
          </a:p>
          <a:p>
            <a:pPr marL="653415" indent="-61023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653415" algn="l"/>
                <a:tab pos="654050" algn="l"/>
              </a:tabLst>
            </a:pPr>
            <a:r>
              <a:rPr lang="ru-RU" sz="2000" spc="-5" dirty="0">
                <a:latin typeface="Calibri"/>
                <a:cs typeface="Calibri"/>
              </a:rPr>
              <a:t>Money</a:t>
            </a:r>
            <a:r>
              <a:rPr lang="ru-RU" sz="2000" spc="-6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(бюджет)</a:t>
            </a:r>
            <a:endParaRPr lang="ru-RU" sz="2000" dirty="0">
              <a:latin typeface="Calibri"/>
              <a:cs typeface="Calibri"/>
            </a:endParaRPr>
          </a:p>
          <a:p>
            <a:pPr marL="653415" indent="-61023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653415" algn="l"/>
                <a:tab pos="654050" algn="l"/>
              </a:tabLst>
            </a:pPr>
            <a:r>
              <a:rPr lang="ru-RU" sz="2000" spc="-5" dirty="0">
                <a:latin typeface="Calibri"/>
                <a:cs typeface="Calibri"/>
              </a:rPr>
              <a:t>Message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(рекламное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обращение)</a:t>
            </a:r>
            <a:endParaRPr lang="ru-RU" sz="2000" dirty="0">
              <a:latin typeface="Calibri"/>
              <a:cs typeface="Calibri"/>
            </a:endParaRPr>
          </a:p>
          <a:p>
            <a:pPr marL="653415" indent="-61023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653415" algn="l"/>
                <a:tab pos="654050" algn="l"/>
              </a:tabLst>
            </a:pPr>
            <a:r>
              <a:rPr lang="ru-RU" sz="2000" dirty="0">
                <a:latin typeface="Calibri"/>
                <a:cs typeface="Calibri"/>
              </a:rPr>
              <a:t>Media</a:t>
            </a:r>
            <a:r>
              <a:rPr lang="ru-RU" sz="2000" spc="-10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(средства</a:t>
            </a:r>
            <a:r>
              <a:rPr lang="ru-RU" sz="2000" spc="-20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коммуникации)</a:t>
            </a:r>
            <a:endParaRPr lang="ru-RU" sz="2000" dirty="0">
              <a:latin typeface="Calibri"/>
              <a:cs typeface="Calibri"/>
            </a:endParaRPr>
          </a:p>
          <a:p>
            <a:pPr marL="653415" indent="-61023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653415" algn="l"/>
                <a:tab pos="654050" algn="l"/>
              </a:tabLst>
            </a:pPr>
            <a:r>
              <a:rPr lang="ru-RU" sz="2000" spc="-5" dirty="0" err="1">
                <a:latin typeface="Calibri"/>
                <a:cs typeface="Calibri"/>
              </a:rPr>
              <a:t>Measurement</a:t>
            </a:r>
            <a:r>
              <a:rPr lang="ru-RU" sz="2000" dirty="0">
                <a:latin typeface="Calibri"/>
                <a:cs typeface="Calibri"/>
              </a:rPr>
              <a:t> (измерение</a:t>
            </a: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lang="ru-RU" sz="2000" spc="-5" dirty="0">
                <a:latin typeface="Calibri"/>
                <a:cs typeface="Calibri"/>
              </a:rPr>
              <a:t>эффективности).</a:t>
            </a:r>
            <a:endParaRPr lang="ru-RU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7680" y="261589"/>
            <a:ext cx="584073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/>
              <a:t>Этапы</a:t>
            </a:r>
            <a:r>
              <a:rPr sz="2300" b="1" spc="-25" dirty="0"/>
              <a:t> </a:t>
            </a:r>
            <a:r>
              <a:rPr sz="2300" b="1" dirty="0"/>
              <a:t>управления</a:t>
            </a:r>
            <a:r>
              <a:rPr sz="2300" b="1" spc="-40" dirty="0"/>
              <a:t> </a:t>
            </a:r>
            <a:r>
              <a:rPr sz="2300" b="1" dirty="0"/>
              <a:t>рекламными</a:t>
            </a:r>
            <a:r>
              <a:rPr sz="2300" b="1" spc="-30" dirty="0"/>
              <a:t> </a:t>
            </a:r>
            <a:r>
              <a:rPr sz="2300" b="1" spc="-5" dirty="0"/>
              <a:t>кампаниями</a:t>
            </a:r>
            <a:endParaRPr sz="23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1254252" y="902208"/>
            <a:ext cx="6347460" cy="588645"/>
            <a:chOff x="1254252" y="902208"/>
            <a:chExt cx="6347460" cy="588645"/>
          </a:xfrm>
        </p:grpSpPr>
        <p:sp>
          <p:nvSpPr>
            <p:cNvPr id="4" name="object 4"/>
            <p:cNvSpPr/>
            <p:nvPr/>
          </p:nvSpPr>
          <p:spPr>
            <a:xfrm>
              <a:off x="1260348" y="908304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623925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239256" y="576072"/>
                  </a:lnTo>
                  <a:lnTo>
                    <a:pt x="6276653" y="568535"/>
                  </a:lnTo>
                  <a:lnTo>
                    <a:pt x="6307169" y="547973"/>
                  </a:lnTo>
                  <a:lnTo>
                    <a:pt x="6327731" y="517457"/>
                  </a:lnTo>
                  <a:lnTo>
                    <a:pt x="6335268" y="480060"/>
                  </a:lnTo>
                  <a:lnTo>
                    <a:pt x="6335268" y="96012"/>
                  </a:lnTo>
                  <a:lnTo>
                    <a:pt x="6327731" y="58614"/>
                  </a:lnTo>
                  <a:lnTo>
                    <a:pt x="6307169" y="28098"/>
                  </a:lnTo>
                  <a:lnTo>
                    <a:pt x="6276653" y="753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0348" y="908304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239256" y="0"/>
                  </a:lnTo>
                  <a:lnTo>
                    <a:pt x="6276653" y="7536"/>
                  </a:lnTo>
                  <a:lnTo>
                    <a:pt x="6307169" y="28098"/>
                  </a:lnTo>
                  <a:lnTo>
                    <a:pt x="6327731" y="58614"/>
                  </a:lnTo>
                  <a:lnTo>
                    <a:pt x="6335268" y="96012"/>
                  </a:lnTo>
                  <a:lnTo>
                    <a:pt x="6335268" y="480060"/>
                  </a:lnTo>
                  <a:lnTo>
                    <a:pt x="6327731" y="517457"/>
                  </a:lnTo>
                  <a:lnTo>
                    <a:pt x="6307169" y="547973"/>
                  </a:lnTo>
                  <a:lnTo>
                    <a:pt x="6276653" y="568535"/>
                  </a:lnTo>
                  <a:lnTo>
                    <a:pt x="6239256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254252" y="1694688"/>
            <a:ext cx="6347460" cy="588645"/>
            <a:chOff x="1254252" y="1694688"/>
            <a:chExt cx="6347460" cy="588645"/>
          </a:xfrm>
        </p:grpSpPr>
        <p:sp>
          <p:nvSpPr>
            <p:cNvPr id="7" name="object 7"/>
            <p:cNvSpPr/>
            <p:nvPr/>
          </p:nvSpPr>
          <p:spPr>
            <a:xfrm>
              <a:off x="1260348" y="1700784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623925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1"/>
                  </a:lnTo>
                  <a:lnTo>
                    <a:pt x="6239256" y="576071"/>
                  </a:lnTo>
                  <a:lnTo>
                    <a:pt x="6276653" y="568535"/>
                  </a:lnTo>
                  <a:lnTo>
                    <a:pt x="6307169" y="547973"/>
                  </a:lnTo>
                  <a:lnTo>
                    <a:pt x="6327731" y="517457"/>
                  </a:lnTo>
                  <a:lnTo>
                    <a:pt x="6335268" y="480060"/>
                  </a:lnTo>
                  <a:lnTo>
                    <a:pt x="6335268" y="96012"/>
                  </a:lnTo>
                  <a:lnTo>
                    <a:pt x="6327731" y="58614"/>
                  </a:lnTo>
                  <a:lnTo>
                    <a:pt x="6307169" y="28098"/>
                  </a:lnTo>
                  <a:lnTo>
                    <a:pt x="6276653" y="753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0348" y="1700784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239256" y="0"/>
                  </a:lnTo>
                  <a:lnTo>
                    <a:pt x="6276653" y="7536"/>
                  </a:lnTo>
                  <a:lnTo>
                    <a:pt x="6307169" y="28098"/>
                  </a:lnTo>
                  <a:lnTo>
                    <a:pt x="6327731" y="58614"/>
                  </a:lnTo>
                  <a:lnTo>
                    <a:pt x="6335268" y="96012"/>
                  </a:lnTo>
                  <a:lnTo>
                    <a:pt x="6335268" y="480060"/>
                  </a:lnTo>
                  <a:lnTo>
                    <a:pt x="6327731" y="517457"/>
                  </a:lnTo>
                  <a:lnTo>
                    <a:pt x="6307169" y="547973"/>
                  </a:lnTo>
                  <a:lnTo>
                    <a:pt x="6276653" y="568535"/>
                  </a:lnTo>
                  <a:lnTo>
                    <a:pt x="6239256" y="576071"/>
                  </a:lnTo>
                  <a:lnTo>
                    <a:pt x="96012" y="576071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254252" y="3279647"/>
            <a:ext cx="6347460" cy="586740"/>
            <a:chOff x="1254252" y="3279647"/>
            <a:chExt cx="6347460" cy="586740"/>
          </a:xfrm>
        </p:grpSpPr>
        <p:sp>
          <p:nvSpPr>
            <p:cNvPr id="10" name="object 10"/>
            <p:cNvSpPr/>
            <p:nvPr/>
          </p:nvSpPr>
          <p:spPr>
            <a:xfrm>
              <a:off x="1260348" y="3285743"/>
              <a:ext cx="6335395" cy="574675"/>
            </a:xfrm>
            <a:custGeom>
              <a:avLst/>
              <a:gdLst/>
              <a:ahLst/>
              <a:cxnLst/>
              <a:rect l="l" t="t" r="r" b="b"/>
              <a:pathLst>
                <a:path w="6335395" h="574675">
                  <a:moveTo>
                    <a:pt x="6239509" y="0"/>
                  </a:moveTo>
                  <a:lnTo>
                    <a:pt x="95758" y="0"/>
                  </a:lnTo>
                  <a:lnTo>
                    <a:pt x="58507" y="7532"/>
                  </a:lnTo>
                  <a:lnTo>
                    <a:pt x="28067" y="28067"/>
                  </a:lnTo>
                  <a:lnTo>
                    <a:pt x="7532" y="58507"/>
                  </a:lnTo>
                  <a:lnTo>
                    <a:pt x="0" y="95757"/>
                  </a:lnTo>
                  <a:lnTo>
                    <a:pt x="0" y="478789"/>
                  </a:lnTo>
                  <a:lnTo>
                    <a:pt x="7532" y="516040"/>
                  </a:lnTo>
                  <a:lnTo>
                    <a:pt x="28066" y="546481"/>
                  </a:lnTo>
                  <a:lnTo>
                    <a:pt x="58507" y="567015"/>
                  </a:lnTo>
                  <a:lnTo>
                    <a:pt x="95758" y="574547"/>
                  </a:lnTo>
                  <a:lnTo>
                    <a:pt x="6239509" y="574547"/>
                  </a:lnTo>
                  <a:lnTo>
                    <a:pt x="6276760" y="567015"/>
                  </a:lnTo>
                  <a:lnTo>
                    <a:pt x="6307201" y="546480"/>
                  </a:lnTo>
                  <a:lnTo>
                    <a:pt x="6327735" y="516040"/>
                  </a:lnTo>
                  <a:lnTo>
                    <a:pt x="6335268" y="478789"/>
                  </a:lnTo>
                  <a:lnTo>
                    <a:pt x="6335268" y="95757"/>
                  </a:lnTo>
                  <a:lnTo>
                    <a:pt x="6327735" y="58507"/>
                  </a:lnTo>
                  <a:lnTo>
                    <a:pt x="6307201" y="28066"/>
                  </a:lnTo>
                  <a:lnTo>
                    <a:pt x="6276760" y="7532"/>
                  </a:lnTo>
                  <a:lnTo>
                    <a:pt x="6239509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60348" y="3285743"/>
              <a:ext cx="6335395" cy="574675"/>
            </a:xfrm>
            <a:custGeom>
              <a:avLst/>
              <a:gdLst/>
              <a:ahLst/>
              <a:cxnLst/>
              <a:rect l="l" t="t" r="r" b="b"/>
              <a:pathLst>
                <a:path w="6335395" h="574675">
                  <a:moveTo>
                    <a:pt x="0" y="95757"/>
                  </a:moveTo>
                  <a:lnTo>
                    <a:pt x="7532" y="58507"/>
                  </a:lnTo>
                  <a:lnTo>
                    <a:pt x="28067" y="28067"/>
                  </a:lnTo>
                  <a:lnTo>
                    <a:pt x="58507" y="7532"/>
                  </a:lnTo>
                  <a:lnTo>
                    <a:pt x="95758" y="0"/>
                  </a:lnTo>
                  <a:lnTo>
                    <a:pt x="6239509" y="0"/>
                  </a:lnTo>
                  <a:lnTo>
                    <a:pt x="6276760" y="7532"/>
                  </a:lnTo>
                  <a:lnTo>
                    <a:pt x="6307201" y="28066"/>
                  </a:lnTo>
                  <a:lnTo>
                    <a:pt x="6327735" y="58507"/>
                  </a:lnTo>
                  <a:lnTo>
                    <a:pt x="6335268" y="95757"/>
                  </a:lnTo>
                  <a:lnTo>
                    <a:pt x="6335268" y="478789"/>
                  </a:lnTo>
                  <a:lnTo>
                    <a:pt x="6327735" y="516040"/>
                  </a:lnTo>
                  <a:lnTo>
                    <a:pt x="6307201" y="546480"/>
                  </a:lnTo>
                  <a:lnTo>
                    <a:pt x="6276760" y="567015"/>
                  </a:lnTo>
                  <a:lnTo>
                    <a:pt x="6239509" y="574547"/>
                  </a:lnTo>
                  <a:lnTo>
                    <a:pt x="95758" y="574547"/>
                  </a:lnTo>
                  <a:lnTo>
                    <a:pt x="58507" y="567015"/>
                  </a:lnTo>
                  <a:lnTo>
                    <a:pt x="28066" y="546481"/>
                  </a:lnTo>
                  <a:lnTo>
                    <a:pt x="7532" y="516040"/>
                  </a:lnTo>
                  <a:lnTo>
                    <a:pt x="0" y="478789"/>
                  </a:lnTo>
                  <a:lnTo>
                    <a:pt x="0" y="95757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254252" y="4863084"/>
            <a:ext cx="6347460" cy="588645"/>
            <a:chOff x="1254252" y="4863084"/>
            <a:chExt cx="6347460" cy="588645"/>
          </a:xfrm>
        </p:grpSpPr>
        <p:sp>
          <p:nvSpPr>
            <p:cNvPr id="13" name="object 13"/>
            <p:cNvSpPr/>
            <p:nvPr/>
          </p:nvSpPr>
          <p:spPr>
            <a:xfrm>
              <a:off x="1260348" y="4869180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79">
                  <a:moveTo>
                    <a:pt x="623925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239256" y="576072"/>
                  </a:lnTo>
                  <a:lnTo>
                    <a:pt x="6276653" y="568535"/>
                  </a:lnTo>
                  <a:lnTo>
                    <a:pt x="6307169" y="547973"/>
                  </a:lnTo>
                  <a:lnTo>
                    <a:pt x="6327731" y="517457"/>
                  </a:lnTo>
                  <a:lnTo>
                    <a:pt x="6335268" y="480060"/>
                  </a:lnTo>
                  <a:lnTo>
                    <a:pt x="6335268" y="96012"/>
                  </a:lnTo>
                  <a:lnTo>
                    <a:pt x="6327731" y="58614"/>
                  </a:lnTo>
                  <a:lnTo>
                    <a:pt x="6307169" y="28098"/>
                  </a:lnTo>
                  <a:lnTo>
                    <a:pt x="6276653" y="753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60348" y="4869180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239256" y="0"/>
                  </a:lnTo>
                  <a:lnTo>
                    <a:pt x="6276653" y="7536"/>
                  </a:lnTo>
                  <a:lnTo>
                    <a:pt x="6307169" y="28098"/>
                  </a:lnTo>
                  <a:lnTo>
                    <a:pt x="6327731" y="58614"/>
                  </a:lnTo>
                  <a:lnTo>
                    <a:pt x="6335268" y="96012"/>
                  </a:lnTo>
                  <a:lnTo>
                    <a:pt x="6335268" y="480060"/>
                  </a:lnTo>
                  <a:lnTo>
                    <a:pt x="6327731" y="517457"/>
                  </a:lnTo>
                  <a:lnTo>
                    <a:pt x="6307169" y="547973"/>
                  </a:lnTo>
                  <a:lnTo>
                    <a:pt x="6276653" y="568535"/>
                  </a:lnTo>
                  <a:lnTo>
                    <a:pt x="6239256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254252" y="2487167"/>
            <a:ext cx="6347460" cy="588645"/>
            <a:chOff x="1254252" y="2487167"/>
            <a:chExt cx="6347460" cy="588645"/>
          </a:xfrm>
        </p:grpSpPr>
        <p:sp>
          <p:nvSpPr>
            <p:cNvPr id="16" name="object 16"/>
            <p:cNvSpPr/>
            <p:nvPr/>
          </p:nvSpPr>
          <p:spPr>
            <a:xfrm>
              <a:off x="1260348" y="2493263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623925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239256" y="576072"/>
                  </a:lnTo>
                  <a:lnTo>
                    <a:pt x="6276653" y="568535"/>
                  </a:lnTo>
                  <a:lnTo>
                    <a:pt x="6307169" y="547973"/>
                  </a:lnTo>
                  <a:lnTo>
                    <a:pt x="6327731" y="517457"/>
                  </a:lnTo>
                  <a:lnTo>
                    <a:pt x="6335268" y="480060"/>
                  </a:lnTo>
                  <a:lnTo>
                    <a:pt x="6335268" y="96012"/>
                  </a:lnTo>
                  <a:lnTo>
                    <a:pt x="6327731" y="58614"/>
                  </a:lnTo>
                  <a:lnTo>
                    <a:pt x="6307169" y="28098"/>
                  </a:lnTo>
                  <a:lnTo>
                    <a:pt x="6276653" y="753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60348" y="2493263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80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239256" y="0"/>
                  </a:lnTo>
                  <a:lnTo>
                    <a:pt x="6276653" y="7536"/>
                  </a:lnTo>
                  <a:lnTo>
                    <a:pt x="6307169" y="28098"/>
                  </a:lnTo>
                  <a:lnTo>
                    <a:pt x="6327731" y="58614"/>
                  </a:lnTo>
                  <a:lnTo>
                    <a:pt x="6335268" y="96012"/>
                  </a:lnTo>
                  <a:lnTo>
                    <a:pt x="6335268" y="480060"/>
                  </a:lnTo>
                  <a:lnTo>
                    <a:pt x="6327731" y="517457"/>
                  </a:lnTo>
                  <a:lnTo>
                    <a:pt x="6307169" y="547973"/>
                  </a:lnTo>
                  <a:lnTo>
                    <a:pt x="6276653" y="568535"/>
                  </a:lnTo>
                  <a:lnTo>
                    <a:pt x="6239256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254252" y="4070603"/>
            <a:ext cx="6347460" cy="588645"/>
            <a:chOff x="1254252" y="4070603"/>
            <a:chExt cx="6347460" cy="588645"/>
          </a:xfrm>
        </p:grpSpPr>
        <p:sp>
          <p:nvSpPr>
            <p:cNvPr id="19" name="object 19"/>
            <p:cNvSpPr/>
            <p:nvPr/>
          </p:nvSpPr>
          <p:spPr>
            <a:xfrm>
              <a:off x="1260348" y="4076699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79">
                  <a:moveTo>
                    <a:pt x="623925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239256" y="576072"/>
                  </a:lnTo>
                  <a:lnTo>
                    <a:pt x="6276653" y="568535"/>
                  </a:lnTo>
                  <a:lnTo>
                    <a:pt x="6307169" y="547973"/>
                  </a:lnTo>
                  <a:lnTo>
                    <a:pt x="6327731" y="517457"/>
                  </a:lnTo>
                  <a:lnTo>
                    <a:pt x="6335268" y="480060"/>
                  </a:lnTo>
                  <a:lnTo>
                    <a:pt x="6335268" y="96012"/>
                  </a:lnTo>
                  <a:lnTo>
                    <a:pt x="6327731" y="58614"/>
                  </a:lnTo>
                  <a:lnTo>
                    <a:pt x="6307169" y="28098"/>
                  </a:lnTo>
                  <a:lnTo>
                    <a:pt x="6276653" y="7536"/>
                  </a:lnTo>
                  <a:lnTo>
                    <a:pt x="623925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60348" y="4076699"/>
              <a:ext cx="6335395" cy="576580"/>
            </a:xfrm>
            <a:custGeom>
              <a:avLst/>
              <a:gdLst/>
              <a:ahLst/>
              <a:cxnLst/>
              <a:rect l="l" t="t" r="r" b="b"/>
              <a:pathLst>
                <a:path w="6335395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239256" y="0"/>
                  </a:lnTo>
                  <a:lnTo>
                    <a:pt x="6276653" y="7536"/>
                  </a:lnTo>
                  <a:lnTo>
                    <a:pt x="6307169" y="28098"/>
                  </a:lnTo>
                  <a:lnTo>
                    <a:pt x="6327731" y="58614"/>
                  </a:lnTo>
                  <a:lnTo>
                    <a:pt x="6335268" y="96012"/>
                  </a:lnTo>
                  <a:lnTo>
                    <a:pt x="6335268" y="480060"/>
                  </a:lnTo>
                  <a:lnTo>
                    <a:pt x="6327731" y="517457"/>
                  </a:lnTo>
                  <a:lnTo>
                    <a:pt x="6307169" y="547973"/>
                  </a:lnTo>
                  <a:lnTo>
                    <a:pt x="6276653" y="568535"/>
                  </a:lnTo>
                  <a:lnTo>
                    <a:pt x="6239256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352294" y="1031875"/>
            <a:ext cx="4151629" cy="4261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А.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Планирование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маркетинга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Б.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Стратегическое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планирование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рекламы</a:t>
            </a:r>
            <a:endParaRPr sz="1800">
              <a:latin typeface="Calibri"/>
              <a:cs typeface="Calibri"/>
            </a:endParaRPr>
          </a:p>
          <a:p>
            <a:pPr marL="172720" marR="165735" algn="ctr">
              <a:lnSpc>
                <a:spcPct val="2888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В.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Тактическое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планирование рекламы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Производство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рекламы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Д.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Размещение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рекламы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Е.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Контроль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1" y="0"/>
            <a:ext cx="7298182" cy="662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sz="2200" b="1" spc="-10" dirty="0"/>
              <a:t>Факторы,</a:t>
            </a:r>
            <a:r>
              <a:rPr sz="2200" b="1" spc="15" dirty="0"/>
              <a:t> </a:t>
            </a:r>
            <a:r>
              <a:rPr sz="2200" b="1" spc="-5" dirty="0"/>
              <a:t>влияющие</a:t>
            </a:r>
            <a:r>
              <a:rPr sz="2200" b="1" spc="25" dirty="0"/>
              <a:t> </a:t>
            </a:r>
            <a:r>
              <a:rPr sz="2200" b="1" spc="-5" dirty="0"/>
              <a:t>на</a:t>
            </a:r>
            <a:r>
              <a:rPr sz="2200" b="1" spc="5" dirty="0"/>
              <a:t> </a:t>
            </a:r>
            <a:r>
              <a:rPr sz="2200" b="1" spc="-10" dirty="0"/>
              <a:t>величину</a:t>
            </a:r>
            <a:r>
              <a:rPr sz="2200" b="1" spc="10" dirty="0"/>
              <a:t> </a:t>
            </a:r>
            <a:r>
              <a:rPr sz="2200" b="1" spc="-20" dirty="0"/>
              <a:t>бюджета</a:t>
            </a:r>
            <a:r>
              <a:rPr sz="2200" b="1" spc="25" dirty="0"/>
              <a:t> </a:t>
            </a:r>
            <a:r>
              <a:rPr sz="2200" b="1" spc="-10" dirty="0"/>
              <a:t>на</a:t>
            </a:r>
            <a:endParaRPr sz="2200" b="1" dirty="0"/>
          </a:p>
          <a:p>
            <a:pPr marL="12700">
              <a:lnSpc>
                <a:spcPts val="2510"/>
              </a:lnSpc>
            </a:pPr>
            <a:r>
              <a:rPr sz="2200" b="1" spc="-10" dirty="0"/>
              <a:t>маркетинговые</a:t>
            </a:r>
            <a:r>
              <a:rPr sz="2200" b="1" spc="15" dirty="0"/>
              <a:t> </a:t>
            </a:r>
            <a:r>
              <a:rPr sz="2200" b="1" spc="-10" dirty="0"/>
              <a:t>коммуникации/рекламу</a:t>
            </a:r>
            <a:endParaRPr sz="22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449897" y="958677"/>
            <a:ext cx="8244205" cy="544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6060">
              <a:lnSpc>
                <a:spcPts val="1970"/>
              </a:lnSpc>
              <a:spcBef>
                <a:spcPts val="100"/>
              </a:spcBef>
              <a:buFont typeface="Calibri"/>
              <a:buAutoNum type="arabicPeriod"/>
              <a:tabLst>
                <a:tab pos="238760" algn="l"/>
              </a:tabLst>
            </a:pPr>
            <a:r>
              <a:rPr sz="1800" b="1" spc="-5" dirty="0">
                <a:latin typeface="Calibri"/>
                <a:cs typeface="Calibri"/>
              </a:rPr>
              <a:t>Размер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рынка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(территория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количество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покупателей)</a:t>
            </a:r>
            <a:endParaRPr sz="1800" dirty="0">
              <a:latin typeface="Calibri"/>
              <a:cs typeface="Calibri"/>
            </a:endParaRPr>
          </a:p>
          <a:p>
            <a:pPr marL="12700" marR="86360">
              <a:lnSpc>
                <a:spcPct val="80000"/>
              </a:lnSpc>
              <a:spcBef>
                <a:spcPts val="195"/>
              </a:spcBef>
            </a:pPr>
            <a:r>
              <a:rPr sz="1600" spc="-10" dirty="0">
                <a:latin typeface="Calibri"/>
                <a:cs typeface="Calibri"/>
              </a:rPr>
              <a:t>Чем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территория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количество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покупателей,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тем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нужно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охватить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людей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следовательно,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потратить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денег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МК.</a:t>
            </a:r>
            <a:endParaRPr sz="1600" dirty="0">
              <a:latin typeface="Calibri"/>
              <a:cs typeface="Calibri"/>
            </a:endParaRPr>
          </a:p>
          <a:p>
            <a:pPr marL="241300" indent="-229235">
              <a:lnSpc>
                <a:spcPts val="1970"/>
              </a:lnSpc>
              <a:spcBef>
                <a:spcPts val="1290"/>
              </a:spcBef>
              <a:buAutoNum type="arabicPeriod" startAt="2"/>
              <a:tabLst>
                <a:tab pos="241935" algn="l"/>
              </a:tabLst>
            </a:pPr>
            <a:r>
              <a:rPr sz="1800" b="1" spc="-5" dirty="0">
                <a:latin typeface="Calibri"/>
                <a:cs typeface="Calibri"/>
              </a:rPr>
              <a:t>Объем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продаж</a:t>
            </a:r>
            <a:endParaRPr sz="1800" dirty="0">
              <a:latin typeface="Calibri"/>
              <a:cs typeface="Calibri"/>
            </a:endParaRPr>
          </a:p>
          <a:p>
            <a:pPr marL="12700" marR="328930">
              <a:lnSpc>
                <a:spcPts val="1540"/>
              </a:lnSpc>
              <a:spcBef>
                <a:spcPts val="180"/>
              </a:spcBef>
            </a:pPr>
            <a:r>
              <a:rPr sz="1600" spc="-15" dirty="0">
                <a:latin typeface="Calibri"/>
                <a:cs typeface="Calibri"/>
              </a:rPr>
              <a:t>Результирующим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фактором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МК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является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объем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продаж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(количество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покупок).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Чем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объем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продаж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хотим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достигнуть,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тем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денег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придется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потратить.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 </a:t>
            </a:r>
            <a:r>
              <a:rPr sz="1600" spc="-15" dirty="0">
                <a:latin typeface="Calibri"/>
                <a:cs typeface="Calibri"/>
              </a:rPr>
              <a:t>другой </a:t>
            </a:r>
            <a:r>
              <a:rPr sz="1600" spc="-10" dirty="0">
                <a:latin typeface="Calibri"/>
                <a:cs typeface="Calibri"/>
              </a:rPr>
              <a:t> стороны,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чем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было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нас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предыдущие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продаж,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тем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можем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потратить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будущем</a:t>
            </a:r>
            <a:endParaRPr sz="1600" dirty="0">
              <a:latin typeface="Calibri"/>
              <a:cs typeface="Calibri"/>
            </a:endParaRPr>
          </a:p>
          <a:p>
            <a:pPr marL="241300" indent="-229235">
              <a:lnSpc>
                <a:spcPts val="1970"/>
              </a:lnSpc>
              <a:spcBef>
                <a:spcPts val="1290"/>
              </a:spcBef>
              <a:buAutoNum type="arabicPeriod" startAt="3"/>
              <a:tabLst>
                <a:tab pos="241935" algn="l"/>
              </a:tabLst>
            </a:pPr>
            <a:r>
              <a:rPr sz="1800" b="1" spc="-5" dirty="0">
                <a:latin typeface="Calibri"/>
                <a:cs typeface="Calibri"/>
              </a:rPr>
              <a:t>Размер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прибыли</a:t>
            </a:r>
            <a:r>
              <a:rPr sz="1800" b="1" spc="-10" dirty="0">
                <a:latin typeface="Calibri"/>
                <a:cs typeface="Calibri"/>
              </a:rPr>
              <a:t> до </a:t>
            </a:r>
            <a:r>
              <a:rPr sz="1800" b="1" dirty="0">
                <a:latin typeface="Calibri"/>
                <a:cs typeface="Calibri"/>
              </a:rPr>
              <a:t>вычета </a:t>
            </a:r>
            <a:r>
              <a:rPr sz="1800" b="1" spc="-5" dirty="0">
                <a:latin typeface="Calibri"/>
                <a:cs typeface="Calibri"/>
              </a:rPr>
              <a:t>затрат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на маркетинговые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коммуникации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540"/>
              </a:lnSpc>
            </a:pPr>
            <a:r>
              <a:rPr sz="1600" spc="-10" dirty="0">
                <a:latin typeface="Calibri"/>
                <a:cs typeface="Calibri"/>
              </a:rPr>
              <a:t>Конечным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показателем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рекламной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компании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является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размер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прибыли </a:t>
            </a:r>
            <a:r>
              <a:rPr sz="1600" spc="-10" dirty="0">
                <a:latin typeface="Calibri"/>
                <a:cs typeface="Calibri"/>
              </a:rPr>
              <a:t>компании,</a:t>
            </a:r>
            <a:endParaRPr sz="1600" dirty="0">
              <a:latin typeface="Calibri"/>
              <a:cs typeface="Calibri"/>
            </a:endParaRPr>
          </a:p>
          <a:p>
            <a:pPr marL="12700" marR="15240">
              <a:lnSpc>
                <a:spcPct val="80000"/>
              </a:lnSpc>
              <a:spcBef>
                <a:spcPts val="190"/>
              </a:spcBef>
            </a:pPr>
            <a:r>
              <a:rPr sz="1600" spc="-10" dirty="0">
                <a:latin typeface="Calibri"/>
                <a:cs typeface="Calibri"/>
              </a:rPr>
              <a:t>остающейся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её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распоряжении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после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вычета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всех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затрат. Поэтому,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чем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денег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вычета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затрат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МК,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тем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мы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можем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потратить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МК.</a:t>
            </a:r>
            <a:endParaRPr sz="1600" dirty="0">
              <a:latin typeface="Calibri"/>
              <a:cs typeface="Calibri"/>
            </a:endParaRPr>
          </a:p>
          <a:p>
            <a:pPr marL="241300" indent="-229235">
              <a:lnSpc>
                <a:spcPts val="1970"/>
              </a:lnSpc>
              <a:spcBef>
                <a:spcPts val="1290"/>
              </a:spcBef>
              <a:buAutoNum type="arabicPeriod" startAt="4"/>
              <a:tabLst>
                <a:tab pos="241935" algn="l"/>
              </a:tabLst>
            </a:pPr>
            <a:r>
              <a:rPr sz="1800" b="1" spc="-5" dirty="0">
                <a:latin typeface="Calibri"/>
                <a:cs typeface="Calibri"/>
              </a:rPr>
              <a:t>Затраты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конкурентов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730"/>
              </a:lnSpc>
            </a:pPr>
            <a:r>
              <a:rPr sz="1600" spc="-15" dirty="0">
                <a:latin typeface="Calibri"/>
                <a:cs typeface="Calibri"/>
              </a:rPr>
              <a:t>Если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ваши</a:t>
            </a:r>
            <a:r>
              <a:rPr sz="1600" spc="-10" dirty="0">
                <a:latin typeface="Calibri"/>
                <a:cs typeface="Calibri"/>
              </a:rPr>
              <a:t> конкуренты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тратят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рекламу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больше,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вынуждены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увеличивать</a:t>
            </a:r>
            <a:r>
              <a:rPr sz="1600" spc="-5" dirty="0">
                <a:latin typeface="Calibri"/>
                <a:cs typeface="Calibri"/>
              </a:rPr>
              <a:t> затраты.</a:t>
            </a:r>
            <a:endParaRPr sz="1600" dirty="0">
              <a:latin typeface="Calibri"/>
              <a:cs typeface="Calibri"/>
            </a:endParaRPr>
          </a:p>
          <a:p>
            <a:pPr marL="241300" indent="-229235">
              <a:lnSpc>
                <a:spcPts val="1945"/>
              </a:lnSpc>
              <a:spcBef>
                <a:spcPts val="1285"/>
              </a:spcBef>
              <a:buAutoNum type="arabicPeriod" startAt="5"/>
              <a:tabLst>
                <a:tab pos="241935" algn="l"/>
              </a:tabLst>
            </a:pPr>
            <a:r>
              <a:rPr sz="1800" b="1" spc="-15" dirty="0">
                <a:latin typeface="Calibri"/>
                <a:cs typeface="Calibri"/>
              </a:rPr>
              <a:t>Уникальные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характеристики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товаров,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наличие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«уникального </a:t>
            </a:r>
            <a:r>
              <a:rPr sz="1800" b="1" spc="-10" dirty="0">
                <a:latin typeface="Calibri"/>
                <a:cs typeface="Calibri"/>
              </a:rPr>
              <a:t>торгового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755"/>
              </a:lnSpc>
            </a:pPr>
            <a:r>
              <a:rPr sz="1800" b="1" spc="-10" dirty="0">
                <a:latin typeface="Calibri"/>
                <a:cs typeface="Calibri"/>
              </a:rPr>
              <a:t>предложения»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покупателю</a:t>
            </a:r>
            <a:endParaRPr sz="1800" dirty="0">
              <a:latin typeface="Calibri"/>
              <a:cs typeface="Calibri"/>
            </a:endParaRPr>
          </a:p>
          <a:p>
            <a:pPr marL="12700" marR="1386205">
              <a:lnSpc>
                <a:spcPts val="1540"/>
              </a:lnSpc>
              <a:spcBef>
                <a:spcPts val="180"/>
              </a:spcBef>
            </a:pPr>
            <a:r>
              <a:rPr sz="1600" spc="-15" dirty="0">
                <a:latin typeface="Calibri"/>
                <a:cs typeface="Calibri"/>
              </a:rPr>
              <a:t>Если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ваш</a:t>
            </a:r>
            <a:r>
              <a:rPr sz="1600" spc="-10" dirty="0">
                <a:latin typeface="Calibri"/>
                <a:cs typeface="Calibri"/>
              </a:rPr>
              <a:t> товар обладает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отличительными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чертами,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сможете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это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показать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потенциальным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покупателям,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затраты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рекламу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вас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будут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меньше</a:t>
            </a:r>
            <a:endParaRPr sz="1600" dirty="0">
              <a:latin typeface="Calibri"/>
              <a:cs typeface="Calibri"/>
            </a:endParaRPr>
          </a:p>
          <a:p>
            <a:pPr marL="241300" indent="-229235">
              <a:lnSpc>
                <a:spcPts val="1970"/>
              </a:lnSpc>
              <a:spcBef>
                <a:spcPts val="1300"/>
              </a:spcBef>
              <a:buAutoNum type="arabicPeriod" startAt="6"/>
              <a:tabLst>
                <a:tab pos="241935" algn="l"/>
              </a:tabLst>
            </a:pPr>
            <a:r>
              <a:rPr sz="1800" b="1" spc="-5" dirty="0">
                <a:latin typeface="Calibri"/>
                <a:cs typeface="Calibri"/>
              </a:rPr>
              <a:t>Стоимость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размещения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рекламы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различных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средствах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рекламы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540"/>
              </a:lnSpc>
            </a:pPr>
            <a:r>
              <a:rPr sz="1600" spc="-10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90%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размера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рекламного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бюджета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тратится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покупку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места,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тиража,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времени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т.д.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т.п.,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730"/>
              </a:lnSpc>
            </a:pPr>
            <a:r>
              <a:rPr sz="1600" spc="-20" dirty="0">
                <a:latin typeface="Calibri"/>
                <a:cs typeface="Calibri"/>
              </a:rPr>
              <a:t>т.е.</a:t>
            </a:r>
            <a:r>
              <a:rPr sz="1600" spc="-5" dirty="0">
                <a:latin typeface="Calibri"/>
                <a:cs typeface="Calibri"/>
              </a:rPr>
              <a:t> на </a:t>
            </a:r>
            <a:r>
              <a:rPr sz="1600" spc="-10" dirty="0">
                <a:latin typeface="Calibri"/>
                <a:cs typeface="Calibri"/>
              </a:rPr>
              <a:t>покупку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средств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рекламы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421957"/>
            <a:ext cx="8520430" cy="601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379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Рекламный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бюджет.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Методы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определения</a:t>
            </a:r>
            <a:endParaRPr sz="2400" dirty="0">
              <a:latin typeface="Calibri"/>
              <a:cs typeface="Calibri"/>
            </a:endParaRPr>
          </a:p>
          <a:p>
            <a:pPr marL="527685" indent="-515620">
              <a:lnSpc>
                <a:spcPts val="2595"/>
              </a:lnSpc>
              <a:spcBef>
                <a:spcPts val="213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процентах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 </a:t>
            </a:r>
            <a:r>
              <a:rPr sz="2400" spc="-15" dirty="0">
                <a:latin typeface="Calibri"/>
                <a:cs typeface="Calibri"/>
              </a:rPr>
              <a:t>предполагаемого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объема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продаж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(доля</a:t>
            </a:r>
            <a:r>
              <a:rPr sz="2400" spc="-10" dirty="0">
                <a:latin typeface="Calibri"/>
                <a:cs typeface="Calibri"/>
              </a:rPr>
              <a:t> от</a:t>
            </a:r>
            <a:endParaRPr sz="2400" dirty="0">
              <a:latin typeface="Calibri"/>
              <a:cs typeface="Calibri"/>
            </a:endParaRPr>
          </a:p>
          <a:p>
            <a:pPr marL="527685">
              <a:lnSpc>
                <a:spcPts val="2595"/>
              </a:lnSpc>
            </a:pPr>
            <a:r>
              <a:rPr sz="2400" spc="-5" dirty="0">
                <a:latin typeface="Calibri"/>
                <a:cs typeface="Calibri"/>
              </a:rPr>
              <a:t>выручки).</a:t>
            </a:r>
            <a:endParaRPr sz="2400" dirty="0">
              <a:latin typeface="Calibri"/>
              <a:cs typeface="Calibri"/>
            </a:endParaRPr>
          </a:p>
          <a:p>
            <a:pPr marL="527685" marR="35560" indent="-515620">
              <a:lnSpc>
                <a:spcPts val="2300"/>
              </a:lnSpc>
              <a:spcBef>
                <a:spcPts val="98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40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процентах </a:t>
            </a:r>
            <a:r>
              <a:rPr sz="2400" dirty="0">
                <a:latin typeface="Calibri"/>
                <a:cs typeface="Calibri"/>
              </a:rPr>
              <a:t>прибыли </a:t>
            </a:r>
            <a:r>
              <a:rPr sz="2400" spc="-15" dirty="0">
                <a:latin typeface="Calibri"/>
                <a:cs typeface="Calibri"/>
              </a:rPr>
              <a:t>до </a:t>
            </a:r>
            <a:r>
              <a:rPr sz="2400" spc="-5" dirty="0">
                <a:latin typeface="Calibri"/>
                <a:cs typeface="Calibri"/>
              </a:rPr>
              <a:t>вычета затрат на рекламу/МК </a:t>
            </a:r>
            <a:r>
              <a:rPr sz="2400" spc="-20" dirty="0">
                <a:latin typeface="Calibri"/>
                <a:cs typeface="Calibri"/>
              </a:rPr>
              <a:t>(доля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 </a:t>
            </a:r>
            <a:r>
              <a:rPr sz="2400" spc="-5" dirty="0">
                <a:latin typeface="Calibri"/>
                <a:cs typeface="Calibri"/>
              </a:rPr>
              <a:t>прибыли </a:t>
            </a:r>
            <a:r>
              <a:rPr sz="2400" spc="-15" dirty="0">
                <a:latin typeface="Calibri"/>
                <a:cs typeface="Calibri"/>
              </a:rPr>
              <a:t>до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вычета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затрат </a:t>
            </a:r>
            <a:r>
              <a:rPr sz="2400" dirty="0">
                <a:latin typeface="Calibri"/>
                <a:cs typeface="Calibri"/>
              </a:rPr>
              <a:t>на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МК).</a:t>
            </a:r>
          </a:p>
          <a:p>
            <a:pPr marL="527685" indent="-515620">
              <a:lnSpc>
                <a:spcPts val="2595"/>
              </a:lnSpc>
              <a:spcBef>
                <a:spcPts val="455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400" spc="-10" dirty="0">
                <a:latin typeface="Calibri"/>
                <a:cs typeface="Calibri"/>
              </a:rPr>
              <a:t>Затраты</a:t>
            </a:r>
            <a:r>
              <a:rPr sz="2400" dirty="0">
                <a:latin typeface="Calibri"/>
                <a:cs typeface="Calibri"/>
              </a:rPr>
              <a:t> на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рекламу</a:t>
            </a:r>
            <a:r>
              <a:rPr sz="2400" dirty="0">
                <a:latin typeface="Calibri"/>
                <a:cs typeface="Calibri"/>
              </a:rPr>
              <a:t> на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единицу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продукции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(закладываются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</a:p>
          <a:p>
            <a:pPr marL="527685">
              <a:lnSpc>
                <a:spcPts val="2595"/>
              </a:lnSpc>
            </a:pPr>
            <a:r>
              <a:rPr sz="2400" spc="-5" dirty="0">
                <a:latin typeface="Calibri"/>
                <a:cs typeface="Calibri"/>
              </a:rPr>
              <a:t>себестоимость).</a:t>
            </a:r>
            <a:endParaRPr sz="2400" dirty="0">
              <a:latin typeface="Calibri"/>
              <a:cs typeface="Calibri"/>
            </a:endParaRPr>
          </a:p>
          <a:p>
            <a:pPr marL="527685" marR="641985" indent="-515620">
              <a:lnSpc>
                <a:spcPct val="80000"/>
              </a:lnSpc>
              <a:spcBef>
                <a:spcPts val="994"/>
              </a:spcBef>
              <a:buAutoNum type="arabicPeriod" startAt="4"/>
              <a:tabLst>
                <a:tab pos="527685" algn="l"/>
                <a:tab pos="528320" algn="l"/>
              </a:tabLst>
            </a:pPr>
            <a:r>
              <a:rPr sz="2400" spc="-10" dirty="0">
                <a:latin typeface="Calibri"/>
                <a:cs typeface="Calibri"/>
              </a:rPr>
              <a:t>Конкурентные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методы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(метод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конкурентного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паритета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другие).</a:t>
            </a:r>
            <a:endParaRPr sz="2400" dirty="0">
              <a:latin typeface="Calibri"/>
              <a:cs typeface="Calibri"/>
            </a:endParaRPr>
          </a:p>
          <a:p>
            <a:pPr marL="527685" indent="-515620">
              <a:lnSpc>
                <a:spcPts val="2595"/>
              </a:lnSpc>
              <a:spcBef>
                <a:spcPts val="420"/>
              </a:spcBef>
              <a:buAutoNum type="arabicPeriod" startAt="4"/>
              <a:tabLst>
                <a:tab pos="527685" algn="l"/>
                <a:tab pos="528320" algn="l"/>
              </a:tabLst>
            </a:pPr>
            <a:r>
              <a:rPr sz="2400" spc="-25" dirty="0">
                <a:latin typeface="Calibri"/>
                <a:cs typeface="Calibri"/>
              </a:rPr>
              <a:t>Метод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целей</a:t>
            </a:r>
            <a:r>
              <a:rPr sz="2400" dirty="0">
                <a:latin typeface="Calibri"/>
                <a:cs typeface="Calibri"/>
              </a:rPr>
              <a:t> и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задач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(возник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прямой </a:t>
            </a:r>
            <a:r>
              <a:rPr sz="2400" spc="-10" dirty="0">
                <a:latin typeface="Calibri"/>
                <a:cs typeface="Calibri"/>
              </a:rPr>
              <a:t>почтовой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рекламе,</a:t>
            </a:r>
            <a:endParaRPr sz="2400" dirty="0">
              <a:latin typeface="Calibri"/>
              <a:cs typeface="Calibri"/>
            </a:endParaRPr>
          </a:p>
          <a:p>
            <a:pPr marL="527685">
              <a:lnSpc>
                <a:spcPts val="2595"/>
              </a:lnSpc>
            </a:pPr>
            <a:r>
              <a:rPr sz="2400" dirty="0">
                <a:latin typeface="Calibri"/>
                <a:cs typeface="Calibri"/>
              </a:rPr>
              <a:t>активно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применяется</a:t>
            </a:r>
            <a:r>
              <a:rPr sz="2400" dirty="0">
                <a:latin typeface="Calibri"/>
                <a:cs typeface="Calibri"/>
              </a:rPr>
              <a:t> в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Интернет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рекламе).</a:t>
            </a:r>
            <a:endParaRPr sz="2400" dirty="0">
              <a:latin typeface="Calibri"/>
              <a:cs typeface="Calibri"/>
            </a:endParaRPr>
          </a:p>
          <a:p>
            <a:pPr marL="527685" marR="281305" indent="-515620">
              <a:lnSpc>
                <a:spcPts val="2300"/>
              </a:lnSpc>
              <a:spcBef>
                <a:spcPts val="994"/>
              </a:spcBef>
              <a:buAutoNum type="arabicPeriod" startAt="6"/>
              <a:tabLst>
                <a:tab pos="527685" algn="l"/>
                <a:tab pos="528320" algn="l"/>
              </a:tabLst>
            </a:pPr>
            <a:r>
              <a:rPr sz="2400" spc="-5" dirty="0">
                <a:latin typeface="Calibri"/>
                <a:cs typeface="Calibri"/>
              </a:rPr>
              <a:t>На основе установления </a:t>
            </a:r>
            <a:r>
              <a:rPr sz="2400" dirty="0">
                <a:latin typeface="Calibri"/>
                <a:cs typeface="Calibri"/>
              </a:rPr>
              <a:t>зависимости </a:t>
            </a:r>
            <a:r>
              <a:rPr sz="2400" spc="-15" dirty="0">
                <a:latin typeface="Calibri"/>
                <a:cs typeface="Calibri"/>
              </a:rPr>
              <a:t>между </a:t>
            </a:r>
            <a:r>
              <a:rPr sz="2400" dirty="0">
                <a:latin typeface="Calibri"/>
                <a:cs typeface="Calibri"/>
              </a:rPr>
              <a:t>уровнем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коммуникации</a:t>
            </a:r>
            <a:r>
              <a:rPr sz="2400" dirty="0">
                <a:latin typeface="Calibri"/>
                <a:cs typeface="Calibri"/>
              </a:rPr>
              <a:t> 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поведением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потребителя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(использование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пирамиды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коммуникации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или </a:t>
            </a:r>
            <a:r>
              <a:rPr sz="2400" spc="-5" dirty="0">
                <a:latin typeface="Calibri"/>
                <a:cs typeface="Calibri"/>
              </a:rPr>
              <a:t>воронки </a:t>
            </a:r>
            <a:r>
              <a:rPr sz="2400" spc="-15" dirty="0">
                <a:latin typeface="Calibri"/>
                <a:cs typeface="Calibri"/>
              </a:rPr>
              <a:t>продаж).</a:t>
            </a:r>
            <a:endParaRPr sz="24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445"/>
              </a:spcBef>
              <a:buAutoNum type="arabicPeriod" startAt="6"/>
              <a:tabLst>
                <a:tab pos="527685" algn="l"/>
                <a:tab pos="528320" algn="l"/>
              </a:tabLst>
            </a:pPr>
            <a:r>
              <a:rPr sz="2400" spc="-10" dirty="0">
                <a:latin typeface="Calibri"/>
                <a:cs typeface="Calibri"/>
              </a:rPr>
              <a:t>Математическое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моделирование.</a:t>
            </a:r>
            <a:endParaRPr sz="24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425"/>
              </a:spcBef>
              <a:buAutoNum type="arabicPeriod" startAt="6"/>
              <a:tabLst>
                <a:tab pos="527685" algn="l"/>
                <a:tab pos="528320" algn="l"/>
              </a:tabLst>
            </a:pPr>
            <a:r>
              <a:rPr sz="2400" spc="-25" dirty="0">
                <a:latin typeface="Calibri"/>
                <a:cs typeface="Calibri"/>
              </a:rPr>
              <a:t>Метод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остаточных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средств.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70" y="2464053"/>
            <a:ext cx="5822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 err="1">
                <a:solidFill>
                  <a:schemeClr val="accent6">
                    <a:lumMod val="75000"/>
                  </a:schemeClr>
                </a:solidFill>
              </a:rPr>
              <a:t>Эффективность</a:t>
            </a:r>
            <a:r>
              <a:rPr sz="3600" spc="-85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sz="3600" dirty="0">
                <a:solidFill>
                  <a:schemeClr val="accent6">
                    <a:lumMod val="75000"/>
                  </a:schemeClr>
                </a:solidFill>
              </a:rPr>
              <a:t>рекламы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23" y="3893820"/>
            <a:ext cx="8554212" cy="23637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38652" y="91820"/>
            <a:ext cx="47694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Система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коммуникационного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воздействия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9495" y="1917192"/>
            <a:ext cx="1541145" cy="93599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  <a:spcBef>
                <a:spcPts val="1180"/>
              </a:spcBef>
            </a:pPr>
            <a:r>
              <a:rPr sz="1300" b="1" spc="-5" dirty="0">
                <a:latin typeface="Tahoma"/>
                <a:cs typeface="Tahoma"/>
              </a:rPr>
              <a:t>Рекламодатель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68105" y="1912429"/>
            <a:ext cx="2137410" cy="945515"/>
            <a:chOff x="2368105" y="1912429"/>
            <a:chExt cx="2137410" cy="945515"/>
          </a:xfrm>
        </p:grpSpPr>
        <p:sp>
          <p:nvSpPr>
            <p:cNvPr id="6" name="object 6"/>
            <p:cNvSpPr/>
            <p:nvPr/>
          </p:nvSpPr>
          <p:spPr>
            <a:xfrm>
              <a:off x="2372867" y="1917192"/>
              <a:ext cx="2127885" cy="935990"/>
            </a:xfrm>
            <a:custGeom>
              <a:avLst/>
              <a:gdLst/>
              <a:ahLst/>
              <a:cxnLst/>
              <a:rect l="l" t="t" r="r" b="b"/>
              <a:pathLst>
                <a:path w="2127885" h="935989">
                  <a:moveTo>
                    <a:pt x="2127504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2127504" y="935736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539E39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72867" y="1917192"/>
              <a:ext cx="2127885" cy="935990"/>
            </a:xfrm>
            <a:custGeom>
              <a:avLst/>
              <a:gdLst/>
              <a:ahLst/>
              <a:cxnLst/>
              <a:rect l="l" t="t" r="r" b="b"/>
              <a:pathLst>
                <a:path w="2127885" h="935989">
                  <a:moveTo>
                    <a:pt x="0" y="935736"/>
                  </a:moveTo>
                  <a:lnTo>
                    <a:pt x="2127504" y="935736"/>
                  </a:lnTo>
                  <a:lnTo>
                    <a:pt x="2127504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72867" y="1917192"/>
            <a:ext cx="2127885" cy="93599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92405" marR="238760" indent="351790">
              <a:lnSpc>
                <a:spcPct val="100000"/>
              </a:lnSpc>
              <a:spcBef>
                <a:spcPts val="1345"/>
              </a:spcBef>
            </a:pPr>
            <a:r>
              <a:rPr sz="1300" b="1" spc="-5" dirty="0">
                <a:latin typeface="Tahoma"/>
                <a:cs typeface="Tahoma"/>
              </a:rPr>
              <a:t>Рекламное/ </a:t>
            </a:r>
            <a:r>
              <a:rPr sz="1300" b="1" dirty="0">
                <a:latin typeface="Tahoma"/>
                <a:cs typeface="Tahoma"/>
              </a:rPr>
              <a:t> </a:t>
            </a:r>
            <a:r>
              <a:rPr sz="1300" b="1" spc="-5" dirty="0">
                <a:latin typeface="Tahoma"/>
                <a:cs typeface="Tahoma"/>
              </a:rPr>
              <a:t>коммун</a:t>
            </a:r>
            <a:r>
              <a:rPr sz="1300" b="1" spc="-10" dirty="0">
                <a:latin typeface="Tahoma"/>
                <a:cs typeface="Tahoma"/>
              </a:rPr>
              <a:t>и</a:t>
            </a:r>
            <a:r>
              <a:rPr sz="1300" b="1" spc="-5" dirty="0">
                <a:latin typeface="Tahoma"/>
                <a:cs typeface="Tahoma"/>
              </a:rPr>
              <a:t>кац</a:t>
            </a:r>
            <a:r>
              <a:rPr sz="1300" b="1" spc="-10" dirty="0">
                <a:latin typeface="Tahoma"/>
                <a:cs typeface="Tahoma"/>
              </a:rPr>
              <a:t>и</a:t>
            </a:r>
            <a:r>
              <a:rPr sz="1300" b="1" spc="-5" dirty="0">
                <a:latin typeface="Tahoma"/>
                <a:cs typeface="Tahoma"/>
              </a:rPr>
              <a:t>о</a:t>
            </a:r>
            <a:r>
              <a:rPr sz="1300" b="1" spc="-10" dirty="0">
                <a:latin typeface="Tahoma"/>
                <a:cs typeface="Tahoma"/>
              </a:rPr>
              <a:t>нн</a:t>
            </a:r>
            <a:r>
              <a:rPr sz="1300" b="1" spc="5" dirty="0">
                <a:latin typeface="Tahoma"/>
                <a:cs typeface="Tahoma"/>
              </a:rPr>
              <a:t>о</a:t>
            </a:r>
            <a:r>
              <a:rPr sz="1300" b="1" spc="-5" dirty="0">
                <a:latin typeface="Tahoma"/>
                <a:cs typeface="Tahoma"/>
              </a:rPr>
              <a:t>е</a:t>
            </a:r>
            <a:endParaRPr sz="1300">
              <a:latin typeface="Tahoma"/>
              <a:cs typeface="Tahoma"/>
            </a:endParaRPr>
          </a:p>
          <a:p>
            <a:pPr marL="577850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обращение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88217" y="1912429"/>
            <a:ext cx="1844675" cy="945515"/>
            <a:chOff x="4788217" y="1912429"/>
            <a:chExt cx="1844675" cy="945515"/>
          </a:xfrm>
        </p:grpSpPr>
        <p:sp>
          <p:nvSpPr>
            <p:cNvPr id="10" name="object 10"/>
            <p:cNvSpPr/>
            <p:nvPr/>
          </p:nvSpPr>
          <p:spPr>
            <a:xfrm>
              <a:off x="4792979" y="1917192"/>
              <a:ext cx="1835150" cy="935990"/>
            </a:xfrm>
            <a:custGeom>
              <a:avLst/>
              <a:gdLst/>
              <a:ahLst/>
              <a:cxnLst/>
              <a:rect l="l" t="t" r="r" b="b"/>
              <a:pathLst>
                <a:path w="1835150" h="935989">
                  <a:moveTo>
                    <a:pt x="1834896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1834896" y="935736"/>
                  </a:lnTo>
                  <a:lnTo>
                    <a:pt x="1834896" y="0"/>
                  </a:lnTo>
                  <a:close/>
                </a:path>
              </a:pathLst>
            </a:custGeom>
            <a:solidFill>
              <a:srgbClr val="539E39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92979" y="1917192"/>
              <a:ext cx="1835150" cy="935990"/>
            </a:xfrm>
            <a:custGeom>
              <a:avLst/>
              <a:gdLst/>
              <a:ahLst/>
              <a:cxnLst/>
              <a:rect l="l" t="t" r="r" b="b"/>
              <a:pathLst>
                <a:path w="1835150" h="935989">
                  <a:moveTo>
                    <a:pt x="0" y="935736"/>
                  </a:moveTo>
                  <a:lnTo>
                    <a:pt x="1834896" y="935736"/>
                  </a:lnTo>
                  <a:lnTo>
                    <a:pt x="1834896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92979" y="1917192"/>
            <a:ext cx="1835150" cy="93599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58750" marR="151765" indent="363855">
              <a:lnSpc>
                <a:spcPct val="100000"/>
              </a:lnSpc>
              <a:spcBef>
                <a:spcPts val="1345"/>
              </a:spcBef>
            </a:pPr>
            <a:r>
              <a:rPr sz="1300" b="1" spc="-10" dirty="0">
                <a:latin typeface="Tahoma"/>
                <a:cs typeface="Tahoma"/>
              </a:rPr>
              <a:t>Средства </a:t>
            </a:r>
            <a:r>
              <a:rPr sz="1300" b="1" spc="-5" dirty="0">
                <a:latin typeface="Tahoma"/>
                <a:cs typeface="Tahoma"/>
              </a:rPr>
              <a:t> </a:t>
            </a:r>
            <a:r>
              <a:rPr sz="1300" b="1" spc="-10" dirty="0">
                <a:latin typeface="Tahoma"/>
                <a:cs typeface="Tahoma"/>
              </a:rPr>
              <a:t>рекл</a:t>
            </a:r>
            <a:r>
              <a:rPr sz="1300" b="1" spc="-5" dirty="0">
                <a:latin typeface="Tahoma"/>
                <a:cs typeface="Tahoma"/>
              </a:rPr>
              <a:t>амы</a:t>
            </a:r>
            <a:r>
              <a:rPr sz="1300" b="1" spc="-10" dirty="0">
                <a:latin typeface="Tahoma"/>
                <a:cs typeface="Tahoma"/>
              </a:rPr>
              <a:t>/</a:t>
            </a:r>
            <a:r>
              <a:rPr sz="1300" b="1" spc="-5" dirty="0">
                <a:latin typeface="Tahoma"/>
                <a:cs typeface="Tahoma"/>
              </a:rPr>
              <a:t>каналы</a:t>
            </a:r>
            <a:endParaRPr sz="1300">
              <a:latin typeface="Tahoma"/>
              <a:cs typeface="Tahoma"/>
            </a:endParaRPr>
          </a:p>
          <a:p>
            <a:pPr marL="277495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коммуникации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2007" y="1917192"/>
            <a:ext cx="1539240" cy="93599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344170" marR="206375" indent="-130175">
              <a:lnSpc>
                <a:spcPct val="100000"/>
              </a:lnSpc>
              <a:spcBef>
                <a:spcPts val="1345"/>
              </a:spcBef>
            </a:pPr>
            <a:r>
              <a:rPr sz="1300" b="1" dirty="0">
                <a:latin typeface="Tahoma"/>
                <a:cs typeface="Tahoma"/>
              </a:rPr>
              <a:t>П</a:t>
            </a:r>
            <a:r>
              <a:rPr sz="1300" b="1" spc="-5" dirty="0">
                <a:latin typeface="Tahoma"/>
                <a:cs typeface="Tahoma"/>
              </a:rPr>
              <a:t>отр</a:t>
            </a:r>
            <a:r>
              <a:rPr sz="1300" b="1" spc="-10" dirty="0">
                <a:latin typeface="Tahoma"/>
                <a:cs typeface="Tahoma"/>
              </a:rPr>
              <a:t>е</a:t>
            </a:r>
            <a:r>
              <a:rPr sz="1300" b="1" spc="-5" dirty="0">
                <a:latin typeface="Tahoma"/>
                <a:cs typeface="Tahoma"/>
              </a:rPr>
              <a:t>би</a:t>
            </a:r>
            <a:r>
              <a:rPr sz="1300" b="1" spc="-15" dirty="0">
                <a:latin typeface="Tahoma"/>
                <a:cs typeface="Tahoma"/>
              </a:rPr>
              <a:t>т</a:t>
            </a:r>
            <a:r>
              <a:rPr sz="1300" b="1" spc="-5" dirty="0">
                <a:latin typeface="Tahoma"/>
                <a:cs typeface="Tahoma"/>
              </a:rPr>
              <a:t>ель  (Целевая</a:t>
            </a:r>
            <a:endParaRPr sz="1300">
              <a:latin typeface="Tahoma"/>
              <a:cs typeface="Tahoma"/>
            </a:endParaRPr>
          </a:p>
          <a:p>
            <a:pPr marL="273685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Аудитория)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080260" y="2310383"/>
            <a:ext cx="4840605" cy="76200"/>
          </a:xfrm>
          <a:custGeom>
            <a:avLst/>
            <a:gdLst/>
            <a:ahLst/>
            <a:cxnLst/>
            <a:rect l="l" t="t" r="r" b="b"/>
            <a:pathLst>
              <a:path w="4840605" h="76200">
                <a:moveTo>
                  <a:pt x="292608" y="38100"/>
                </a:moveTo>
                <a:lnTo>
                  <a:pt x="279908" y="31750"/>
                </a:lnTo>
                <a:lnTo>
                  <a:pt x="216408" y="0"/>
                </a:lnTo>
                <a:lnTo>
                  <a:pt x="216408" y="31750"/>
                </a:lnTo>
                <a:lnTo>
                  <a:pt x="0" y="31750"/>
                </a:lnTo>
                <a:lnTo>
                  <a:pt x="0" y="44450"/>
                </a:lnTo>
                <a:lnTo>
                  <a:pt x="216408" y="44450"/>
                </a:lnTo>
                <a:lnTo>
                  <a:pt x="216408" y="76200"/>
                </a:lnTo>
                <a:lnTo>
                  <a:pt x="279908" y="44450"/>
                </a:lnTo>
                <a:lnTo>
                  <a:pt x="292608" y="38100"/>
                </a:lnTo>
                <a:close/>
              </a:path>
              <a:path w="4840605" h="76200">
                <a:moveTo>
                  <a:pt x="2712720" y="38100"/>
                </a:moveTo>
                <a:lnTo>
                  <a:pt x="2700020" y="31750"/>
                </a:lnTo>
                <a:lnTo>
                  <a:pt x="2636520" y="0"/>
                </a:lnTo>
                <a:lnTo>
                  <a:pt x="2636520" y="31750"/>
                </a:lnTo>
                <a:lnTo>
                  <a:pt x="2420112" y="31750"/>
                </a:lnTo>
                <a:lnTo>
                  <a:pt x="2420112" y="44450"/>
                </a:lnTo>
                <a:lnTo>
                  <a:pt x="2636520" y="44450"/>
                </a:lnTo>
                <a:lnTo>
                  <a:pt x="2636520" y="76200"/>
                </a:lnTo>
                <a:lnTo>
                  <a:pt x="2700020" y="44450"/>
                </a:lnTo>
                <a:lnTo>
                  <a:pt x="2712720" y="38100"/>
                </a:lnTo>
                <a:close/>
              </a:path>
              <a:path w="4840605" h="76200">
                <a:moveTo>
                  <a:pt x="4840224" y="38100"/>
                </a:moveTo>
                <a:lnTo>
                  <a:pt x="4827524" y="31750"/>
                </a:lnTo>
                <a:lnTo>
                  <a:pt x="4764024" y="0"/>
                </a:lnTo>
                <a:lnTo>
                  <a:pt x="4764024" y="31750"/>
                </a:lnTo>
                <a:lnTo>
                  <a:pt x="4547616" y="31750"/>
                </a:lnTo>
                <a:lnTo>
                  <a:pt x="4547616" y="44450"/>
                </a:lnTo>
                <a:lnTo>
                  <a:pt x="4764024" y="44450"/>
                </a:lnTo>
                <a:lnTo>
                  <a:pt x="4764024" y="76200"/>
                </a:lnTo>
                <a:lnTo>
                  <a:pt x="4827524" y="44450"/>
                </a:lnTo>
                <a:lnTo>
                  <a:pt x="484022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382267" y="2852927"/>
            <a:ext cx="5763895" cy="365760"/>
            <a:chOff x="1382267" y="2852927"/>
            <a:chExt cx="5763895" cy="365760"/>
          </a:xfrm>
        </p:grpSpPr>
        <p:sp>
          <p:nvSpPr>
            <p:cNvPr id="16" name="object 16"/>
            <p:cNvSpPr/>
            <p:nvPr/>
          </p:nvSpPr>
          <p:spPr>
            <a:xfrm>
              <a:off x="1420367" y="2852927"/>
              <a:ext cx="5721350" cy="361315"/>
            </a:xfrm>
            <a:custGeom>
              <a:avLst/>
              <a:gdLst/>
              <a:ahLst/>
              <a:cxnLst/>
              <a:rect l="l" t="t" r="r" b="b"/>
              <a:pathLst>
                <a:path w="5721350" h="361314">
                  <a:moveTo>
                    <a:pt x="5721096" y="0"/>
                  </a:moveTo>
                  <a:lnTo>
                    <a:pt x="5721096" y="361188"/>
                  </a:lnTo>
                </a:path>
                <a:path w="5721350" h="361314">
                  <a:moveTo>
                    <a:pt x="5721096" y="361188"/>
                  </a:moveTo>
                  <a:lnTo>
                    <a:pt x="0" y="3611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82267" y="2852927"/>
              <a:ext cx="76200" cy="361315"/>
            </a:xfrm>
            <a:custGeom>
              <a:avLst/>
              <a:gdLst/>
              <a:ahLst/>
              <a:cxnLst/>
              <a:rect l="l" t="t" r="r" b="b"/>
              <a:pathLst>
                <a:path w="76200" h="36131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61188"/>
                  </a:lnTo>
                  <a:lnTo>
                    <a:pt x="44450" y="361188"/>
                  </a:lnTo>
                  <a:lnTo>
                    <a:pt x="44450" y="63500"/>
                  </a:lnTo>
                  <a:close/>
                </a:path>
                <a:path w="76200" h="36131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6131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228088" y="1124711"/>
            <a:ext cx="4546600" cy="1873250"/>
          </a:xfrm>
          <a:prstGeom prst="rect">
            <a:avLst/>
          </a:prstGeom>
          <a:solidFill>
            <a:srgbClr val="539E39">
              <a:alpha val="30195"/>
            </a:srgbClr>
          </a:solidFill>
          <a:ln w="9144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1597660" marR="865505" indent="-654050">
              <a:lnSpc>
                <a:spcPct val="100000"/>
              </a:lnSpc>
            </a:pPr>
            <a:r>
              <a:rPr sz="1300" b="1" spc="-5" dirty="0">
                <a:latin typeface="Verdana"/>
                <a:cs typeface="Verdana"/>
              </a:rPr>
              <a:t>Определяют </a:t>
            </a:r>
            <a:r>
              <a:rPr sz="1300" b="1" spc="-10" dirty="0">
                <a:latin typeface="Verdana"/>
                <a:cs typeface="Verdana"/>
              </a:rPr>
              <a:t>эффективность </a:t>
            </a:r>
            <a:r>
              <a:rPr sz="1300" b="1" spc="-430" dirty="0">
                <a:latin typeface="Verdana"/>
                <a:cs typeface="Verdana"/>
              </a:rPr>
              <a:t> </a:t>
            </a:r>
            <a:r>
              <a:rPr sz="1300" b="1" spc="-5" dirty="0">
                <a:latin typeface="Verdana"/>
                <a:cs typeface="Verdana"/>
              </a:rPr>
              <a:t>коммуникации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2437" y="3260597"/>
            <a:ext cx="8136890" cy="272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Verdana"/>
                <a:cs typeface="Verdana"/>
              </a:rPr>
              <a:t>Обратная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связь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50">
              <a:latin typeface="Verdana"/>
              <a:cs typeface="Verdana"/>
            </a:endParaRPr>
          </a:p>
          <a:p>
            <a:pPr marL="12700" marR="719455">
              <a:lnSpc>
                <a:spcPct val="100000"/>
              </a:lnSpc>
            </a:pPr>
            <a:r>
              <a:rPr sz="2200" spc="-10" dirty="0">
                <a:latin typeface="Calibri"/>
                <a:cs typeface="Calibri"/>
              </a:rPr>
              <a:t>Для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эффективной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коммуникации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необходимо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ответить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три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вопроса:</a:t>
            </a:r>
            <a:endParaRPr sz="2200">
              <a:latin typeface="Calibri"/>
              <a:cs typeface="Calibri"/>
            </a:endParaRPr>
          </a:p>
          <a:p>
            <a:pPr marL="622300" indent="-609600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spc="-25" dirty="0">
                <a:latin typeface="Calibri"/>
                <a:cs typeface="Calibri"/>
              </a:rPr>
              <a:t>Кто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наш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потребитель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(какая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у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нас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ЦА)?</a:t>
            </a:r>
            <a:endParaRPr sz="2200">
              <a:latin typeface="Calibri"/>
              <a:cs typeface="Calibri"/>
            </a:endParaRPr>
          </a:p>
          <a:p>
            <a:pPr marL="622300" indent="-609600">
              <a:lnSpc>
                <a:spcPts val="2245"/>
              </a:lnSpc>
              <a:spcBef>
                <a:spcPts val="204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spc="-10" dirty="0">
                <a:latin typeface="Calibri"/>
                <a:cs typeface="Calibri"/>
              </a:rPr>
              <a:t>Что </a:t>
            </a:r>
            <a:r>
              <a:rPr sz="2200" spc="-15" dirty="0">
                <a:latin typeface="Calibri"/>
                <a:cs typeface="Calibri"/>
              </a:rPr>
              <a:t>ему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сказать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показать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(разработка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коммуникационного</a:t>
            </a:r>
            <a:endParaRPr sz="2200">
              <a:latin typeface="Calibri"/>
              <a:cs typeface="Calibri"/>
            </a:endParaRPr>
          </a:p>
          <a:p>
            <a:pPr marL="622300">
              <a:lnSpc>
                <a:spcPts val="2245"/>
              </a:lnSpc>
            </a:pPr>
            <a:r>
              <a:rPr sz="2200" spc="-5" dirty="0">
                <a:latin typeface="Calibri"/>
                <a:cs typeface="Calibri"/>
              </a:rPr>
              <a:t>обращения)?</a:t>
            </a:r>
            <a:endParaRPr sz="2200">
              <a:latin typeface="Calibri"/>
              <a:cs typeface="Calibri"/>
            </a:endParaRPr>
          </a:p>
          <a:p>
            <a:pPr marL="622300" indent="-609600">
              <a:lnSpc>
                <a:spcPct val="100000"/>
              </a:lnSpc>
              <a:spcBef>
                <a:spcPts val="215"/>
              </a:spcBef>
              <a:buAutoNum type="arabicPeriod" startAt="3"/>
              <a:tabLst>
                <a:tab pos="621665" algn="l"/>
                <a:tab pos="622300" algn="l"/>
              </a:tabLst>
            </a:pPr>
            <a:r>
              <a:rPr sz="2200" spc="-95" dirty="0">
                <a:latin typeface="Calibri"/>
                <a:cs typeface="Calibri"/>
              </a:rPr>
              <a:t>Где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когда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показать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и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сказать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(выбор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средств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коммуникации)?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8652" y="91820"/>
            <a:ext cx="47694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Система</a:t>
            </a:r>
            <a:r>
              <a:rPr sz="2000" spc="-20" dirty="0"/>
              <a:t> </a:t>
            </a:r>
            <a:r>
              <a:rPr sz="2000" spc="-5" dirty="0"/>
              <a:t>коммуникационного</a:t>
            </a:r>
            <a:r>
              <a:rPr sz="2000" spc="-40" dirty="0"/>
              <a:t> </a:t>
            </a:r>
            <a:r>
              <a:rPr sz="2000" spc="-5" dirty="0"/>
              <a:t>воздействия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539495" y="1917192"/>
            <a:ext cx="1541145" cy="93599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  <a:spcBef>
                <a:spcPts val="1180"/>
              </a:spcBef>
            </a:pPr>
            <a:r>
              <a:rPr sz="1300" b="1" spc="-5" dirty="0">
                <a:latin typeface="Tahoma"/>
                <a:cs typeface="Tahoma"/>
              </a:rPr>
              <a:t>Рекламодатель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68105" y="1912429"/>
            <a:ext cx="2137410" cy="945515"/>
            <a:chOff x="2368105" y="1912429"/>
            <a:chExt cx="2137410" cy="945515"/>
          </a:xfrm>
        </p:grpSpPr>
        <p:sp>
          <p:nvSpPr>
            <p:cNvPr id="5" name="object 5"/>
            <p:cNvSpPr/>
            <p:nvPr/>
          </p:nvSpPr>
          <p:spPr>
            <a:xfrm>
              <a:off x="2372867" y="1917192"/>
              <a:ext cx="2127885" cy="935990"/>
            </a:xfrm>
            <a:custGeom>
              <a:avLst/>
              <a:gdLst/>
              <a:ahLst/>
              <a:cxnLst/>
              <a:rect l="l" t="t" r="r" b="b"/>
              <a:pathLst>
                <a:path w="2127885" h="935989">
                  <a:moveTo>
                    <a:pt x="2127504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2127504" y="935736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539E39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2867" y="1917192"/>
              <a:ext cx="2127885" cy="935990"/>
            </a:xfrm>
            <a:custGeom>
              <a:avLst/>
              <a:gdLst/>
              <a:ahLst/>
              <a:cxnLst/>
              <a:rect l="l" t="t" r="r" b="b"/>
              <a:pathLst>
                <a:path w="2127885" h="935989">
                  <a:moveTo>
                    <a:pt x="0" y="935736"/>
                  </a:moveTo>
                  <a:lnTo>
                    <a:pt x="2127504" y="935736"/>
                  </a:lnTo>
                  <a:lnTo>
                    <a:pt x="2127504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72867" y="1917192"/>
            <a:ext cx="2127885" cy="93599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92405" marR="238760" indent="351790">
              <a:lnSpc>
                <a:spcPct val="100000"/>
              </a:lnSpc>
              <a:spcBef>
                <a:spcPts val="1345"/>
              </a:spcBef>
            </a:pPr>
            <a:r>
              <a:rPr sz="1300" b="1" spc="-5" dirty="0">
                <a:latin typeface="Tahoma"/>
                <a:cs typeface="Tahoma"/>
              </a:rPr>
              <a:t>Рекламное/ </a:t>
            </a:r>
            <a:r>
              <a:rPr sz="1300" b="1" dirty="0">
                <a:latin typeface="Tahoma"/>
                <a:cs typeface="Tahoma"/>
              </a:rPr>
              <a:t> </a:t>
            </a:r>
            <a:r>
              <a:rPr sz="1300" b="1" spc="-5" dirty="0">
                <a:latin typeface="Tahoma"/>
                <a:cs typeface="Tahoma"/>
              </a:rPr>
              <a:t>коммун</a:t>
            </a:r>
            <a:r>
              <a:rPr sz="1300" b="1" spc="-10" dirty="0">
                <a:latin typeface="Tahoma"/>
                <a:cs typeface="Tahoma"/>
              </a:rPr>
              <a:t>и</a:t>
            </a:r>
            <a:r>
              <a:rPr sz="1300" b="1" spc="-5" dirty="0">
                <a:latin typeface="Tahoma"/>
                <a:cs typeface="Tahoma"/>
              </a:rPr>
              <a:t>кац</a:t>
            </a:r>
            <a:r>
              <a:rPr sz="1300" b="1" spc="-10" dirty="0">
                <a:latin typeface="Tahoma"/>
                <a:cs typeface="Tahoma"/>
              </a:rPr>
              <a:t>и</a:t>
            </a:r>
            <a:r>
              <a:rPr sz="1300" b="1" spc="-5" dirty="0">
                <a:latin typeface="Tahoma"/>
                <a:cs typeface="Tahoma"/>
              </a:rPr>
              <a:t>о</a:t>
            </a:r>
            <a:r>
              <a:rPr sz="1300" b="1" spc="-10" dirty="0">
                <a:latin typeface="Tahoma"/>
                <a:cs typeface="Tahoma"/>
              </a:rPr>
              <a:t>нн</a:t>
            </a:r>
            <a:r>
              <a:rPr sz="1300" b="1" spc="5" dirty="0">
                <a:latin typeface="Tahoma"/>
                <a:cs typeface="Tahoma"/>
              </a:rPr>
              <a:t>о</a:t>
            </a:r>
            <a:r>
              <a:rPr sz="1300" b="1" spc="-5" dirty="0">
                <a:latin typeface="Tahoma"/>
                <a:cs typeface="Tahoma"/>
              </a:rPr>
              <a:t>е</a:t>
            </a:r>
            <a:endParaRPr sz="1300">
              <a:latin typeface="Tahoma"/>
              <a:cs typeface="Tahoma"/>
            </a:endParaRPr>
          </a:p>
          <a:p>
            <a:pPr marL="577850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обращение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88217" y="1912429"/>
            <a:ext cx="1844675" cy="945515"/>
            <a:chOff x="4788217" y="1912429"/>
            <a:chExt cx="1844675" cy="945515"/>
          </a:xfrm>
        </p:grpSpPr>
        <p:sp>
          <p:nvSpPr>
            <p:cNvPr id="9" name="object 9"/>
            <p:cNvSpPr/>
            <p:nvPr/>
          </p:nvSpPr>
          <p:spPr>
            <a:xfrm>
              <a:off x="4792979" y="1917192"/>
              <a:ext cx="1835150" cy="935990"/>
            </a:xfrm>
            <a:custGeom>
              <a:avLst/>
              <a:gdLst/>
              <a:ahLst/>
              <a:cxnLst/>
              <a:rect l="l" t="t" r="r" b="b"/>
              <a:pathLst>
                <a:path w="1835150" h="935989">
                  <a:moveTo>
                    <a:pt x="1834896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1834896" y="935736"/>
                  </a:lnTo>
                  <a:lnTo>
                    <a:pt x="1834896" y="0"/>
                  </a:lnTo>
                  <a:close/>
                </a:path>
              </a:pathLst>
            </a:custGeom>
            <a:solidFill>
              <a:srgbClr val="539E39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92979" y="1917192"/>
              <a:ext cx="1835150" cy="935990"/>
            </a:xfrm>
            <a:custGeom>
              <a:avLst/>
              <a:gdLst/>
              <a:ahLst/>
              <a:cxnLst/>
              <a:rect l="l" t="t" r="r" b="b"/>
              <a:pathLst>
                <a:path w="1835150" h="935989">
                  <a:moveTo>
                    <a:pt x="0" y="935736"/>
                  </a:moveTo>
                  <a:lnTo>
                    <a:pt x="1834896" y="935736"/>
                  </a:lnTo>
                  <a:lnTo>
                    <a:pt x="1834896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92979" y="1917192"/>
            <a:ext cx="1835150" cy="93599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58750" marR="151765" indent="363855">
              <a:lnSpc>
                <a:spcPct val="100000"/>
              </a:lnSpc>
              <a:spcBef>
                <a:spcPts val="1345"/>
              </a:spcBef>
            </a:pPr>
            <a:r>
              <a:rPr sz="1300" b="1" spc="-10" dirty="0">
                <a:latin typeface="Tahoma"/>
                <a:cs typeface="Tahoma"/>
              </a:rPr>
              <a:t>Средства </a:t>
            </a:r>
            <a:r>
              <a:rPr sz="1300" b="1" spc="-5" dirty="0">
                <a:latin typeface="Tahoma"/>
                <a:cs typeface="Tahoma"/>
              </a:rPr>
              <a:t> </a:t>
            </a:r>
            <a:r>
              <a:rPr sz="1300" b="1" spc="-10" dirty="0">
                <a:latin typeface="Tahoma"/>
                <a:cs typeface="Tahoma"/>
              </a:rPr>
              <a:t>рекл</a:t>
            </a:r>
            <a:r>
              <a:rPr sz="1300" b="1" spc="-5" dirty="0">
                <a:latin typeface="Tahoma"/>
                <a:cs typeface="Tahoma"/>
              </a:rPr>
              <a:t>амы</a:t>
            </a:r>
            <a:r>
              <a:rPr sz="1300" b="1" spc="-10" dirty="0">
                <a:latin typeface="Tahoma"/>
                <a:cs typeface="Tahoma"/>
              </a:rPr>
              <a:t>/</a:t>
            </a:r>
            <a:r>
              <a:rPr sz="1300" b="1" spc="-5" dirty="0">
                <a:latin typeface="Tahoma"/>
                <a:cs typeface="Tahoma"/>
              </a:rPr>
              <a:t>каналы</a:t>
            </a:r>
            <a:endParaRPr sz="1300">
              <a:latin typeface="Tahoma"/>
              <a:cs typeface="Tahoma"/>
            </a:endParaRPr>
          </a:p>
          <a:p>
            <a:pPr marL="277495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коммуникации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22007" y="1917192"/>
            <a:ext cx="1539240" cy="93599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344170" marR="206375" indent="-130175">
              <a:lnSpc>
                <a:spcPct val="100000"/>
              </a:lnSpc>
              <a:spcBef>
                <a:spcPts val="1345"/>
              </a:spcBef>
            </a:pPr>
            <a:r>
              <a:rPr sz="1300" b="1" dirty="0">
                <a:latin typeface="Tahoma"/>
                <a:cs typeface="Tahoma"/>
              </a:rPr>
              <a:t>П</a:t>
            </a:r>
            <a:r>
              <a:rPr sz="1300" b="1" spc="-5" dirty="0">
                <a:latin typeface="Tahoma"/>
                <a:cs typeface="Tahoma"/>
              </a:rPr>
              <a:t>отр</a:t>
            </a:r>
            <a:r>
              <a:rPr sz="1300" b="1" spc="-10" dirty="0">
                <a:latin typeface="Tahoma"/>
                <a:cs typeface="Tahoma"/>
              </a:rPr>
              <a:t>е</a:t>
            </a:r>
            <a:r>
              <a:rPr sz="1300" b="1" spc="-5" dirty="0">
                <a:latin typeface="Tahoma"/>
                <a:cs typeface="Tahoma"/>
              </a:rPr>
              <a:t>би</a:t>
            </a:r>
            <a:r>
              <a:rPr sz="1300" b="1" spc="-15" dirty="0">
                <a:latin typeface="Tahoma"/>
                <a:cs typeface="Tahoma"/>
              </a:rPr>
              <a:t>т</a:t>
            </a:r>
            <a:r>
              <a:rPr sz="1300" b="1" spc="-5" dirty="0">
                <a:latin typeface="Tahoma"/>
                <a:cs typeface="Tahoma"/>
              </a:rPr>
              <a:t>ель  (Целевая</a:t>
            </a:r>
            <a:endParaRPr sz="1300">
              <a:latin typeface="Tahoma"/>
              <a:cs typeface="Tahoma"/>
            </a:endParaRPr>
          </a:p>
          <a:p>
            <a:pPr marL="273685">
              <a:lnSpc>
                <a:spcPct val="100000"/>
              </a:lnSpc>
            </a:pPr>
            <a:r>
              <a:rPr sz="1300" b="1" spc="-5" dirty="0">
                <a:latin typeface="Tahoma"/>
                <a:cs typeface="Tahoma"/>
              </a:rPr>
              <a:t>Аудитория)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80260" y="2310383"/>
            <a:ext cx="4840605" cy="76200"/>
          </a:xfrm>
          <a:custGeom>
            <a:avLst/>
            <a:gdLst/>
            <a:ahLst/>
            <a:cxnLst/>
            <a:rect l="l" t="t" r="r" b="b"/>
            <a:pathLst>
              <a:path w="4840605" h="76200">
                <a:moveTo>
                  <a:pt x="292608" y="38100"/>
                </a:moveTo>
                <a:lnTo>
                  <a:pt x="279908" y="31750"/>
                </a:lnTo>
                <a:lnTo>
                  <a:pt x="216408" y="0"/>
                </a:lnTo>
                <a:lnTo>
                  <a:pt x="216408" y="31750"/>
                </a:lnTo>
                <a:lnTo>
                  <a:pt x="0" y="31750"/>
                </a:lnTo>
                <a:lnTo>
                  <a:pt x="0" y="44450"/>
                </a:lnTo>
                <a:lnTo>
                  <a:pt x="216408" y="44450"/>
                </a:lnTo>
                <a:lnTo>
                  <a:pt x="216408" y="76200"/>
                </a:lnTo>
                <a:lnTo>
                  <a:pt x="279908" y="44450"/>
                </a:lnTo>
                <a:lnTo>
                  <a:pt x="292608" y="38100"/>
                </a:lnTo>
                <a:close/>
              </a:path>
              <a:path w="4840605" h="76200">
                <a:moveTo>
                  <a:pt x="2712720" y="38100"/>
                </a:moveTo>
                <a:lnTo>
                  <a:pt x="2700020" y="31750"/>
                </a:lnTo>
                <a:lnTo>
                  <a:pt x="2636520" y="0"/>
                </a:lnTo>
                <a:lnTo>
                  <a:pt x="2636520" y="31750"/>
                </a:lnTo>
                <a:lnTo>
                  <a:pt x="2420112" y="31750"/>
                </a:lnTo>
                <a:lnTo>
                  <a:pt x="2420112" y="44450"/>
                </a:lnTo>
                <a:lnTo>
                  <a:pt x="2636520" y="44450"/>
                </a:lnTo>
                <a:lnTo>
                  <a:pt x="2636520" y="76200"/>
                </a:lnTo>
                <a:lnTo>
                  <a:pt x="2700020" y="44450"/>
                </a:lnTo>
                <a:lnTo>
                  <a:pt x="2712720" y="38100"/>
                </a:lnTo>
                <a:close/>
              </a:path>
              <a:path w="4840605" h="76200">
                <a:moveTo>
                  <a:pt x="4840224" y="38100"/>
                </a:moveTo>
                <a:lnTo>
                  <a:pt x="4827524" y="31750"/>
                </a:lnTo>
                <a:lnTo>
                  <a:pt x="4764024" y="0"/>
                </a:lnTo>
                <a:lnTo>
                  <a:pt x="4764024" y="31750"/>
                </a:lnTo>
                <a:lnTo>
                  <a:pt x="4547616" y="31750"/>
                </a:lnTo>
                <a:lnTo>
                  <a:pt x="4547616" y="44450"/>
                </a:lnTo>
                <a:lnTo>
                  <a:pt x="4764024" y="44450"/>
                </a:lnTo>
                <a:lnTo>
                  <a:pt x="4764024" y="76200"/>
                </a:lnTo>
                <a:lnTo>
                  <a:pt x="4827524" y="44450"/>
                </a:lnTo>
                <a:lnTo>
                  <a:pt x="484022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382267" y="2848165"/>
            <a:ext cx="5764530" cy="370840"/>
            <a:chOff x="1382267" y="2848165"/>
            <a:chExt cx="5764530" cy="370840"/>
          </a:xfrm>
        </p:grpSpPr>
        <p:sp>
          <p:nvSpPr>
            <p:cNvPr id="15" name="object 15"/>
            <p:cNvSpPr/>
            <p:nvPr/>
          </p:nvSpPr>
          <p:spPr>
            <a:xfrm>
              <a:off x="1420367" y="2852927"/>
              <a:ext cx="5721350" cy="361315"/>
            </a:xfrm>
            <a:custGeom>
              <a:avLst/>
              <a:gdLst/>
              <a:ahLst/>
              <a:cxnLst/>
              <a:rect l="l" t="t" r="r" b="b"/>
              <a:pathLst>
                <a:path w="5721350" h="361314">
                  <a:moveTo>
                    <a:pt x="5721096" y="0"/>
                  </a:moveTo>
                  <a:lnTo>
                    <a:pt x="5721096" y="361188"/>
                  </a:lnTo>
                </a:path>
                <a:path w="5721350" h="361314">
                  <a:moveTo>
                    <a:pt x="5721096" y="361188"/>
                  </a:moveTo>
                  <a:lnTo>
                    <a:pt x="0" y="3611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82267" y="2852927"/>
              <a:ext cx="76200" cy="361315"/>
            </a:xfrm>
            <a:custGeom>
              <a:avLst/>
              <a:gdLst/>
              <a:ahLst/>
              <a:cxnLst/>
              <a:rect l="l" t="t" r="r" b="b"/>
              <a:pathLst>
                <a:path w="76200" h="36131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361188"/>
                  </a:lnTo>
                  <a:lnTo>
                    <a:pt x="44450" y="361188"/>
                  </a:lnTo>
                  <a:lnTo>
                    <a:pt x="44450" y="63500"/>
                  </a:lnTo>
                  <a:close/>
                </a:path>
                <a:path w="76200" h="36131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6131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28088" y="1124711"/>
            <a:ext cx="4546600" cy="1873250"/>
          </a:xfrm>
          <a:prstGeom prst="rect">
            <a:avLst/>
          </a:prstGeom>
          <a:solidFill>
            <a:srgbClr val="539E39">
              <a:alpha val="45881"/>
            </a:srgbClr>
          </a:solidFill>
          <a:ln w="9144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1597660" marR="865505" indent="-654050">
              <a:lnSpc>
                <a:spcPct val="100000"/>
              </a:lnSpc>
            </a:pPr>
            <a:r>
              <a:rPr sz="1300" b="1" spc="-5" dirty="0">
                <a:latin typeface="Verdana"/>
                <a:cs typeface="Verdana"/>
              </a:rPr>
              <a:t>Определяют </a:t>
            </a:r>
            <a:r>
              <a:rPr sz="1300" b="1" spc="-10" dirty="0">
                <a:latin typeface="Verdana"/>
                <a:cs typeface="Verdana"/>
              </a:rPr>
              <a:t>эффективность </a:t>
            </a:r>
            <a:r>
              <a:rPr sz="1300" b="1" spc="-430" dirty="0">
                <a:latin typeface="Verdana"/>
                <a:cs typeface="Verdana"/>
              </a:rPr>
              <a:t> </a:t>
            </a:r>
            <a:r>
              <a:rPr sz="1300" b="1" spc="-5" dirty="0">
                <a:latin typeface="Verdana"/>
                <a:cs typeface="Verdana"/>
              </a:rPr>
              <a:t>коммуникации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2046" y="3260597"/>
            <a:ext cx="18821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Verdana"/>
                <a:cs typeface="Verdana"/>
              </a:rPr>
              <a:t>Обратная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связь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43465" y="2992945"/>
            <a:ext cx="495934" cy="1737995"/>
            <a:chOff x="3343465" y="2992945"/>
            <a:chExt cx="495934" cy="1737995"/>
          </a:xfrm>
        </p:grpSpPr>
        <p:sp>
          <p:nvSpPr>
            <p:cNvPr id="20" name="object 20"/>
            <p:cNvSpPr/>
            <p:nvPr/>
          </p:nvSpPr>
          <p:spPr>
            <a:xfrm>
              <a:off x="3348228" y="2997707"/>
              <a:ext cx="486409" cy="1728470"/>
            </a:xfrm>
            <a:custGeom>
              <a:avLst/>
              <a:gdLst/>
              <a:ahLst/>
              <a:cxnLst/>
              <a:rect l="l" t="t" r="r" b="b"/>
              <a:pathLst>
                <a:path w="486410" h="1728470">
                  <a:moveTo>
                    <a:pt x="243077" y="0"/>
                  </a:moveTo>
                  <a:lnTo>
                    <a:pt x="0" y="432562"/>
                  </a:lnTo>
                  <a:lnTo>
                    <a:pt x="121538" y="432562"/>
                  </a:lnTo>
                  <a:lnTo>
                    <a:pt x="121538" y="1728215"/>
                  </a:lnTo>
                  <a:lnTo>
                    <a:pt x="364617" y="1728215"/>
                  </a:lnTo>
                  <a:lnTo>
                    <a:pt x="364617" y="432562"/>
                  </a:lnTo>
                  <a:lnTo>
                    <a:pt x="486156" y="432562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48228" y="2997707"/>
              <a:ext cx="486409" cy="1728470"/>
            </a:xfrm>
            <a:custGeom>
              <a:avLst/>
              <a:gdLst/>
              <a:ahLst/>
              <a:cxnLst/>
              <a:rect l="l" t="t" r="r" b="b"/>
              <a:pathLst>
                <a:path w="486410" h="1728470">
                  <a:moveTo>
                    <a:pt x="0" y="432562"/>
                  </a:moveTo>
                  <a:lnTo>
                    <a:pt x="243077" y="0"/>
                  </a:lnTo>
                  <a:lnTo>
                    <a:pt x="486156" y="432562"/>
                  </a:lnTo>
                  <a:lnTo>
                    <a:pt x="364617" y="432562"/>
                  </a:lnTo>
                  <a:lnTo>
                    <a:pt x="364617" y="1728215"/>
                  </a:lnTo>
                  <a:lnTo>
                    <a:pt x="121538" y="1728215"/>
                  </a:lnTo>
                  <a:lnTo>
                    <a:pt x="121538" y="432562"/>
                  </a:lnTo>
                  <a:lnTo>
                    <a:pt x="0" y="43256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51459" y="3933444"/>
            <a:ext cx="3095625" cy="64770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800" spc="-5" dirty="0">
                <a:latin typeface="Verdana"/>
                <a:cs typeface="Verdana"/>
              </a:rPr>
              <a:t>Рекламное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творчество</a:t>
            </a:r>
            <a:endParaRPr sz="1800">
              <a:latin typeface="Verdana"/>
              <a:cs typeface="Verdana"/>
            </a:endParaRPr>
          </a:p>
          <a:p>
            <a:pPr marL="635" algn="ctr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(креатив)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60035" y="4005071"/>
            <a:ext cx="3241675" cy="647700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380"/>
              </a:spcBef>
            </a:pPr>
            <a:r>
              <a:rPr sz="1800" dirty="0">
                <a:latin typeface="Verdana"/>
                <a:cs typeface="Verdana"/>
              </a:rPr>
              <a:t>Выбор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средств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рекламы</a:t>
            </a:r>
            <a:endParaRPr sz="1800">
              <a:latin typeface="Verdana"/>
              <a:cs typeface="Verdana"/>
            </a:endParaRPr>
          </a:p>
          <a:p>
            <a:pPr marL="30670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Verdana"/>
                <a:cs typeface="Verdana"/>
              </a:rPr>
              <a:t>(медиапланирование)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07920" y="3136392"/>
            <a:ext cx="4401820" cy="802005"/>
            <a:chOff x="2407920" y="3136392"/>
            <a:chExt cx="4401820" cy="802005"/>
          </a:xfrm>
        </p:grpSpPr>
        <p:sp>
          <p:nvSpPr>
            <p:cNvPr id="25" name="object 25"/>
            <p:cNvSpPr/>
            <p:nvPr/>
          </p:nvSpPr>
          <p:spPr>
            <a:xfrm>
              <a:off x="2412492" y="3140964"/>
              <a:ext cx="719455" cy="647700"/>
            </a:xfrm>
            <a:custGeom>
              <a:avLst/>
              <a:gdLst/>
              <a:ahLst/>
              <a:cxnLst/>
              <a:rect l="l" t="t" r="r" b="b"/>
              <a:pathLst>
                <a:path w="719455" h="647700">
                  <a:moveTo>
                    <a:pt x="359663" y="0"/>
                  </a:moveTo>
                  <a:lnTo>
                    <a:pt x="0" y="161925"/>
                  </a:lnTo>
                  <a:lnTo>
                    <a:pt x="179831" y="161925"/>
                  </a:lnTo>
                  <a:lnTo>
                    <a:pt x="179831" y="647700"/>
                  </a:lnTo>
                  <a:lnTo>
                    <a:pt x="539495" y="647700"/>
                  </a:lnTo>
                  <a:lnTo>
                    <a:pt x="539495" y="161925"/>
                  </a:lnTo>
                  <a:lnTo>
                    <a:pt x="719327" y="161925"/>
                  </a:lnTo>
                  <a:lnTo>
                    <a:pt x="359663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12492" y="3140964"/>
              <a:ext cx="719455" cy="647700"/>
            </a:xfrm>
            <a:custGeom>
              <a:avLst/>
              <a:gdLst/>
              <a:ahLst/>
              <a:cxnLst/>
              <a:rect l="l" t="t" r="r" b="b"/>
              <a:pathLst>
                <a:path w="719455" h="647700">
                  <a:moveTo>
                    <a:pt x="0" y="161925"/>
                  </a:moveTo>
                  <a:lnTo>
                    <a:pt x="359663" y="0"/>
                  </a:lnTo>
                  <a:lnTo>
                    <a:pt x="719327" y="161925"/>
                  </a:lnTo>
                  <a:lnTo>
                    <a:pt x="539495" y="161925"/>
                  </a:lnTo>
                  <a:lnTo>
                    <a:pt x="539495" y="647700"/>
                  </a:lnTo>
                  <a:lnTo>
                    <a:pt x="179831" y="647700"/>
                  </a:lnTo>
                  <a:lnTo>
                    <a:pt x="179831" y="161925"/>
                  </a:lnTo>
                  <a:lnTo>
                    <a:pt x="0" y="1619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083808" y="3285744"/>
              <a:ext cx="721360" cy="647700"/>
            </a:xfrm>
            <a:custGeom>
              <a:avLst/>
              <a:gdLst/>
              <a:ahLst/>
              <a:cxnLst/>
              <a:rect l="l" t="t" r="r" b="b"/>
              <a:pathLst>
                <a:path w="721359" h="647700">
                  <a:moveTo>
                    <a:pt x="360425" y="0"/>
                  </a:moveTo>
                  <a:lnTo>
                    <a:pt x="0" y="161925"/>
                  </a:lnTo>
                  <a:lnTo>
                    <a:pt x="180212" y="161925"/>
                  </a:lnTo>
                  <a:lnTo>
                    <a:pt x="180212" y="647699"/>
                  </a:lnTo>
                  <a:lnTo>
                    <a:pt x="540638" y="647699"/>
                  </a:lnTo>
                  <a:lnTo>
                    <a:pt x="540638" y="161925"/>
                  </a:lnTo>
                  <a:lnTo>
                    <a:pt x="720851" y="161925"/>
                  </a:lnTo>
                  <a:lnTo>
                    <a:pt x="360425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83808" y="3285744"/>
              <a:ext cx="721360" cy="647700"/>
            </a:xfrm>
            <a:custGeom>
              <a:avLst/>
              <a:gdLst/>
              <a:ahLst/>
              <a:cxnLst/>
              <a:rect l="l" t="t" r="r" b="b"/>
              <a:pathLst>
                <a:path w="721359" h="647700">
                  <a:moveTo>
                    <a:pt x="0" y="161925"/>
                  </a:moveTo>
                  <a:lnTo>
                    <a:pt x="360425" y="0"/>
                  </a:lnTo>
                  <a:lnTo>
                    <a:pt x="720851" y="161925"/>
                  </a:lnTo>
                  <a:lnTo>
                    <a:pt x="540638" y="161925"/>
                  </a:lnTo>
                  <a:lnTo>
                    <a:pt x="540638" y="647699"/>
                  </a:lnTo>
                  <a:lnTo>
                    <a:pt x="180212" y="647699"/>
                  </a:lnTo>
                  <a:lnTo>
                    <a:pt x="180212" y="161925"/>
                  </a:lnTo>
                  <a:lnTo>
                    <a:pt x="0" y="16192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772155" y="4870703"/>
            <a:ext cx="3385185" cy="718185"/>
          </a:xfrm>
          <a:prstGeom prst="rect">
            <a:avLst/>
          </a:prstGeom>
          <a:solidFill>
            <a:srgbClr val="539E39"/>
          </a:solidFill>
          <a:ln w="9144">
            <a:solidFill>
              <a:srgbClr val="0000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660"/>
              </a:spcBef>
            </a:pPr>
            <a:r>
              <a:rPr sz="1800" spc="-10" dirty="0">
                <a:latin typeface="Verdana"/>
                <a:cs typeface="Verdana"/>
              </a:rPr>
              <a:t>Производство </a:t>
            </a:r>
            <a:r>
              <a:rPr sz="1800" spc="-5" dirty="0">
                <a:latin typeface="Verdana"/>
                <a:cs typeface="Verdana"/>
              </a:rPr>
              <a:t>рекламной</a:t>
            </a:r>
            <a:endParaRPr sz="1800">
              <a:latin typeface="Verdana"/>
              <a:cs typeface="Verdana"/>
            </a:endParaRPr>
          </a:p>
          <a:p>
            <a:pPr marL="1052195">
              <a:lnSpc>
                <a:spcPct val="100000"/>
              </a:lnSpc>
            </a:pPr>
            <a:r>
              <a:rPr sz="1800" spc="-5" dirty="0">
                <a:latin typeface="Verdana"/>
                <a:cs typeface="Verdana"/>
              </a:rPr>
              <a:t>продукции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0178" y="63753"/>
            <a:ext cx="321754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Эффективность</a:t>
            </a:r>
            <a:r>
              <a:rPr sz="2300" spc="-95" dirty="0"/>
              <a:t> </a:t>
            </a:r>
            <a:r>
              <a:rPr sz="2300" dirty="0"/>
              <a:t>рекламы</a:t>
            </a:r>
            <a:endParaRPr sz="2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027" y="833627"/>
            <a:ext cx="8776716" cy="53263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437" y="877951"/>
            <a:ext cx="8338820" cy="504507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800" b="1" spc="-10" dirty="0">
                <a:latin typeface="Calibri"/>
                <a:cs typeface="Calibri"/>
              </a:rPr>
              <a:t>Экономическая</a:t>
            </a:r>
            <a:r>
              <a:rPr sz="1800" b="1" spc="-5" dirty="0">
                <a:latin typeface="Calibri"/>
                <a:cs typeface="Calibri"/>
              </a:rPr>
              <a:t> эффективность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связана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получением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дополнительной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прибыли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dirty="0">
                <a:latin typeface="Calibri"/>
                <a:cs typeface="Calibri"/>
              </a:rPr>
              <a:t> рекламы.</a:t>
            </a:r>
            <a:endParaRPr sz="1800">
              <a:latin typeface="Calibri"/>
              <a:cs typeface="Calibri"/>
            </a:endParaRPr>
          </a:p>
          <a:p>
            <a:pPr marL="241300" marR="22225">
              <a:lnSpc>
                <a:spcPct val="80000"/>
              </a:lnSpc>
              <a:spcBef>
                <a:spcPts val="1000"/>
              </a:spcBef>
            </a:pPr>
            <a:r>
              <a:rPr sz="1800" dirty="0">
                <a:latin typeface="Calibri"/>
                <a:cs typeface="Calibri"/>
              </a:rPr>
              <a:t>Эффект 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дополнительна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прибыль,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полученная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результате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рекламной кампании.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Эффективность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отношение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дополнительной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прибыли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 </a:t>
            </a:r>
            <a:r>
              <a:rPr sz="1800" spc="-5" dirty="0">
                <a:latin typeface="Calibri"/>
                <a:cs typeface="Calibri"/>
              </a:rPr>
              <a:t>затратам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рекламу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(ROMI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return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marketing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investment).</a:t>
            </a:r>
            <a:endParaRPr sz="1800">
              <a:latin typeface="Calibri"/>
              <a:cs typeface="Calibri"/>
            </a:endParaRPr>
          </a:p>
          <a:p>
            <a:pPr marL="241300" marR="26034" indent="-228600">
              <a:lnSpc>
                <a:spcPct val="80000"/>
              </a:lnSpc>
              <a:spcBef>
                <a:spcPts val="10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800" b="1" spc="-5" dirty="0">
                <a:latin typeface="Calibri"/>
                <a:cs typeface="Calibri"/>
              </a:rPr>
              <a:t>Коммуникационная</a:t>
            </a:r>
            <a:r>
              <a:rPr sz="1800" b="1" spc="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эффективность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(результативность)</a:t>
            </a:r>
            <a:r>
              <a:rPr sz="1800" b="1" dirty="0">
                <a:latin typeface="Calibri"/>
                <a:cs typeface="Calibri"/>
              </a:rPr>
              <a:t> –</a:t>
            </a:r>
            <a:r>
              <a:rPr sz="1800" b="1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связана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достижением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(или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достижением)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определенных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коммуникационных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характеристик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1730"/>
              </a:lnSpc>
            </a:pPr>
            <a:r>
              <a:rPr sz="1800" spc="-5" dirty="0">
                <a:latin typeface="Calibri"/>
                <a:cs typeface="Calibri"/>
              </a:rPr>
              <a:t>рекламной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кампании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(например?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уровнем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известности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марки).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Выбор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показателя</a:t>
            </a:r>
            <a:r>
              <a:rPr sz="1800" spc="-5" dirty="0">
                <a:latin typeface="Calibri"/>
                <a:cs typeface="Calibri"/>
              </a:rPr>
              <a:t> эффективности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зависит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целей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кампании.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  <a:spcBef>
                <a:spcPts val="575"/>
              </a:spcBef>
            </a:pPr>
            <a:r>
              <a:rPr sz="1800" b="1" spc="-5" dirty="0">
                <a:latin typeface="Calibri"/>
                <a:cs typeface="Calibri"/>
              </a:rPr>
              <a:t>Примеры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целей: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ts val="2135"/>
              </a:lnSpc>
              <a:buChar char="-"/>
              <a:tabLst>
                <a:tab pos="134620" algn="l"/>
              </a:tabLst>
            </a:pPr>
            <a:r>
              <a:rPr sz="1800" spc="-10" dirty="0">
                <a:latin typeface="Calibri"/>
                <a:cs typeface="Calibri"/>
              </a:rPr>
              <a:t>донести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сообщение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СМИ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(о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товаре,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торговой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марке,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 открытии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магазина,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проводимой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акции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т.д.)</a:t>
            </a:r>
            <a:r>
              <a:rPr sz="1800" spc="-5" dirty="0">
                <a:latin typeface="Calibri"/>
                <a:cs typeface="Calibri"/>
              </a:rPr>
              <a:t> до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X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процентов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целевой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группы;</a:t>
            </a:r>
            <a:endParaRPr sz="1800">
              <a:latin typeface="Calibri"/>
              <a:cs typeface="Calibri"/>
            </a:endParaRPr>
          </a:p>
          <a:p>
            <a:pPr marL="12700" marR="852805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0" dirty="0">
                <a:latin typeface="Calibri"/>
                <a:cs typeface="Calibri"/>
              </a:rPr>
              <a:t>добиться,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чтобы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X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процентов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целевой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группы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имели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контакт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рекламным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сообщением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менее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 выбранный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период</a:t>
            </a:r>
            <a:r>
              <a:rPr sz="1800" spc="-5" dirty="0">
                <a:latin typeface="Calibri"/>
                <a:cs typeface="Calibri"/>
              </a:rPr>
              <a:t> времени;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0" dirty="0">
                <a:latin typeface="Calibri"/>
                <a:cs typeface="Calibri"/>
              </a:rPr>
              <a:t>получить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долю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голоса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общем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рекламном шуме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(Share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of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Voice)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процентов;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5" dirty="0">
                <a:latin typeface="Calibri"/>
                <a:cs typeface="Calibri"/>
              </a:rPr>
              <a:t>увеличить </a:t>
            </a:r>
            <a:r>
              <a:rPr sz="1800" spc="-15" dirty="0">
                <a:latin typeface="Calibri"/>
                <a:cs typeface="Calibri"/>
              </a:rPr>
              <a:t>долю </a:t>
            </a:r>
            <a:r>
              <a:rPr sz="1800" spc="-10" dirty="0">
                <a:latin typeface="Calibri"/>
                <a:cs typeface="Calibri"/>
              </a:rPr>
              <a:t>рынка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фирмы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процентов;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0" dirty="0">
                <a:latin typeface="Calibri"/>
                <a:cs typeface="Calibri"/>
              </a:rPr>
              <a:t>добиться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увеличения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объема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продаж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 </a:t>
            </a:r>
            <a:r>
              <a:rPr sz="1800" spc="-10" dirty="0">
                <a:latin typeface="Calibri"/>
                <a:cs typeface="Calibri"/>
              </a:rPr>
              <a:t>процентов;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2348" y="63753"/>
            <a:ext cx="505333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0" dirty="0"/>
              <a:t>Показатели</a:t>
            </a:r>
            <a:r>
              <a:rPr sz="2300" spc="-20" dirty="0"/>
              <a:t> </a:t>
            </a:r>
            <a:r>
              <a:rPr sz="2300" spc="-5" dirty="0"/>
              <a:t>эффективности</a:t>
            </a:r>
            <a:r>
              <a:rPr sz="2300" spc="-10" dirty="0"/>
              <a:t> маркетинга</a:t>
            </a:r>
            <a:endParaRPr sz="2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775716"/>
            <a:ext cx="5353812" cy="15651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2437" y="824611"/>
            <a:ext cx="4983480" cy="1261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Прирост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объема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продаж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Прирост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бренда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Прирост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доли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рынка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libri"/>
                <a:cs typeface="Calibri"/>
              </a:rPr>
              <a:t>Прирост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акционерной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стоимости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компании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32228" y="2300207"/>
            <a:ext cx="6037580" cy="3686175"/>
            <a:chOff x="1732228" y="2300207"/>
            <a:chExt cx="6037580" cy="3686175"/>
          </a:xfrm>
        </p:grpSpPr>
        <p:sp>
          <p:nvSpPr>
            <p:cNvPr id="6" name="object 6"/>
            <p:cNvSpPr/>
            <p:nvPr/>
          </p:nvSpPr>
          <p:spPr>
            <a:xfrm>
              <a:off x="1761781" y="2347933"/>
              <a:ext cx="5962015" cy="2402840"/>
            </a:xfrm>
            <a:custGeom>
              <a:avLst/>
              <a:gdLst/>
              <a:ahLst/>
              <a:cxnLst/>
              <a:rect l="l" t="t" r="r" b="b"/>
              <a:pathLst>
                <a:path w="5962015" h="2402840">
                  <a:moveTo>
                    <a:pt x="0" y="0"/>
                  </a:moveTo>
                  <a:lnTo>
                    <a:pt x="5961861" y="0"/>
                  </a:lnTo>
                </a:path>
                <a:path w="5962015" h="2402840">
                  <a:moveTo>
                    <a:pt x="0" y="2402766"/>
                  </a:moveTo>
                  <a:lnTo>
                    <a:pt x="5961861" y="2402766"/>
                  </a:lnTo>
                </a:path>
                <a:path w="5962015" h="2402840">
                  <a:moveTo>
                    <a:pt x="0" y="1201430"/>
                  </a:moveTo>
                  <a:lnTo>
                    <a:pt x="5961861" y="120143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52968" y="2347933"/>
              <a:ext cx="4770755" cy="3604260"/>
            </a:xfrm>
            <a:custGeom>
              <a:avLst/>
              <a:gdLst/>
              <a:ahLst/>
              <a:cxnLst/>
              <a:rect l="l" t="t" r="r" b="b"/>
              <a:pathLst>
                <a:path w="4770755" h="3604260">
                  <a:moveTo>
                    <a:pt x="0" y="0"/>
                  </a:moveTo>
                  <a:lnTo>
                    <a:pt x="0" y="3604196"/>
                  </a:lnTo>
                </a:path>
                <a:path w="4770755" h="3604260">
                  <a:moveTo>
                    <a:pt x="1194114" y="0"/>
                  </a:moveTo>
                  <a:lnTo>
                    <a:pt x="1194114" y="3604196"/>
                  </a:lnTo>
                </a:path>
                <a:path w="4770755" h="3604260">
                  <a:moveTo>
                    <a:pt x="2385337" y="0"/>
                  </a:moveTo>
                  <a:lnTo>
                    <a:pt x="2385337" y="3604196"/>
                  </a:lnTo>
                </a:path>
                <a:path w="4770755" h="3604260">
                  <a:moveTo>
                    <a:pt x="3579722" y="0"/>
                  </a:moveTo>
                  <a:lnTo>
                    <a:pt x="3579722" y="3604196"/>
                  </a:lnTo>
                </a:path>
                <a:path w="4770755" h="3604260">
                  <a:moveTo>
                    <a:pt x="4770675" y="0"/>
                  </a:moveTo>
                  <a:lnTo>
                    <a:pt x="4770675" y="3604196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1781" y="2347933"/>
              <a:ext cx="5962015" cy="3604260"/>
            </a:xfrm>
            <a:custGeom>
              <a:avLst/>
              <a:gdLst/>
              <a:ahLst/>
              <a:cxnLst/>
              <a:rect l="l" t="t" r="r" b="b"/>
              <a:pathLst>
                <a:path w="5962015" h="3604260">
                  <a:moveTo>
                    <a:pt x="0" y="0"/>
                  </a:moveTo>
                  <a:lnTo>
                    <a:pt x="5961861" y="0"/>
                  </a:lnTo>
                  <a:lnTo>
                    <a:pt x="5961861" y="3604196"/>
                  </a:lnTo>
                  <a:lnTo>
                    <a:pt x="0" y="3604196"/>
                  </a:lnTo>
                  <a:lnTo>
                    <a:pt x="0" y="0"/>
                  </a:lnTo>
                </a:path>
              </a:pathLst>
            </a:custGeom>
            <a:ln w="672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34133" y="2349634"/>
              <a:ext cx="5991225" cy="3635375"/>
            </a:xfrm>
            <a:custGeom>
              <a:avLst/>
              <a:gdLst/>
              <a:ahLst/>
              <a:cxnLst/>
              <a:rect l="l" t="t" r="r" b="b"/>
              <a:pathLst>
                <a:path w="5991225" h="3635375">
                  <a:moveTo>
                    <a:pt x="29274" y="0"/>
                  </a:moveTo>
                  <a:lnTo>
                    <a:pt x="29274" y="3600795"/>
                  </a:lnTo>
                </a:path>
                <a:path w="5991225" h="3635375">
                  <a:moveTo>
                    <a:pt x="0" y="3604196"/>
                  </a:moveTo>
                  <a:lnTo>
                    <a:pt x="26021" y="3604196"/>
                  </a:lnTo>
                </a:path>
                <a:path w="5991225" h="3635375">
                  <a:moveTo>
                    <a:pt x="0" y="2402766"/>
                  </a:moveTo>
                  <a:lnTo>
                    <a:pt x="26021" y="2402766"/>
                  </a:lnTo>
                </a:path>
                <a:path w="5991225" h="3635375">
                  <a:moveTo>
                    <a:pt x="0" y="1201430"/>
                  </a:moveTo>
                  <a:lnTo>
                    <a:pt x="26021" y="1201430"/>
                  </a:lnTo>
                </a:path>
                <a:path w="5991225" h="3635375">
                  <a:moveTo>
                    <a:pt x="0" y="0"/>
                  </a:moveTo>
                  <a:lnTo>
                    <a:pt x="26021" y="0"/>
                  </a:lnTo>
                </a:path>
                <a:path w="5991225" h="3635375">
                  <a:moveTo>
                    <a:pt x="29274" y="3604196"/>
                  </a:moveTo>
                  <a:lnTo>
                    <a:pt x="5987883" y="3604196"/>
                  </a:lnTo>
                </a:path>
                <a:path w="5991225" h="3635375">
                  <a:moveTo>
                    <a:pt x="29274" y="3634803"/>
                  </a:moveTo>
                  <a:lnTo>
                    <a:pt x="29274" y="3607597"/>
                  </a:lnTo>
                </a:path>
                <a:path w="5991225" h="3635375">
                  <a:moveTo>
                    <a:pt x="1220461" y="3634803"/>
                  </a:moveTo>
                  <a:lnTo>
                    <a:pt x="1220461" y="3607597"/>
                  </a:lnTo>
                </a:path>
                <a:path w="5991225" h="3635375">
                  <a:moveTo>
                    <a:pt x="2414575" y="3634803"/>
                  </a:moveTo>
                  <a:lnTo>
                    <a:pt x="2414575" y="3607597"/>
                  </a:lnTo>
                </a:path>
                <a:path w="5991225" h="3635375">
                  <a:moveTo>
                    <a:pt x="3605799" y="3634803"/>
                  </a:moveTo>
                  <a:lnTo>
                    <a:pt x="3605799" y="3607597"/>
                  </a:lnTo>
                </a:path>
                <a:path w="5991225" h="3635375">
                  <a:moveTo>
                    <a:pt x="4800184" y="3634803"/>
                  </a:moveTo>
                  <a:lnTo>
                    <a:pt x="4800184" y="3607597"/>
                  </a:lnTo>
                </a:path>
                <a:path w="5991225" h="3635375">
                  <a:moveTo>
                    <a:pt x="5991136" y="3634803"/>
                  </a:moveTo>
                  <a:lnTo>
                    <a:pt x="5991136" y="3607597"/>
                  </a:lnTo>
                </a:path>
              </a:pathLst>
            </a:custGeom>
            <a:ln w="3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7356" y="4944620"/>
              <a:ext cx="91224" cy="9535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1470" y="4342299"/>
              <a:ext cx="91224" cy="952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92693" y="3923716"/>
              <a:ext cx="91224" cy="950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6807" y="3140868"/>
              <a:ext cx="91495" cy="952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8031" y="2300207"/>
              <a:ext cx="91224" cy="9526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625477" y="5878215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0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47411" y="4676785"/>
            <a:ext cx="1543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 MT"/>
                <a:cs typeface="Arial MT"/>
              </a:rPr>
              <a:t>0,</a:t>
            </a:r>
            <a:r>
              <a:rPr sz="750" spc="-20" dirty="0">
                <a:latin typeface="Arial MT"/>
                <a:cs typeface="Arial MT"/>
              </a:rPr>
              <a:t>1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47411" y="3475449"/>
            <a:ext cx="1543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 MT"/>
                <a:cs typeface="Arial MT"/>
              </a:rPr>
              <a:t>0,</a:t>
            </a:r>
            <a:r>
              <a:rPr sz="750" spc="-20" dirty="0">
                <a:latin typeface="Arial MT"/>
                <a:cs typeface="Arial MT"/>
              </a:rPr>
              <a:t>2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7411" y="2274019"/>
            <a:ext cx="1543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0" dirty="0">
                <a:latin typeface="Arial MT"/>
                <a:cs typeface="Arial MT"/>
              </a:rPr>
              <a:t>0,</a:t>
            </a:r>
            <a:r>
              <a:rPr sz="750" spc="-20" dirty="0">
                <a:latin typeface="Arial MT"/>
                <a:cs typeface="Arial MT"/>
              </a:rPr>
              <a:t>3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23059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0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14246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1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08360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2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99583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3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93698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4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84921" y="6017648"/>
            <a:ext cx="7620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latin typeface="Arial MT"/>
                <a:cs typeface="Arial MT"/>
              </a:rPr>
              <a:t>5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91619" y="6181114"/>
            <a:ext cx="7010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30" dirty="0">
                <a:latin typeface="Arial"/>
                <a:cs typeface="Arial"/>
              </a:rPr>
              <a:t>До</a:t>
            </a:r>
            <a:r>
              <a:rPr sz="750" b="1" spc="-20" dirty="0">
                <a:latin typeface="Arial"/>
                <a:cs typeface="Arial"/>
              </a:rPr>
              <a:t>ля</a:t>
            </a:r>
            <a:r>
              <a:rPr sz="750" b="1" spc="-15" dirty="0">
                <a:latin typeface="Arial"/>
                <a:cs typeface="Arial"/>
              </a:rPr>
              <a:t> </a:t>
            </a:r>
            <a:r>
              <a:rPr sz="750" b="1" spc="-25" dirty="0">
                <a:latin typeface="Arial"/>
                <a:cs typeface="Arial"/>
              </a:rPr>
              <a:t>рынк</a:t>
            </a:r>
            <a:r>
              <a:rPr sz="750" b="1" spc="-15" dirty="0">
                <a:latin typeface="Arial"/>
                <a:cs typeface="Arial"/>
              </a:rPr>
              <a:t>а</a:t>
            </a:r>
            <a:r>
              <a:rPr sz="750" b="1" spc="-10" dirty="0">
                <a:latin typeface="Arial"/>
                <a:cs typeface="Arial"/>
              </a:rPr>
              <a:t>,</a:t>
            </a:r>
            <a:r>
              <a:rPr sz="750" b="1" dirty="0">
                <a:latin typeface="Arial"/>
                <a:cs typeface="Arial"/>
              </a:rPr>
              <a:t> </a:t>
            </a:r>
            <a:r>
              <a:rPr sz="750" b="1" spc="-30" dirty="0">
                <a:latin typeface="Arial"/>
                <a:cs typeface="Arial"/>
              </a:rPr>
              <a:t>%</a:t>
            </a:r>
            <a:endParaRPr sz="7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96438" y="3929505"/>
            <a:ext cx="127635" cy="439420"/>
          </a:xfrm>
          <a:prstGeom prst="rect">
            <a:avLst/>
          </a:prstGeom>
        </p:spPr>
        <p:txBody>
          <a:bodyPr vert="vert270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25" dirty="0">
                <a:latin typeface="Arial"/>
                <a:cs typeface="Arial"/>
              </a:rPr>
              <a:t>ROIнорм</a:t>
            </a:r>
            <a:endParaRPr sz="7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29295" y="2357947"/>
            <a:ext cx="4798060" cy="2877185"/>
          </a:xfrm>
          <a:custGeom>
            <a:avLst/>
            <a:gdLst/>
            <a:ahLst/>
            <a:cxnLst/>
            <a:rect l="l" t="t" r="r" b="b"/>
            <a:pathLst>
              <a:path w="4798059" h="2877185">
                <a:moveTo>
                  <a:pt x="0" y="2877084"/>
                </a:moveTo>
                <a:lnTo>
                  <a:pt x="4797781" y="0"/>
                </a:lnTo>
              </a:path>
            </a:pathLst>
          </a:custGeom>
          <a:ln w="163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6297162"/>
            <a:ext cx="9144000" cy="561340"/>
            <a:chOff x="0" y="6297162"/>
            <a:chExt cx="9144000" cy="5613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97162"/>
              <a:ext cx="9143999" cy="5608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463284"/>
              <a:ext cx="9144000" cy="394970"/>
            </a:xfrm>
            <a:custGeom>
              <a:avLst/>
              <a:gdLst/>
              <a:ahLst/>
              <a:cxnLst/>
              <a:rect l="l" t="t" r="r" b="b"/>
              <a:pathLst>
                <a:path w="9144000" h="394970">
                  <a:moveTo>
                    <a:pt x="9144000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144000" y="39471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64891" y="117155"/>
            <a:ext cx="358140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Воронка</a:t>
            </a:r>
            <a:r>
              <a:rPr sz="2300" spc="-35" dirty="0"/>
              <a:t> </a:t>
            </a:r>
            <a:r>
              <a:rPr sz="2300" spc="-10" dirty="0"/>
              <a:t>продаж</a:t>
            </a:r>
            <a:r>
              <a:rPr sz="2300" spc="-35" dirty="0"/>
              <a:t> </a:t>
            </a:r>
            <a:r>
              <a:rPr sz="2300" spc="-10" dirty="0"/>
              <a:t>(оффлайн)</a:t>
            </a:r>
            <a:endParaRPr sz="2300" dirty="0"/>
          </a:p>
        </p:txBody>
      </p:sp>
      <p:grpSp>
        <p:nvGrpSpPr>
          <p:cNvPr id="12" name="object 12"/>
          <p:cNvGrpSpPr/>
          <p:nvPr/>
        </p:nvGrpSpPr>
        <p:grpSpPr>
          <a:xfrm>
            <a:off x="323088" y="765048"/>
            <a:ext cx="8499475" cy="5213985"/>
            <a:chOff x="323088" y="765048"/>
            <a:chExt cx="8499475" cy="521398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088" y="765048"/>
              <a:ext cx="4459224" cy="36743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591" y="2900171"/>
              <a:ext cx="4466844" cy="30784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58698"/>
            <a:ext cx="9144000" cy="6099810"/>
            <a:chOff x="0" y="758698"/>
            <a:chExt cx="9144000" cy="6099810"/>
          </a:xfrm>
        </p:grpSpPr>
        <p:sp>
          <p:nvSpPr>
            <p:cNvPr id="3" name="object 3"/>
            <p:cNvSpPr/>
            <p:nvPr/>
          </p:nvSpPr>
          <p:spPr>
            <a:xfrm>
              <a:off x="251459" y="765048"/>
              <a:ext cx="4787265" cy="1257300"/>
            </a:xfrm>
            <a:custGeom>
              <a:avLst/>
              <a:gdLst/>
              <a:ahLst/>
              <a:cxnLst/>
              <a:rect l="l" t="t" r="r" b="b"/>
              <a:pathLst>
                <a:path w="4787265" h="1257300">
                  <a:moveTo>
                    <a:pt x="4786884" y="0"/>
                  </a:moveTo>
                  <a:lnTo>
                    <a:pt x="0" y="0"/>
                  </a:lnTo>
                  <a:lnTo>
                    <a:pt x="542671" y="1257300"/>
                  </a:lnTo>
                  <a:lnTo>
                    <a:pt x="4244213" y="1257300"/>
                  </a:lnTo>
                  <a:lnTo>
                    <a:pt x="478688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1459" y="765048"/>
              <a:ext cx="4787265" cy="1257300"/>
            </a:xfrm>
            <a:custGeom>
              <a:avLst/>
              <a:gdLst/>
              <a:ahLst/>
              <a:cxnLst/>
              <a:rect l="l" t="t" r="r" b="b"/>
              <a:pathLst>
                <a:path w="4787265" h="1257300">
                  <a:moveTo>
                    <a:pt x="4786884" y="0"/>
                  </a:moveTo>
                  <a:lnTo>
                    <a:pt x="4244213" y="1257300"/>
                  </a:lnTo>
                  <a:lnTo>
                    <a:pt x="542671" y="1257300"/>
                  </a:lnTo>
                  <a:lnTo>
                    <a:pt x="0" y="0"/>
                  </a:lnTo>
                  <a:lnTo>
                    <a:pt x="4786884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56231" y="59759"/>
            <a:ext cx="54312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/>
              <a:t>Воронка</a:t>
            </a:r>
            <a:r>
              <a:rPr sz="2400" b="1" spc="-20" dirty="0"/>
              <a:t> продаж</a:t>
            </a:r>
            <a:r>
              <a:rPr sz="2400" b="1" spc="-30" dirty="0"/>
              <a:t> </a:t>
            </a:r>
            <a:r>
              <a:rPr sz="2400" b="1" spc="-5" dirty="0"/>
              <a:t>(онлайн)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53792" y="1204340"/>
            <a:ext cx="9804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Пок</a:t>
            </a:r>
            <a:r>
              <a:rPr sz="2000" b="1" spc="25" dirty="0">
                <a:latin typeface="Arial"/>
                <a:cs typeface="Arial"/>
              </a:rPr>
              <a:t>а</a:t>
            </a:r>
            <a:r>
              <a:rPr sz="2000" b="1" spc="-5" dirty="0">
                <a:latin typeface="Arial"/>
                <a:cs typeface="Arial"/>
              </a:rPr>
              <a:t>зы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87654" y="2015998"/>
            <a:ext cx="3713479" cy="1296035"/>
            <a:chOff x="787654" y="2015998"/>
            <a:chExt cx="3713479" cy="1296035"/>
          </a:xfrm>
        </p:grpSpPr>
        <p:sp>
          <p:nvSpPr>
            <p:cNvPr id="8" name="object 8"/>
            <p:cNvSpPr/>
            <p:nvPr/>
          </p:nvSpPr>
          <p:spPr>
            <a:xfrm>
              <a:off x="794004" y="2022348"/>
              <a:ext cx="3700779" cy="1283335"/>
            </a:xfrm>
            <a:custGeom>
              <a:avLst/>
              <a:gdLst/>
              <a:ahLst/>
              <a:cxnLst/>
              <a:rect l="l" t="t" r="r" b="b"/>
              <a:pathLst>
                <a:path w="3700779" h="1283335">
                  <a:moveTo>
                    <a:pt x="3700272" y="0"/>
                  </a:moveTo>
                  <a:lnTo>
                    <a:pt x="0" y="0"/>
                  </a:lnTo>
                  <a:lnTo>
                    <a:pt x="553846" y="1283207"/>
                  </a:lnTo>
                  <a:lnTo>
                    <a:pt x="3146424" y="1283207"/>
                  </a:lnTo>
                  <a:lnTo>
                    <a:pt x="3700272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4004" y="2022348"/>
              <a:ext cx="3700779" cy="1283335"/>
            </a:xfrm>
            <a:custGeom>
              <a:avLst/>
              <a:gdLst/>
              <a:ahLst/>
              <a:cxnLst/>
              <a:rect l="l" t="t" r="r" b="b"/>
              <a:pathLst>
                <a:path w="3700779" h="1283335">
                  <a:moveTo>
                    <a:pt x="3700272" y="0"/>
                  </a:moveTo>
                  <a:lnTo>
                    <a:pt x="3146424" y="1283207"/>
                  </a:lnTo>
                  <a:lnTo>
                    <a:pt x="553846" y="1283207"/>
                  </a:lnTo>
                  <a:lnTo>
                    <a:pt x="0" y="0"/>
                  </a:lnTo>
                  <a:lnTo>
                    <a:pt x="3700272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79550" y="2232507"/>
            <a:ext cx="2330450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2000" b="1" dirty="0">
                <a:latin typeface="Arial"/>
                <a:cs typeface="Arial"/>
              </a:rPr>
              <a:t>CTR=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latin typeface="Arial"/>
                <a:cs typeface="Arial"/>
              </a:rPr>
              <a:t>Клики/Показы*100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59153" y="3299205"/>
            <a:ext cx="2571750" cy="1061720"/>
            <a:chOff x="1359153" y="3299205"/>
            <a:chExt cx="2571750" cy="1061720"/>
          </a:xfrm>
        </p:grpSpPr>
        <p:sp>
          <p:nvSpPr>
            <p:cNvPr id="12" name="object 12"/>
            <p:cNvSpPr/>
            <p:nvPr/>
          </p:nvSpPr>
          <p:spPr>
            <a:xfrm>
              <a:off x="1365503" y="3305555"/>
              <a:ext cx="2559050" cy="1049020"/>
            </a:xfrm>
            <a:custGeom>
              <a:avLst/>
              <a:gdLst/>
              <a:ahLst/>
              <a:cxnLst/>
              <a:rect l="l" t="t" r="r" b="b"/>
              <a:pathLst>
                <a:path w="2559050" h="1049020">
                  <a:moveTo>
                    <a:pt x="2558796" y="0"/>
                  </a:moveTo>
                  <a:lnTo>
                    <a:pt x="0" y="0"/>
                  </a:lnTo>
                  <a:lnTo>
                    <a:pt x="452501" y="1048512"/>
                  </a:lnTo>
                  <a:lnTo>
                    <a:pt x="2106295" y="1048512"/>
                  </a:lnTo>
                  <a:lnTo>
                    <a:pt x="255879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65503" y="3305555"/>
              <a:ext cx="2559050" cy="1049020"/>
            </a:xfrm>
            <a:custGeom>
              <a:avLst/>
              <a:gdLst/>
              <a:ahLst/>
              <a:cxnLst/>
              <a:rect l="l" t="t" r="r" b="b"/>
              <a:pathLst>
                <a:path w="2559050" h="1049020">
                  <a:moveTo>
                    <a:pt x="2558796" y="0"/>
                  </a:moveTo>
                  <a:lnTo>
                    <a:pt x="2106295" y="1048512"/>
                  </a:lnTo>
                  <a:lnTo>
                    <a:pt x="452501" y="1048512"/>
                  </a:lnTo>
                  <a:lnTo>
                    <a:pt x="0" y="0"/>
                  </a:lnTo>
                  <a:lnTo>
                    <a:pt x="2558796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00808" y="3641216"/>
            <a:ext cx="14865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Пр</a:t>
            </a:r>
            <a:r>
              <a:rPr sz="2000" b="1" spc="-30" dirty="0">
                <a:latin typeface="Arial"/>
                <a:cs typeface="Arial"/>
              </a:rPr>
              <a:t>о</a:t>
            </a:r>
            <a:r>
              <a:rPr sz="2000" b="1" spc="-5" dirty="0">
                <a:latin typeface="Arial"/>
                <a:cs typeface="Arial"/>
              </a:rPr>
              <a:t>с</a:t>
            </a:r>
            <a:r>
              <a:rPr sz="2000" b="1" spc="-20" dirty="0">
                <a:latin typeface="Arial"/>
                <a:cs typeface="Arial"/>
              </a:rPr>
              <a:t>м</a:t>
            </a:r>
            <a:r>
              <a:rPr sz="2000" b="1" spc="-50" dirty="0">
                <a:latin typeface="Arial"/>
                <a:cs typeface="Arial"/>
              </a:rPr>
              <a:t>о</a:t>
            </a:r>
            <a:r>
              <a:rPr sz="2000" b="1" spc="-35" dirty="0">
                <a:latin typeface="Arial"/>
                <a:cs typeface="Arial"/>
              </a:rPr>
              <a:t>т</a:t>
            </a:r>
            <a:r>
              <a:rPr sz="2000" b="1" dirty="0">
                <a:latin typeface="Arial"/>
                <a:cs typeface="Arial"/>
              </a:rPr>
              <a:t>ры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50135" y="4347971"/>
            <a:ext cx="1647825" cy="1967864"/>
            <a:chOff x="1850135" y="4347971"/>
            <a:chExt cx="1647825" cy="1967864"/>
          </a:xfrm>
        </p:grpSpPr>
        <p:sp>
          <p:nvSpPr>
            <p:cNvPr id="16" name="object 16"/>
            <p:cNvSpPr/>
            <p:nvPr/>
          </p:nvSpPr>
          <p:spPr>
            <a:xfrm>
              <a:off x="1856231" y="4354067"/>
              <a:ext cx="1635760" cy="1955800"/>
            </a:xfrm>
            <a:custGeom>
              <a:avLst/>
              <a:gdLst/>
              <a:ahLst/>
              <a:cxnLst/>
              <a:rect l="l" t="t" r="r" b="b"/>
              <a:pathLst>
                <a:path w="1635760" h="1955800">
                  <a:moveTo>
                    <a:pt x="1635252" y="0"/>
                  </a:moveTo>
                  <a:lnTo>
                    <a:pt x="0" y="0"/>
                  </a:lnTo>
                  <a:lnTo>
                    <a:pt x="817626" y="1955291"/>
                  </a:lnTo>
                  <a:lnTo>
                    <a:pt x="1635252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6231" y="4354067"/>
              <a:ext cx="1635760" cy="1955800"/>
            </a:xfrm>
            <a:custGeom>
              <a:avLst/>
              <a:gdLst/>
              <a:ahLst/>
              <a:cxnLst/>
              <a:rect l="l" t="t" r="r" b="b"/>
              <a:pathLst>
                <a:path w="1635760" h="1955800">
                  <a:moveTo>
                    <a:pt x="1635252" y="0"/>
                  </a:moveTo>
                  <a:lnTo>
                    <a:pt x="817626" y="1955291"/>
                  </a:lnTo>
                  <a:lnTo>
                    <a:pt x="0" y="0"/>
                  </a:lnTo>
                  <a:lnTo>
                    <a:pt x="1635252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58670" y="4960061"/>
            <a:ext cx="12325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20" dirty="0">
                <a:latin typeface="Arial"/>
                <a:cs typeface="Arial"/>
              </a:rPr>
              <a:t>Д</a:t>
            </a:r>
            <a:r>
              <a:rPr sz="2000" b="1" spc="-5" dirty="0">
                <a:latin typeface="Arial"/>
                <a:cs typeface="Arial"/>
              </a:rPr>
              <a:t>ейс</a:t>
            </a:r>
            <a:r>
              <a:rPr sz="2000" b="1" spc="-35" dirty="0">
                <a:latin typeface="Arial"/>
                <a:cs typeface="Arial"/>
              </a:rPr>
              <a:t>т</a:t>
            </a:r>
            <a:r>
              <a:rPr sz="2000" b="1" dirty="0">
                <a:latin typeface="Arial"/>
                <a:cs typeface="Arial"/>
              </a:rPr>
              <a:t>вия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17338" y="1044955"/>
            <a:ext cx="350266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128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CTR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—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(синоним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—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кликабельность,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англ.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click-through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rate</a:t>
            </a:r>
            <a:r>
              <a:rPr sz="1600" spc="-5" dirty="0">
                <a:latin typeface="Calibri"/>
                <a:cs typeface="Calibri"/>
              </a:rPr>
              <a:t> —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показатель</a:t>
            </a:r>
            <a:endParaRPr sz="1600">
              <a:latin typeface="Calibri"/>
              <a:cs typeface="Calibri"/>
            </a:endParaRPr>
          </a:p>
          <a:p>
            <a:pPr marL="12700" marR="43688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кликабельности)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CTR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определяется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как </a:t>
            </a:r>
            <a:r>
              <a:rPr sz="1600" spc="-5" dirty="0">
                <a:latin typeface="Calibri"/>
                <a:cs typeface="Calibri"/>
              </a:rPr>
              <a:t>отношение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числа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кликов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на баннер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рекламное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объявление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числу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показов, измеряется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процентах.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74590" y="2861310"/>
            <a:ext cx="4213225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5786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Конверсия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</a:t>
            </a:r>
            <a:r>
              <a:rPr sz="1600" spc="-10" dirty="0">
                <a:latin typeface="Calibri"/>
                <a:cs typeface="Calibri"/>
              </a:rPr>
              <a:t>интернет-маркетинге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—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это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отношение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числа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посетителей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сайта,</a:t>
            </a:r>
            <a:endParaRPr sz="1600">
              <a:latin typeface="Calibri"/>
              <a:cs typeface="Calibri"/>
            </a:endParaRPr>
          </a:p>
          <a:p>
            <a:pPr marL="12700" marR="52641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выполнивших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нем </a:t>
            </a:r>
            <a:r>
              <a:rPr sz="1600" spc="-5" dirty="0">
                <a:latin typeface="Calibri"/>
                <a:cs typeface="Calibri"/>
              </a:rPr>
              <a:t>какие-либо </a:t>
            </a:r>
            <a:r>
              <a:rPr sz="1600" spc="-15" dirty="0">
                <a:latin typeface="Calibri"/>
                <a:cs typeface="Calibri"/>
              </a:rPr>
              <a:t>целевые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действия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(скрытые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прямые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указания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рекламодателей,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продавцов,</a:t>
            </a:r>
            <a:endParaRPr sz="1600">
              <a:latin typeface="Calibri"/>
              <a:cs typeface="Calibri"/>
            </a:endParaRPr>
          </a:p>
          <a:p>
            <a:pPr marL="12700" marR="12890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создателей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контента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— </a:t>
            </a:r>
            <a:r>
              <a:rPr sz="1600" spc="-10" dirty="0">
                <a:latin typeface="Calibri"/>
                <a:cs typeface="Calibri"/>
              </a:rPr>
              <a:t>покупку,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регистрацию,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подписку,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посещение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определенной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страницы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сайта, </a:t>
            </a:r>
            <a:r>
              <a:rPr sz="1600" spc="-20" dirty="0">
                <a:latin typeface="Calibri"/>
                <a:cs typeface="Calibri"/>
              </a:rPr>
              <a:t>переход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рекламной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ссылке),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общему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числу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посетителей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сайта.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67402" y="5443829"/>
            <a:ext cx="3116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CONV=Действия/Клики*100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4873" y="63753"/>
            <a:ext cx="275145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/>
              <a:t>Медиапланирование</a:t>
            </a:r>
            <a:endParaRPr sz="23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751331"/>
            <a:ext cx="8479536" cy="23881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4370" y="813561"/>
            <a:ext cx="7959725" cy="171136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85"/>
              </a:spcBef>
            </a:pPr>
            <a:r>
              <a:rPr sz="2400" b="1" spc="-5" dirty="0">
                <a:latin typeface="Calibri"/>
                <a:cs typeface="Calibri"/>
              </a:rPr>
              <a:t>Медиапланирование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dirty="0" err="1">
                <a:latin typeface="Calibri"/>
                <a:cs typeface="Calibri"/>
              </a:rPr>
              <a:t>выбор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lang="ru-RU" sz="2400" spc="-5" dirty="0">
                <a:latin typeface="Calibri"/>
                <a:cs typeface="Calibri"/>
              </a:rPr>
              <a:t>рекламных площадок (СМИ)</a:t>
            </a:r>
            <a:r>
              <a:rPr sz="2400" spc="-5" dirty="0">
                <a:latin typeface="Calibri"/>
                <a:cs typeface="Calibri"/>
              </a:rPr>
              <a:t>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времени</a:t>
            </a:r>
            <a:r>
              <a:rPr lang="ru-RU" sz="2400" spc="-5" dirty="0">
                <a:latin typeface="Calibri"/>
                <a:cs typeface="Calibri"/>
              </a:rPr>
              <a:t> и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места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выхода 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рекламных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lang="ru-RU" sz="2400" spc="-10" dirty="0">
                <a:latin typeface="Calibri"/>
                <a:cs typeface="Calibri"/>
              </a:rPr>
              <a:t>объявлений</a:t>
            </a:r>
            <a:r>
              <a:rPr sz="2400" spc="-10" dirty="0">
                <a:latin typeface="Calibri"/>
                <a:cs typeface="Calibri"/>
              </a:rPr>
              <a:t>, </a:t>
            </a:r>
            <a:r>
              <a:rPr lang="ru-RU" sz="2400" spc="-10" dirty="0">
                <a:latin typeface="Calibri"/>
                <a:cs typeface="Calibri"/>
              </a:rPr>
              <a:t>их </a:t>
            </a:r>
            <a:r>
              <a:rPr sz="2400" spc="-5" dirty="0" err="1">
                <a:latin typeface="Calibri"/>
                <a:cs typeface="Calibri"/>
              </a:rPr>
              <a:t>размеров</a:t>
            </a:r>
            <a:r>
              <a:rPr lang="ru-RU" sz="2400" spc="-5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длительности</a:t>
            </a:r>
            <a:r>
              <a:rPr lang="ru-RU" sz="2400" spc="-10" dirty="0">
                <a:latin typeface="Calibri"/>
                <a:cs typeface="Calibri"/>
              </a:rPr>
              <a:t> 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 err="1">
                <a:latin typeface="Calibri"/>
                <a:cs typeface="Calibri"/>
              </a:rPr>
              <a:t>количества</a:t>
            </a:r>
            <a:r>
              <a:rPr lang="ru-RU" sz="2400" spc="-15" dirty="0">
                <a:latin typeface="Calibri"/>
                <a:cs typeface="Calibri"/>
              </a:rPr>
              <a:t>, а также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lang="ru-RU" sz="2400" spc="-15" dirty="0">
                <a:latin typeface="Calibri"/>
                <a:cs typeface="Calibri"/>
              </a:rPr>
              <a:t>с</a:t>
            </a:r>
            <a:r>
              <a:rPr sz="2400" spc="-5" dirty="0" err="1">
                <a:latin typeface="Calibri"/>
                <a:cs typeface="Calibri"/>
              </a:rPr>
              <a:t>оставление</a:t>
            </a:r>
            <a:r>
              <a:rPr sz="2400" spc="-5" dirty="0">
                <a:latin typeface="Calibri"/>
                <a:cs typeface="Calibri"/>
              </a:rPr>
              <a:t> календарных </a:t>
            </a:r>
            <a:r>
              <a:rPr sz="2400" spc="-5" dirty="0" err="1">
                <a:latin typeface="Calibri"/>
                <a:cs typeface="Calibri"/>
              </a:rPr>
              <a:t>графиков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 err="1">
                <a:latin typeface="Calibri"/>
                <a:cs typeface="Calibri"/>
              </a:rPr>
              <a:t>выхода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 </a:t>
            </a:r>
            <a:r>
              <a:rPr sz="2400" spc="-5" dirty="0">
                <a:latin typeface="Calibri"/>
                <a:cs typeface="Calibri"/>
              </a:rPr>
              <a:t>основе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анализа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размера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" dirty="0">
                <a:latin typeface="Calibri"/>
                <a:cs typeface="Calibri"/>
              </a:rPr>
              <a:t>структуры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 err="1">
                <a:latin typeface="Calibri"/>
                <a:cs typeface="Calibri"/>
              </a:rPr>
              <a:t>аудиторий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lang="ru-RU" sz="2400" spc="-5" dirty="0">
                <a:latin typeface="Calibri"/>
                <a:cs typeface="Calibri"/>
              </a:rPr>
              <a:t>рекламных площадок</a:t>
            </a:r>
            <a:r>
              <a:rPr sz="2400" spc="-5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0" y="2919556"/>
            <a:ext cx="5791199" cy="35574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5817" y="18364"/>
            <a:ext cx="1861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/>
              <a:t>Медиамикс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" y="690372"/>
            <a:ext cx="8231124" cy="49027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200" y="740409"/>
            <a:ext cx="784860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0513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Медиамикс </a:t>
            </a:r>
            <a:r>
              <a:rPr sz="2000" dirty="0">
                <a:latin typeface="Calibri"/>
                <a:cs typeface="Calibri"/>
              </a:rPr>
              <a:t>– набор </a:t>
            </a:r>
            <a:r>
              <a:rPr sz="2000" spc="-10" dirty="0">
                <a:latin typeface="Calibri"/>
                <a:cs typeface="Calibri"/>
              </a:rPr>
              <a:t>используемых </a:t>
            </a:r>
            <a:r>
              <a:rPr sz="2000" dirty="0">
                <a:latin typeface="Calibri"/>
                <a:cs typeface="Calibri"/>
              </a:rPr>
              <a:t>в </a:t>
            </a:r>
            <a:r>
              <a:rPr sz="2000" spc="-5" dirty="0">
                <a:latin typeface="Calibri"/>
                <a:cs typeface="Calibri"/>
              </a:rPr>
              <a:t>рекламной кампании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медианосителей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различных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медиаканалов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(из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ТВ,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радио, </a:t>
            </a:r>
            <a:r>
              <a:rPr sz="2000" dirty="0">
                <a:latin typeface="Calibri"/>
                <a:cs typeface="Calibri"/>
              </a:rPr>
              <a:t>прессы,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интернета).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Причины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использования:</a:t>
            </a:r>
            <a:endParaRPr sz="2000" dirty="0">
              <a:latin typeface="Calibri"/>
              <a:cs typeface="Calibri"/>
            </a:endParaRPr>
          </a:p>
          <a:p>
            <a:pPr marL="263525" indent="-251460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sz="2000" spc="-10" dirty="0">
                <a:latin typeface="Calibri"/>
                <a:cs typeface="Calibri"/>
              </a:rPr>
              <a:t>Недостаточный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охват </a:t>
            </a:r>
            <a:r>
              <a:rPr sz="2000" spc="-15" dirty="0">
                <a:latin typeface="Calibri"/>
                <a:cs typeface="Calibri"/>
              </a:rPr>
              <a:t>аудитории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посредством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одного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типа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носителей.</a:t>
            </a:r>
            <a:endParaRPr sz="2000" dirty="0">
              <a:latin typeface="Calibri"/>
              <a:cs typeface="Calibri"/>
            </a:endParaRPr>
          </a:p>
          <a:p>
            <a:pPr marL="12700" marR="206375">
              <a:lnSpc>
                <a:spcPct val="100000"/>
              </a:lnSpc>
              <a:buAutoNum type="arabicPeriod"/>
              <a:tabLst>
                <a:tab pos="264160" algn="l"/>
              </a:tabLst>
            </a:pPr>
            <a:r>
              <a:rPr lang="ru-RU" sz="2000" spc="-15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Необходимость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достичь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дополнительных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предъявлений </a:t>
            </a:r>
            <a:r>
              <a:rPr sz="2000" spc="-5" dirty="0">
                <a:latin typeface="Calibri"/>
                <a:cs typeface="Calibri"/>
              </a:rPr>
              <a:t>рекламной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информации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меньшими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затратами.</a:t>
            </a:r>
          </a:p>
          <a:p>
            <a:pPr marL="12700" marR="30810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64160" algn="l"/>
              </a:tabLst>
            </a:pP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Использование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присущих </a:t>
            </a:r>
            <a:r>
              <a:rPr sz="2000" spc="-20" dirty="0">
                <a:latin typeface="Calibri"/>
                <a:cs typeface="Calibri"/>
              </a:rPr>
              <a:t>только </a:t>
            </a:r>
            <a:r>
              <a:rPr sz="2000" spc="-5" dirty="0">
                <a:latin typeface="Calibri"/>
                <a:cs typeface="Calibri"/>
              </a:rPr>
              <a:t>данным </a:t>
            </a:r>
            <a:r>
              <a:rPr sz="2000" spc="-4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медианосителям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специфических</a:t>
            </a:r>
            <a:endParaRPr sz="2000" dirty="0">
              <a:latin typeface="Calibri"/>
              <a:cs typeface="Calibri"/>
            </a:endParaRPr>
          </a:p>
          <a:p>
            <a:pPr marL="12700" marR="519684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свойств </a:t>
            </a:r>
            <a:r>
              <a:rPr sz="2000" spc="-5" dirty="0">
                <a:latin typeface="Calibri"/>
                <a:cs typeface="Calibri"/>
              </a:rPr>
              <a:t>демонстрации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рекламного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сообщения.</a:t>
            </a:r>
            <a:endParaRPr sz="2000" dirty="0">
              <a:latin typeface="Calibri"/>
              <a:cs typeface="Calibri"/>
            </a:endParaRPr>
          </a:p>
          <a:p>
            <a:pPr marL="12700" marR="4869815">
              <a:lnSpc>
                <a:spcPct val="100000"/>
              </a:lnSpc>
              <a:buAutoNum type="arabicPeriod" startAt="4"/>
              <a:tabLst>
                <a:tab pos="264160" algn="l"/>
              </a:tabLst>
            </a:pP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Синергия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использования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разнородных </a:t>
            </a:r>
            <a:r>
              <a:rPr sz="2000" dirty="0">
                <a:latin typeface="Calibri"/>
                <a:cs typeface="Calibri"/>
              </a:rPr>
              <a:t>по </a:t>
            </a:r>
            <a:r>
              <a:rPr sz="2000" spc="-5" dirty="0">
                <a:latin typeface="Calibri"/>
                <a:cs typeface="Calibri"/>
              </a:rPr>
              <a:t>характеру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воздействия </a:t>
            </a:r>
            <a:r>
              <a:rPr sz="2000" spc="-10" dirty="0">
                <a:latin typeface="Calibri"/>
                <a:cs typeface="Calibri"/>
              </a:rPr>
              <a:t>каналов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коммуникации.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FF0A159-763A-E221-9403-EF5702A9FDB1}"/>
              </a:ext>
            </a:extLst>
          </p:cNvPr>
          <p:cNvSpPr txBox="1">
            <a:spLocks/>
          </p:cNvSpPr>
          <p:nvPr/>
        </p:nvSpPr>
        <p:spPr>
          <a:xfrm>
            <a:off x="3472815" y="3037205"/>
            <a:ext cx="4013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Вопросы</a:t>
            </a:r>
            <a:r>
              <a:rPr lang="en-US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?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24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2284</TotalTime>
  <Words>2198</Words>
  <Application>Microsoft Office PowerPoint</Application>
  <PresentationFormat>Экран (4:3)</PresentationFormat>
  <Paragraphs>413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7" baseType="lpstr">
      <vt:lpstr>Arial</vt:lpstr>
      <vt:lpstr>Arial MT</vt:lpstr>
      <vt:lpstr>Calibri</vt:lpstr>
      <vt:lpstr>Calibri Light</vt:lpstr>
      <vt:lpstr>Microsoft Sans Serif</vt:lpstr>
      <vt:lpstr>Tahoma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Определения комплекса маркетинговых  коммуникаций</vt:lpstr>
      <vt:lpstr>Состав комплекса маркетинговых коммуникаций</vt:lpstr>
      <vt:lpstr>Состав комплекса маркетинговых коммуникаций</vt:lpstr>
      <vt:lpstr>Состав комплекса маркетинговых коммуникаций</vt:lpstr>
      <vt:lpstr>Состав комплекса маркетинговых коммуникаций</vt:lpstr>
      <vt:lpstr>Основные концепции и факторы,  формирующие комплекс маркетинговых коммуникаций</vt:lpstr>
      <vt:lpstr>Состав комплекса маркетинговых коммуникаций</vt:lpstr>
      <vt:lpstr>Тип товара</vt:lpstr>
      <vt:lpstr>Стратегия привлечения (Pull)</vt:lpstr>
      <vt:lpstr>Пирамида коммуникаций или воронка продаж</vt:lpstr>
      <vt:lpstr>Пирамида коммуникаций или воронка продаж</vt:lpstr>
      <vt:lpstr>Этап жизненного цикла товара/услуги</vt:lpstr>
      <vt:lpstr>Размер рынка и количество покупателей</vt:lpstr>
      <vt:lpstr>Презентация PowerPoint</vt:lpstr>
      <vt:lpstr>Презентация PowerPoint</vt:lpstr>
      <vt:lpstr>ATL, BTL, TTL реклама</vt:lpstr>
      <vt:lpstr>TTL - интегрированные массовые коммуникации</vt:lpstr>
      <vt:lpstr>Реклама. Определение по закону</vt:lpstr>
      <vt:lpstr>Презентация PowerPoint</vt:lpstr>
      <vt:lpstr>Средства рекламы</vt:lpstr>
      <vt:lpstr>Онлайн медиа</vt:lpstr>
      <vt:lpstr>Решения в области рекламы</vt:lpstr>
      <vt:lpstr>Этапы управления рекламными кампаниями</vt:lpstr>
      <vt:lpstr>Факторы, влияющие на величину бюджета на маркетинговые коммуникации/рекламу</vt:lpstr>
      <vt:lpstr>Презентация PowerPoint</vt:lpstr>
      <vt:lpstr>Эффективность рекламы</vt:lpstr>
      <vt:lpstr>Презентация PowerPoint</vt:lpstr>
      <vt:lpstr>Система коммуникационного воздействия</vt:lpstr>
      <vt:lpstr>Эффективность рекламы</vt:lpstr>
      <vt:lpstr>Показатели эффективности маркетинга</vt:lpstr>
      <vt:lpstr>Воронка продаж (оффлайн)</vt:lpstr>
      <vt:lpstr>Воронка продаж (онлайн)</vt:lpstr>
      <vt:lpstr>Медиапланирование</vt:lpstr>
      <vt:lpstr>Медиамикс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SvK</dc:creator>
  <cp:lastModifiedBy>Катаев Алексей Владимирович</cp:lastModifiedBy>
  <cp:revision>117</cp:revision>
  <dcterms:created xsi:type="dcterms:W3CDTF">2022-12-30T12:57:14Z</dcterms:created>
  <dcterms:modified xsi:type="dcterms:W3CDTF">2026-10-01T04:01:10Z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2022-12-30T00:00:00Z</vt:filetime>
  </property>
</Properties>
</file>