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237" r:id="rId1"/>
  </p:sldMasterIdLst>
  <p:sldIdLst>
    <p:sldId id="256" r:id="rId2"/>
    <p:sldId id="295" r:id="rId3"/>
    <p:sldId id="339" r:id="rId4"/>
    <p:sldId id="337" r:id="rId5"/>
    <p:sldId id="323" r:id="rId6"/>
    <p:sldId id="324" r:id="rId7"/>
    <p:sldId id="325" r:id="rId8"/>
    <p:sldId id="326" r:id="rId9"/>
    <p:sldId id="301" r:id="rId10"/>
    <p:sldId id="300" r:id="rId11"/>
    <p:sldId id="261" r:id="rId12"/>
    <p:sldId id="321" r:id="rId13"/>
    <p:sldId id="263" r:id="rId14"/>
    <p:sldId id="299" r:id="rId15"/>
    <p:sldId id="318" r:id="rId16"/>
    <p:sldId id="315" r:id="rId17"/>
    <p:sldId id="327" r:id="rId18"/>
    <p:sldId id="328" r:id="rId19"/>
    <p:sldId id="329" r:id="rId20"/>
    <p:sldId id="330" r:id="rId21"/>
    <p:sldId id="331" r:id="rId22"/>
    <p:sldId id="332" r:id="rId23"/>
    <p:sldId id="335" r:id="rId24"/>
    <p:sldId id="336" r:id="rId25"/>
    <p:sldId id="320" r:id="rId26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284BBF-9B4B-7D90-62B0-41749E8504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4A9665-EE15-6AC1-9AE9-5DCFEA8EDC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E35A80-76EB-8B8C-DE1B-1CA76D64C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B6F15D-F6B7-88E2-6AC5-DCF4D1480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1BD820-1955-5107-9266-1CCBB01D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205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502ABD-0D04-5E2E-1DCB-9475CBBCB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57DF89-6A91-1AB6-6FDA-87CF1979C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5D7410-4199-59E9-AA7A-872354B38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6288AC-9F3A-FCA9-8C35-4A13D9E50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C3948A-2367-2D50-0ED0-D0B08DF3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767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F7E78F-3F28-A4DC-23F0-8E2A7004A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F7CB13-917E-062F-9104-B9B2640F4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B7A675-4114-3B94-9C2A-18F2DC9B4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B7C293-C8F1-1F94-1D54-2E23BC6AF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39AC7E-F694-E54F-F49D-2ADA4C93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6875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8E5AEF-998D-CF9E-30A7-BDAE98770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98D1AD-DE82-9D71-0232-FA2C4CDB75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BBBCB8-661F-E830-AF49-F313D99F69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7A5A3C-BD5F-263A-53F2-A598F98E1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12D3D4-F734-266A-8014-3AD6EDF73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AA32135-CFFA-48AE-D7D2-40BA27486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977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6CC463-9394-8550-C275-E6A3B3E5D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642ECB-18D1-A6E4-72E4-D9707F9B9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B85B698-0CD1-F7B2-B1FC-038B70C6A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AAD7CA-B0E8-3A9F-35D5-01EFF86A6A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0912C1C-035F-AE9B-66EE-653C4EF32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4E4636E-08DD-FE50-F5FA-901FE8EE7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E31F978-2B6D-9FFC-6E64-ABBFB7B87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C795160-142F-9F4B-8039-820B4CB21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136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AF9E76-D8F7-934C-6E97-8CACE769C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C402DE4-0694-421A-BD53-C0C64BDAE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A46E346-968F-BE6A-678D-18CC5BD08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B9A6033-06FE-57A0-13EB-3D3EDDB69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489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7267420-C6B5-0386-F5D9-B79C370F4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12CEDCD-4B2E-E01A-AF95-B2D946595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1AC9B9-CA6D-6E93-B10B-108861E4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2718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8E6A1-F191-DDE6-0796-93B09765C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87AC78-66F0-0141-01BC-345D11ABB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217413-7117-FA8F-2D29-8E0FD97BB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8A93FB-52A5-C08A-D11B-72CB64CE6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14A2E8-197F-2F29-0A62-5A0494443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6AD791-66F9-4AB7-77F5-182FFC93B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339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7E7818-80BE-5D60-2660-35FE2D9B7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03A85B1-812C-7A44-0F82-A85F5AEC72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ECBEC7-020C-8785-5FF2-C0E94C38D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FE8CEE-45A9-490D-354A-F3DE5A3B9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8227FB-9D7A-F148-92B0-0B30132B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49E6AB-C7B5-9364-EC1C-19B38B8F8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7134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ABB1B-9AE3-96B0-B731-B4127B8C9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9F6C18-6912-C26F-D7CF-D79CDF872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AF0AB-650C-1DCC-AE41-718E4AD06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2CAB82-9736-3FA5-9C80-869463D30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8C6B7D-78E4-C5B7-D8B1-7BE755A61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750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3A4E777-A3AE-6C28-1DED-D79C661EE7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288A2F2-B442-DF05-5DF8-75D129A2E1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0B679C-03A5-92AA-0521-8FEC2818C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C04815-E9DE-9DE8-80AA-1A7674BCA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387C16-9B0D-2ACD-4F90-382A49D9C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0858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64540" y="2239517"/>
            <a:ext cx="7614919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1119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7024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469A7-42F8-E38D-385E-5754891BF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1A870E-4A88-0C3C-3B9D-678B67C05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208B0F-426D-2F2B-DC14-A5F2DB2AFA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88EA7A-6065-827A-0AA0-4CC338DF32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192291-77D2-191A-296A-C8F022E305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236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8" r:id="rId1"/>
    <p:sldLayoutId id="2147484239" r:id="rId2"/>
    <p:sldLayoutId id="2147484240" r:id="rId3"/>
    <p:sldLayoutId id="2147484241" r:id="rId4"/>
    <p:sldLayoutId id="2147484242" r:id="rId5"/>
    <p:sldLayoutId id="2147484243" r:id="rId6"/>
    <p:sldLayoutId id="2147484244" r:id="rId7"/>
    <p:sldLayoutId id="2147484245" r:id="rId8"/>
    <p:sldLayoutId id="2147484246" r:id="rId9"/>
    <p:sldLayoutId id="2147484247" r:id="rId10"/>
    <p:sldLayoutId id="2147484248" r:id="rId11"/>
    <p:sldLayoutId id="2147484249" r:id="rId12"/>
    <p:sldLayoutId id="2147484250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3" descr="Игрушка-ракета, полетющая на компьютере">
            <a:extLst>
              <a:ext uri="{FF2B5EF4-FFF2-40B4-BE49-F238E27FC236}">
                <a16:creationId xmlns:a16="http://schemas.microsoft.com/office/drawing/2014/main" id="{4B9F6835-711B-B39A-1CEE-38587DEE67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49" t="4488" r="28811" b="-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7450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bject 2"/>
          <p:cNvSpPr txBox="1"/>
          <p:nvPr/>
        </p:nvSpPr>
        <p:spPr>
          <a:xfrm>
            <a:off x="358484" y="1122363"/>
            <a:ext cx="8712744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b="1" cap="all" spc="-50" dirty="0" err="1">
                <a:latin typeface="+mj-lt"/>
                <a:ea typeface="+mj-ea"/>
                <a:cs typeface="+mj-cs"/>
              </a:rPr>
              <a:t>Тема</a:t>
            </a:r>
            <a:r>
              <a:rPr lang="ru-RU" sz="4200" b="1" cap="all" spc="-50" dirty="0">
                <a:latin typeface="+mj-lt"/>
                <a:ea typeface="+mj-ea"/>
                <a:cs typeface="+mj-cs"/>
              </a:rPr>
              <a:t> </a:t>
            </a:r>
            <a:r>
              <a:rPr lang="en-US" sz="4200" b="1" cap="all" spc="-50" dirty="0">
                <a:latin typeface="+mj-lt"/>
                <a:ea typeface="+mj-ea"/>
                <a:cs typeface="+mj-cs"/>
              </a:rPr>
              <a:t>7. </a:t>
            </a:r>
            <a:r>
              <a:rPr lang="ru-RU" sz="4200" b="1" cap="all" spc="-50" dirty="0">
                <a:latin typeface="+mj-lt"/>
                <a:ea typeface="+mj-ea"/>
                <a:cs typeface="+mj-cs"/>
              </a:rPr>
              <a:t>Мотивация продаж</a:t>
            </a:r>
            <a:endParaRPr lang="en-US" sz="4200" cap="all" spc="-50" dirty="0">
              <a:latin typeface="+mj-lt"/>
              <a:ea typeface="+mj-ea"/>
              <a:cs typeface="+mj-cs"/>
            </a:endParaRP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2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17A2232-6F74-F72F-C6E7-AF67B3763303}"/>
              </a:ext>
            </a:extLst>
          </p:cNvPr>
          <p:cNvSpPr txBox="1"/>
          <p:nvPr/>
        </p:nvSpPr>
        <p:spPr>
          <a:xfrm>
            <a:off x="393042" y="3395450"/>
            <a:ext cx="8427031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2800" b="1" spc="-50" dirty="0">
                <a:ea typeface="+mj-ea"/>
                <a:cs typeface="+mj-cs"/>
              </a:rPr>
              <a:t>Лектор</a:t>
            </a:r>
            <a:r>
              <a:rPr lang="en-US" sz="2800" b="1" spc="-50" dirty="0">
                <a:ea typeface="+mj-ea"/>
                <a:cs typeface="+mj-cs"/>
              </a:rPr>
              <a:t>: </a:t>
            </a:r>
            <a:r>
              <a:rPr lang="ru-RU" sz="2800" b="1" spc="-50" dirty="0">
                <a:ea typeface="+mj-ea"/>
                <a:cs typeface="+mj-cs"/>
              </a:rPr>
              <a:t>доцент ИУЭС ЮФУ, к.э.н., Катаев А.В.</a:t>
            </a:r>
            <a:endParaRPr lang="en-US" sz="2800" spc="-50" dirty="0"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599"/>
            <a:ext cx="8305800" cy="56388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Мотивация</a:t>
            </a:r>
            <a:r>
              <a:rPr lang="en-US" sz="2400" b="1" dirty="0" smtClean="0"/>
              <a:t>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400" dirty="0" smtClean="0"/>
              <a:t>— </a:t>
            </a:r>
            <a:r>
              <a:rPr lang="ru-RU" sz="2400" dirty="0"/>
              <a:t>побуждение к действию; </a:t>
            </a:r>
            <a:endParaRPr lang="en-US" sz="2400" dirty="0" smtClean="0"/>
          </a:p>
          <a:p>
            <a:pPr marL="0" indent="0">
              <a:buNone/>
            </a:pPr>
            <a:r>
              <a:rPr lang="ru-RU" sz="2400" dirty="0"/>
              <a:t>— </a:t>
            </a:r>
            <a:r>
              <a:rPr lang="ru-RU" sz="2400" dirty="0" smtClean="0"/>
              <a:t>психофизиологический </a:t>
            </a:r>
            <a:r>
              <a:rPr lang="ru-RU" sz="2400" dirty="0"/>
              <a:t>процесс, управляющий поведением человека, задающий его направленность, организацию, активность и устойчивость; </a:t>
            </a:r>
            <a:endParaRPr lang="en-US" sz="2400" dirty="0" smtClean="0"/>
          </a:p>
          <a:p>
            <a:pPr marL="0" indent="0">
              <a:buNone/>
            </a:pPr>
            <a:r>
              <a:rPr lang="ru-RU" sz="2400" dirty="0"/>
              <a:t>— </a:t>
            </a:r>
            <a:r>
              <a:rPr lang="ru-RU" sz="2400" dirty="0" smtClean="0"/>
              <a:t>способность </a:t>
            </a:r>
            <a:r>
              <a:rPr lang="ru-RU" sz="2400" dirty="0"/>
              <a:t>человека деятельно удовлетворять свои потребности и желания.</a:t>
            </a:r>
            <a:endParaRPr lang="ru-RU" sz="2400" dirty="0"/>
          </a:p>
          <a:p>
            <a:pPr marL="0" indent="0">
              <a:buNone/>
            </a:pPr>
            <a:r>
              <a:rPr lang="ru-RU" sz="2400" b="1" dirty="0" err="1" smtClean="0"/>
              <a:t>Экстринсивная</a:t>
            </a:r>
            <a:r>
              <a:rPr lang="ru-RU" sz="2400" b="1" dirty="0" smtClean="0"/>
              <a:t> </a:t>
            </a:r>
            <a:r>
              <a:rPr lang="ru-RU" sz="2400" dirty="0" smtClean="0"/>
              <a:t>мотивация — внешняя мотивация</a:t>
            </a:r>
            <a:r>
              <a:rPr lang="ru-RU" sz="2400" dirty="0"/>
              <a:t>, не связанная с содержанием определённой деятельности, но обусловленная внешними по отношению к субъекту обстоятельствами.</a:t>
            </a:r>
          </a:p>
          <a:p>
            <a:pPr marL="0" indent="0">
              <a:buNone/>
            </a:pPr>
            <a:r>
              <a:rPr lang="ru-RU" sz="2400" b="1" dirty="0" err="1" smtClean="0"/>
              <a:t>Интринсивная</a:t>
            </a:r>
            <a:r>
              <a:rPr lang="ru-RU" sz="2400" dirty="0" smtClean="0"/>
              <a:t> мотивация — внутренняя мотивация</a:t>
            </a:r>
            <a:r>
              <a:rPr lang="ru-RU" sz="2400" dirty="0"/>
              <a:t>, связанная не с внешними обстоятельствами, а с самим содержанием деятельности.</a:t>
            </a:r>
            <a:endParaRPr lang="ru-RU" sz="2400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457200" y="38100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М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отивация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7726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599"/>
            <a:ext cx="8305800" cy="56388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Содержательные теории </a:t>
            </a:r>
            <a:r>
              <a:rPr lang="ru-RU" sz="2400" dirty="0"/>
              <a:t>– это психологические модели, которые объясняют, что именно побуждает человека к действию, фокусируясь на его </a:t>
            </a:r>
            <a:r>
              <a:rPr lang="ru-RU" sz="2400" dirty="0" smtClean="0"/>
              <a:t>потребностях</a:t>
            </a:r>
            <a:r>
              <a:rPr lang="en-US" sz="2400" dirty="0" smtClean="0"/>
              <a:t>:</a:t>
            </a:r>
            <a:r>
              <a:rPr lang="ru-RU" sz="2400" dirty="0" smtClean="0"/>
              <a:t> </a:t>
            </a:r>
            <a:r>
              <a:rPr lang="ru-RU" sz="2400" dirty="0"/>
              <a:t>какие потребности мотивируют человека к той или иной деятельности, какова их </a:t>
            </a:r>
            <a:r>
              <a:rPr lang="ru-RU" sz="2400" dirty="0" smtClean="0"/>
              <a:t>структура</a:t>
            </a:r>
            <a:r>
              <a:rPr lang="en-US" sz="2400" dirty="0"/>
              <a:t> </a:t>
            </a:r>
            <a:r>
              <a:rPr lang="ru-RU" sz="2400" dirty="0" smtClean="0"/>
              <a:t>и порядок удовлетворения (теория </a:t>
            </a:r>
            <a:r>
              <a:rPr lang="ru-RU" sz="2400" dirty="0"/>
              <a:t>иерархии потребностей </a:t>
            </a:r>
            <a:r>
              <a:rPr lang="ru-RU" sz="2400" dirty="0" err="1"/>
              <a:t>Маслоу</a:t>
            </a:r>
            <a:r>
              <a:rPr lang="ru-RU" sz="2400" dirty="0"/>
              <a:t>; теория </a:t>
            </a:r>
            <a:r>
              <a:rPr lang="ru-RU" sz="2400" dirty="0" err="1"/>
              <a:t>Альдерфера</a:t>
            </a:r>
            <a:r>
              <a:rPr lang="ru-RU" sz="2400" dirty="0"/>
              <a:t>; теория приобретенных потребностей </a:t>
            </a:r>
            <a:r>
              <a:rPr lang="ru-RU" sz="2400" dirty="0" err="1"/>
              <a:t>МакКлелланда</a:t>
            </a:r>
            <a:r>
              <a:rPr lang="ru-RU" sz="2400" dirty="0"/>
              <a:t>; теория двух факторов </a:t>
            </a:r>
            <a:r>
              <a:rPr lang="ru-RU" sz="2400" dirty="0" err="1" smtClean="0"/>
              <a:t>Герцберга</a:t>
            </a:r>
            <a:r>
              <a:rPr lang="ru-RU" sz="2400" dirty="0" smtClean="0"/>
              <a:t>).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400" b="1" dirty="0" smtClean="0"/>
              <a:t>Процессуальные </a:t>
            </a:r>
            <a:r>
              <a:rPr lang="ru-RU" sz="2400" dirty="0"/>
              <a:t>–</a:t>
            </a:r>
            <a:r>
              <a:rPr lang="ru-RU" sz="2400" b="1" dirty="0" smtClean="0"/>
              <a:t> </a:t>
            </a:r>
            <a:r>
              <a:rPr lang="ru-RU" sz="2400" dirty="0"/>
              <a:t>акцент </a:t>
            </a:r>
            <a:r>
              <a:rPr lang="ru-RU" sz="2400" dirty="0" smtClean="0"/>
              <a:t>на </a:t>
            </a:r>
            <a:r>
              <a:rPr lang="ru-RU" sz="2400" dirty="0"/>
              <a:t>объяснении процесса выбора поведения, способного привести к желаемым </a:t>
            </a:r>
            <a:r>
              <a:rPr lang="ru-RU" sz="2400" dirty="0" smtClean="0"/>
              <a:t>результатам</a:t>
            </a:r>
            <a:r>
              <a:rPr lang="en-US" sz="2400" dirty="0"/>
              <a:t> </a:t>
            </a:r>
            <a:r>
              <a:rPr lang="en-US" sz="2400" dirty="0" smtClean="0"/>
              <a:t>(</a:t>
            </a:r>
            <a:r>
              <a:rPr lang="ru-RU" sz="2400" dirty="0"/>
              <a:t>теория </a:t>
            </a:r>
            <a:r>
              <a:rPr lang="ru-RU" sz="2400" dirty="0" err="1"/>
              <a:t>Врума</a:t>
            </a:r>
            <a:r>
              <a:rPr lang="ru-RU" sz="2400" dirty="0"/>
              <a:t>, теория Адамса, теория Портера-</a:t>
            </a:r>
            <a:r>
              <a:rPr lang="ru-RU" sz="2400" dirty="0" err="1"/>
              <a:t>Лоулера</a:t>
            </a:r>
            <a:r>
              <a:rPr lang="ru-RU" sz="2400" dirty="0"/>
              <a:t>, теория Локка и концепция </a:t>
            </a:r>
            <a:r>
              <a:rPr lang="ru-RU" sz="2400" dirty="0" err="1"/>
              <a:t>партисипативного</a:t>
            </a:r>
            <a:r>
              <a:rPr lang="ru-RU" sz="2400" dirty="0"/>
              <a:t> </a:t>
            </a:r>
            <a:r>
              <a:rPr lang="ru-RU" sz="2400" dirty="0" smtClean="0"/>
              <a:t>управления</a:t>
            </a:r>
            <a:r>
              <a:rPr lang="en-US" sz="2400" dirty="0" smtClean="0"/>
              <a:t>)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r>
              <a:rPr lang="ru-RU" sz="2400" dirty="0" smtClean="0"/>
              <a:t>А также концепции на основе специфического образа человека, </a:t>
            </a:r>
            <a:r>
              <a:rPr lang="ru-RU" sz="2400" dirty="0"/>
              <a:t>его </a:t>
            </a:r>
            <a:r>
              <a:rPr lang="ru-RU" sz="2400" dirty="0" smtClean="0"/>
              <a:t>потребностей </a:t>
            </a:r>
            <a:r>
              <a:rPr lang="ru-RU" sz="2400" dirty="0"/>
              <a:t>и </a:t>
            </a:r>
            <a:r>
              <a:rPr lang="ru-RU" sz="2400" dirty="0" smtClean="0"/>
              <a:t>мотивов</a:t>
            </a:r>
            <a:r>
              <a:rPr lang="en-US" sz="2400" dirty="0" smtClean="0"/>
              <a:t>: </a:t>
            </a:r>
            <a:r>
              <a:rPr lang="ru-RU" sz="2400" dirty="0" smtClean="0"/>
              <a:t>теория </a:t>
            </a:r>
            <a:r>
              <a:rPr lang="ru-RU" sz="2400" dirty="0"/>
              <a:t>Мак </a:t>
            </a:r>
            <a:r>
              <a:rPr lang="ru-RU" sz="2400" dirty="0" err="1"/>
              <a:t>Грегора</a:t>
            </a:r>
            <a:r>
              <a:rPr lang="ru-RU" sz="2400" dirty="0"/>
              <a:t> и теория </a:t>
            </a:r>
            <a:r>
              <a:rPr lang="ru-RU" sz="2400" dirty="0" err="1"/>
              <a:t>Оучи</a:t>
            </a:r>
            <a:r>
              <a:rPr lang="ru-RU" sz="2400" dirty="0"/>
              <a:t>. </a:t>
            </a:r>
            <a:endParaRPr lang="ru-RU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457200" y="38100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Теории мотивации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8690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599"/>
            <a:ext cx="8305800" cy="56388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Покупательские мотивы </a:t>
            </a:r>
            <a:r>
              <a:rPr lang="ru-RU" sz="2400" dirty="0"/>
              <a:t>— это побуждения, которые заставляют человека выбирать конкретные товары или услуги. У каждого покупателя свои потребности и цели. Например, кому-то важна экономия, удобство или уверенность в результате. Мотивы формируют поведение клиентов и направляют к решению о покупке.</a:t>
            </a:r>
          </a:p>
          <a:p>
            <a:pPr marL="0" indent="0">
              <a:buNone/>
            </a:pPr>
            <a:r>
              <a:rPr lang="ru-RU" sz="2400" b="1" dirty="0"/>
              <a:t>Изучение мотивов </a:t>
            </a:r>
            <a:r>
              <a:rPr lang="ru-RU" sz="2400" dirty="0"/>
              <a:t>показывает, какие факторы влияют на выбор, какие типы клиентов реагируют на разные аргументы и почему некоторые маркетинговые предложения вызывают больший интерес. Это помогает точнее выстраивать коммуникацию и усиливать мотивацию потребителя.</a:t>
            </a:r>
          </a:p>
          <a:p>
            <a:pPr marL="0" indent="0">
              <a:buNone/>
            </a:pPr>
            <a:r>
              <a:rPr lang="ru-RU" sz="2400" dirty="0"/>
              <a:t>Исследование мотивов даёт бизнесу практическую опору: становится понятнее, какую задачу решает продукт, как раскрыть ценность и какие элементы предложения влияют на продажу.</a:t>
            </a: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457200" y="38100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Мотивы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8418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9A4946-A5DD-77D0-9A42-269678E3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3A0FC7FD-54C1-8857-69CA-464F36F9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599"/>
            <a:ext cx="8305800" cy="5638801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Эмоциональные</a:t>
            </a:r>
          </a:p>
          <a:p>
            <a:pPr marL="0" indent="0">
              <a:buNone/>
            </a:pPr>
            <a:r>
              <a:rPr lang="ru-RU" dirty="0"/>
              <a:t>Мотивация покупателя может быть связана с внутренними ощущениями, которые потенциальный клиент хочет получить от товара или услуги. Они формируются на уровне чувств и сильно влияют на поведение клиента, особенно когда решение принимается быстро и импульсивно. Человек ищет эмоции, поддержку, уверенность, вдохновение или стремится выразить себя.</a:t>
            </a:r>
          </a:p>
          <a:p>
            <a:pPr marL="0" indent="0">
              <a:buNone/>
            </a:pPr>
            <a:r>
              <a:rPr lang="ru-RU" b="1" dirty="0"/>
              <a:t>Примеры эмоциональных мотивов</a:t>
            </a:r>
            <a:endParaRPr lang="ru-RU" dirty="0"/>
          </a:p>
          <a:p>
            <a:pPr lvl="0"/>
            <a:r>
              <a:rPr lang="ru-RU" dirty="0"/>
              <a:t>Желание почувствовать комфорт и безопасность</a:t>
            </a:r>
          </a:p>
          <a:p>
            <a:pPr lvl="0"/>
            <a:r>
              <a:rPr lang="ru-RU" dirty="0"/>
              <a:t>Стремление выделиться или подчеркнуть статус</a:t>
            </a:r>
          </a:p>
          <a:p>
            <a:pPr lvl="0"/>
            <a:r>
              <a:rPr lang="ru-RU" dirty="0"/>
              <a:t>Интерес к новому продукту</a:t>
            </a:r>
          </a:p>
          <a:p>
            <a:pPr lvl="0"/>
            <a:r>
              <a:rPr lang="ru-RU" dirty="0"/>
              <a:t>Симпатия к бренду, упаковке или дизайну</a:t>
            </a:r>
          </a:p>
          <a:p>
            <a:pPr lvl="0"/>
            <a:r>
              <a:rPr lang="ru-RU" dirty="0"/>
              <a:t>Желание порадовать себя или близкого человека</a:t>
            </a:r>
          </a:p>
          <a:p>
            <a:pPr lvl="0"/>
            <a:r>
              <a:rPr lang="ru-RU" dirty="0"/>
              <a:t>Чувство доверия к компании</a:t>
            </a:r>
          </a:p>
          <a:p>
            <a:pPr lvl="0"/>
            <a:r>
              <a:rPr lang="ru-RU" dirty="0"/>
              <a:t>Ощущение принадлежности к группе</a:t>
            </a:r>
          </a:p>
          <a:p>
            <a:pPr lvl="0"/>
            <a:r>
              <a:rPr lang="ru-RU" dirty="0"/>
              <a:t>Желание избавиться от стресса</a:t>
            </a:r>
          </a:p>
          <a:p>
            <a:pPr lvl="0"/>
            <a:r>
              <a:rPr lang="ru-RU" dirty="0"/>
              <a:t>Стремление создать приятную атмосферу дома или в работе</a:t>
            </a:r>
          </a:p>
          <a:p>
            <a:pPr lvl="0"/>
            <a:r>
              <a:rPr lang="ru-RU" dirty="0"/>
              <a:t>Ожидание вдохновения или новых эмоций</a:t>
            </a:r>
          </a:p>
          <a:p>
            <a:pPr lvl="0"/>
            <a:r>
              <a:rPr lang="ru-RU" dirty="0"/>
              <a:t>Желание подтвердить собственную значимость</a:t>
            </a: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CFFDB71B-5EA5-9346-D9FB-419AF8BB8639}"/>
              </a:ext>
            </a:extLst>
          </p:cNvPr>
          <p:cNvSpPr txBox="1"/>
          <p:nvPr/>
        </p:nvSpPr>
        <p:spPr>
          <a:xfrm>
            <a:off x="457200" y="376869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Виды покупательских мотивов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7225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1AA3CA-6ED6-78CB-835A-EAB4459AD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BBF6A39C-9A46-EF70-685C-C74104EEC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599"/>
            <a:ext cx="8305800" cy="5638801"/>
          </a:xfrm>
        </p:spPr>
        <p:txBody>
          <a:bodyPr>
            <a:normAutofit/>
          </a:bodyPr>
          <a:lstStyle/>
          <a:p>
            <a:r>
              <a:rPr lang="ru-RU" b="1" dirty="0"/>
              <a:t>Рациональные</a:t>
            </a:r>
          </a:p>
          <a:p>
            <a:pPr marL="0" indent="0">
              <a:buNone/>
            </a:pPr>
            <a:r>
              <a:rPr lang="ru-RU" dirty="0"/>
              <a:t>Рациональные мотивы основаны на логике и пользе, которую покупатель ожидает получить. Потенциальный клиент сравнивает варианты, оценивает выгоду и выбирает решение, которое лучше закрывает его потребности.</a:t>
            </a:r>
          </a:p>
          <a:p>
            <a:pPr marL="0" indent="0">
              <a:buNone/>
            </a:pPr>
            <a:r>
              <a:rPr lang="ru-RU" b="1" dirty="0"/>
              <a:t>Примеры рациональных мотивов</a:t>
            </a:r>
            <a:endParaRPr lang="ru-RU" dirty="0"/>
          </a:p>
          <a:p>
            <a:pPr lvl="0"/>
            <a:r>
              <a:rPr lang="ru-RU" dirty="0"/>
              <a:t>Качество и надёжность продукта</a:t>
            </a:r>
          </a:p>
          <a:p>
            <a:pPr lvl="0"/>
            <a:r>
              <a:rPr lang="ru-RU" dirty="0"/>
              <a:t>Выгодная цена и понятные условия</a:t>
            </a:r>
          </a:p>
          <a:p>
            <a:pPr lvl="0"/>
            <a:r>
              <a:rPr lang="ru-RU" dirty="0"/>
              <a:t>Удобство использования услуги</a:t>
            </a:r>
          </a:p>
          <a:p>
            <a:pPr lvl="0"/>
            <a:r>
              <a:rPr lang="ru-RU" dirty="0"/>
              <a:t>Функциональность и длительный срок службы</a:t>
            </a:r>
          </a:p>
          <a:p>
            <a:pPr lvl="0"/>
            <a:r>
              <a:rPr lang="ru-RU" dirty="0"/>
              <a:t>Доступность сервиса и скорость получения</a:t>
            </a:r>
          </a:p>
          <a:p>
            <a:pPr lvl="0"/>
            <a:r>
              <a:rPr lang="ru-RU" dirty="0"/>
              <a:t>Подтверждённая эффективность или данные исследования</a:t>
            </a:r>
          </a:p>
          <a:p>
            <a:pPr lvl="0"/>
            <a:r>
              <a:rPr lang="ru-RU" dirty="0"/>
              <a:t>Экономия времени</a:t>
            </a:r>
          </a:p>
          <a:p>
            <a:pPr lvl="0"/>
            <a:r>
              <a:rPr lang="ru-RU" dirty="0"/>
              <a:t>Соответствие товара заявленным характеристикам</a:t>
            </a:r>
          </a:p>
          <a:p>
            <a:endParaRPr lang="ru-RU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548D7294-3C41-9530-3F5C-C922BA5B155D}"/>
              </a:ext>
            </a:extLst>
          </p:cNvPr>
          <p:cNvSpPr txBox="1"/>
          <p:nvPr/>
        </p:nvSpPr>
        <p:spPr>
          <a:xfrm>
            <a:off x="457200" y="376869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Виды покупательских мотивов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7444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45B295-4CF1-A8FB-F208-7410BF08C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BC03E85F-8359-2624-2DC6-9D027934C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599"/>
            <a:ext cx="8305800" cy="56388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Внешние</a:t>
            </a:r>
          </a:p>
          <a:p>
            <a:pPr marL="0" indent="0">
              <a:buNone/>
            </a:pPr>
            <a:r>
              <a:rPr lang="ru-RU" b="1" dirty="0"/>
              <a:t>Внешние факторы </a:t>
            </a:r>
            <a:r>
              <a:rPr lang="ru-RU" dirty="0"/>
              <a:t>связаны с окружением, в котором потенциальный клиент принимает решение о покупке. Они формируют первое впечатление о товаре или услуге и могут усиливать или ослаблять интерес. На такие факторы малый и средний бизнес может влиять напрямую: улучшать оформление продукта, менять условия покупки, работать с коммуникацией и репутацией.</a:t>
            </a:r>
          </a:p>
          <a:p>
            <a:pPr marL="0" indent="0">
              <a:buNone/>
            </a:pPr>
            <a:r>
              <a:rPr lang="ru-RU" b="1" dirty="0"/>
              <a:t>Примеры внешних факторов</a:t>
            </a:r>
            <a:endParaRPr lang="ru-RU" dirty="0"/>
          </a:p>
          <a:p>
            <a:pPr lvl="0"/>
            <a:r>
              <a:rPr lang="ru-RU" dirty="0"/>
              <a:t>Уровень дохода и общая экономическая ситуация</a:t>
            </a:r>
          </a:p>
          <a:p>
            <a:pPr lvl="0"/>
            <a:r>
              <a:rPr lang="ru-RU" dirty="0"/>
              <a:t>Социальная среда и влияние знакомых</a:t>
            </a:r>
          </a:p>
          <a:p>
            <a:pPr lvl="0"/>
            <a:r>
              <a:rPr lang="ru-RU" dirty="0"/>
              <a:t>Реклама и продвижение продукта</a:t>
            </a:r>
          </a:p>
          <a:p>
            <a:pPr lvl="0"/>
            <a:r>
              <a:rPr lang="ru-RU" dirty="0"/>
              <a:t>Оформление точки продаж или сайта</a:t>
            </a:r>
          </a:p>
          <a:p>
            <a:pPr lvl="0"/>
            <a:r>
              <a:rPr lang="ru-RU" dirty="0"/>
              <a:t>Условия покупки и доступность услуги</a:t>
            </a:r>
          </a:p>
          <a:p>
            <a:pPr lvl="0"/>
            <a:r>
              <a:rPr lang="ru-RU" dirty="0"/>
              <a:t>Акции, скидки и программа лояльности</a:t>
            </a:r>
          </a:p>
          <a:p>
            <a:pPr lvl="0"/>
            <a:r>
              <a:rPr lang="ru-RU" dirty="0"/>
              <a:t>Репутация компании и отзывы клиентов</a:t>
            </a:r>
          </a:p>
          <a:p>
            <a:pPr lvl="0"/>
            <a:r>
              <a:rPr lang="ru-RU" dirty="0"/>
              <a:t>Тренды, мода и сезонные изменения</a:t>
            </a:r>
          </a:p>
          <a:p>
            <a:endParaRPr lang="ru-RU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3CD605DD-DDC3-9C44-DC6D-440B95B5DB38}"/>
              </a:ext>
            </a:extLst>
          </p:cNvPr>
          <p:cNvSpPr txBox="1"/>
          <p:nvPr/>
        </p:nvSpPr>
        <p:spPr>
          <a:xfrm>
            <a:off x="457200" y="376869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Факторы, которые влияют на мотивацию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5099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674CFC-3162-DE00-B54C-D546EBA13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595604AD-02B8-88AE-1440-B891DA238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599"/>
            <a:ext cx="8305800" cy="56388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Внутренние</a:t>
            </a:r>
          </a:p>
          <a:p>
            <a:pPr marL="0" indent="0">
              <a:buNone/>
            </a:pPr>
            <a:r>
              <a:rPr lang="ru-RU" dirty="0"/>
              <a:t>Внутренние факторы — потребности потенциального клиента, его опыт, восприятие ценности, ожидания от результата. Они определяют, какие мотивы будут ключевыми и почему покупатель выбирает конкретный товар. Предпринимателю важно учитывать эти особенности, чтобы точнее раскрывать пользу продукта и говорить на языке целевой аудитории.</a:t>
            </a:r>
          </a:p>
          <a:p>
            <a:pPr marL="0" indent="0">
              <a:buNone/>
            </a:pPr>
            <a:r>
              <a:rPr lang="ru-RU" b="1" dirty="0"/>
              <a:t>Примеры внутренних факторов</a:t>
            </a:r>
            <a:endParaRPr lang="ru-RU" dirty="0"/>
          </a:p>
          <a:p>
            <a:pPr lvl="0"/>
            <a:r>
              <a:rPr lang="ru-RU" dirty="0"/>
              <a:t>Индивидуальные потребности и цели</a:t>
            </a:r>
          </a:p>
          <a:p>
            <a:pPr lvl="0"/>
            <a:r>
              <a:rPr lang="ru-RU" dirty="0"/>
              <a:t>Личный опыт использования похожих товаров или услуг</a:t>
            </a:r>
          </a:p>
          <a:p>
            <a:pPr lvl="0"/>
            <a:r>
              <a:rPr lang="ru-RU" dirty="0"/>
              <a:t>Уровень доверия к бренду</a:t>
            </a:r>
          </a:p>
          <a:p>
            <a:pPr lvl="0"/>
            <a:r>
              <a:rPr lang="ru-RU" dirty="0"/>
              <a:t>Эмоциональное состояние в момент покупки</a:t>
            </a:r>
          </a:p>
          <a:p>
            <a:pPr lvl="0"/>
            <a:r>
              <a:rPr lang="ru-RU" dirty="0"/>
              <a:t>Привычки и личные ценности</a:t>
            </a:r>
          </a:p>
          <a:p>
            <a:pPr lvl="0"/>
            <a:r>
              <a:rPr lang="ru-RU" dirty="0"/>
              <a:t>Ожидания от результата</a:t>
            </a:r>
          </a:p>
          <a:p>
            <a:pPr lvl="0"/>
            <a:r>
              <a:rPr lang="ru-RU" dirty="0"/>
              <a:t>Восприятие качества и полезности продукта</a:t>
            </a:r>
          </a:p>
          <a:p>
            <a:pPr lvl="0"/>
            <a:r>
              <a:rPr lang="ru-RU" dirty="0"/>
              <a:t>Готовность человека тратить время, деньги или усилия</a:t>
            </a: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810027AD-7B7C-276D-3546-0D4479B7E5C5}"/>
              </a:ext>
            </a:extLst>
          </p:cNvPr>
          <p:cNvSpPr txBox="1"/>
          <p:nvPr/>
        </p:nvSpPr>
        <p:spPr>
          <a:xfrm>
            <a:off x="457200" y="376869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Факторы, которые влияют на мотивацию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749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599"/>
            <a:ext cx="7886700" cy="54905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/>
              <a:t>Потребность </a:t>
            </a:r>
            <a:r>
              <a:rPr lang="ru-RU" sz="2400" dirty="0"/>
              <a:t>(англ. </a:t>
            </a:r>
            <a:r>
              <a:rPr lang="ru-RU" sz="2400" dirty="0" err="1"/>
              <a:t>need</a:t>
            </a:r>
            <a:r>
              <a:rPr lang="ru-RU" sz="2400" dirty="0"/>
              <a:t>, иногда </a:t>
            </a:r>
            <a:r>
              <a:rPr lang="ru-RU" sz="2400" dirty="0" err="1"/>
              <a:t>human</a:t>
            </a:r>
            <a:r>
              <a:rPr lang="ru-RU" sz="2400" dirty="0"/>
              <a:t> </a:t>
            </a:r>
            <a:r>
              <a:rPr lang="ru-RU" sz="2400" dirty="0" err="1"/>
              <a:t>need</a:t>
            </a:r>
            <a:r>
              <a:rPr lang="ru-RU" sz="2400" dirty="0"/>
              <a:t> – человеческая потребность)</a:t>
            </a:r>
            <a:r>
              <a:rPr lang="ru-RU" sz="2400" b="1" dirty="0"/>
              <a:t> </a:t>
            </a:r>
            <a:r>
              <a:rPr lang="ru-RU" sz="2400" dirty="0"/>
              <a:t>– состояние неудовлетворенности, часто неосознанное влечение человека. Ощущаемый человеком недостаток в чем-то необходимом. Надобность, требующая удовлетворения. Понятие потребностей лежит в основе теорий мотивации Фрейда (</a:t>
            </a:r>
            <a:r>
              <a:rPr lang="ru-RU" sz="2400" dirty="0" err="1"/>
              <a:t>Freud</a:t>
            </a:r>
            <a:r>
              <a:rPr lang="ru-RU" sz="2400" dirty="0"/>
              <a:t>), Маслоу (</a:t>
            </a:r>
            <a:r>
              <a:rPr lang="ru-RU" sz="2400" dirty="0" err="1"/>
              <a:t>Maslow</a:t>
            </a:r>
            <a:r>
              <a:rPr lang="ru-RU" sz="2400" dirty="0"/>
              <a:t>), </a:t>
            </a:r>
            <a:r>
              <a:rPr lang="ru-RU" sz="2400" dirty="0" err="1"/>
              <a:t>Герцберга</a:t>
            </a:r>
            <a:r>
              <a:rPr lang="ru-RU" sz="2400" dirty="0"/>
              <a:t> (</a:t>
            </a:r>
            <a:r>
              <a:rPr lang="ru-RU" sz="2400" dirty="0" err="1"/>
              <a:t>Herzberg</a:t>
            </a:r>
            <a:r>
              <a:rPr lang="ru-RU" sz="2400" dirty="0"/>
              <a:t>), в том числе определяющих поведение потребителей на рынке.</a:t>
            </a:r>
          </a:p>
          <a:p>
            <a:pPr marL="0" indent="0">
              <a:buNone/>
            </a:pPr>
            <a:r>
              <a:rPr lang="ru-RU" sz="2400" b="1" dirty="0"/>
              <a:t>Желание</a:t>
            </a:r>
            <a:r>
              <a:rPr lang="ru-RU" sz="2400" dirty="0"/>
              <a:t> (англ. </a:t>
            </a:r>
            <a:r>
              <a:rPr lang="ru-RU" sz="2400" dirty="0" err="1"/>
              <a:t>want</a:t>
            </a:r>
            <a:r>
              <a:rPr lang="ru-RU" sz="2400" dirty="0"/>
              <a:t>) – это потребность, принявшая конкретную форму в соответствии с уровнем культуры и личностными характеристиками индивидуума, а также окружающими его условиями. Конкретизированная или частная потребность.</a:t>
            </a:r>
          </a:p>
          <a:p>
            <a:pPr marL="0" indent="0">
              <a:buNone/>
            </a:pPr>
            <a:r>
              <a:rPr lang="ru-RU" sz="2400" b="1" dirty="0"/>
              <a:t>Спрос</a:t>
            </a:r>
            <a:r>
              <a:rPr lang="ru-RU" sz="2400" dirty="0"/>
              <a:t> (англ. </a:t>
            </a:r>
            <a:r>
              <a:rPr lang="ru-RU" sz="2400" dirty="0" err="1"/>
              <a:t>demand</a:t>
            </a:r>
            <a:r>
              <a:rPr lang="ru-RU" sz="2400" dirty="0"/>
              <a:t>, иногда </a:t>
            </a:r>
            <a:r>
              <a:rPr lang="ru-RU" sz="2400" dirty="0" err="1"/>
              <a:t>demands</a:t>
            </a:r>
            <a:r>
              <a:rPr lang="ru-RU" sz="2400" dirty="0"/>
              <a:t> – запросы) – желание, обеспеченное покупательной способностью. </a:t>
            </a:r>
          </a:p>
          <a:p>
            <a:pPr marL="0" indent="0">
              <a:buNone/>
            </a:pPr>
            <a:r>
              <a:rPr lang="ru-RU" sz="2400" b="1" dirty="0"/>
              <a:t>Спрос</a:t>
            </a:r>
            <a:r>
              <a:rPr lang="ru-RU" sz="2400" dirty="0"/>
              <a:t> — это желание потребителя купить конкретный товар или услугу по конкретной цене в течение определённого периода времени, подкреплённое готовностью оплатить покупку.</a:t>
            </a:r>
          </a:p>
          <a:p>
            <a:endParaRPr lang="ru-RU" sz="2400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457200" y="376869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Потребность, желание, спрос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6286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366262"/>
            <a:ext cx="85344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Иерархия потребностей по </a:t>
            </a:r>
            <a:r>
              <a:rPr lang="ru-RU" sz="2400" b="1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А.Маслоу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(расширенная)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7" name="Rectangle 2">
            <a:extLst>
              <a:ext uri="{FF2B5EF4-FFF2-40B4-BE49-F238E27FC236}">
                <a16:creationId xmlns:a16="http://schemas.microsoft.com/office/drawing/2014/main" id="{3FE30189-5899-24B1-7A75-BEE924F32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84324377-20BD-22A8-07C2-E327C062B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6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28CA5A9-CC13-388C-414F-A9BAC3264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799" y="950531"/>
            <a:ext cx="77326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EE6593-4EFF-0E49-9C03-D28747AFB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94648"/>
            <a:ext cx="5791200" cy="588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600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t>11</a:t>
            </a:fld>
            <a:endParaRPr lang="ru-RU" dirty="0"/>
          </a:p>
        </p:txBody>
      </p:sp>
      <p:sp>
        <p:nvSpPr>
          <p:cNvPr id="4" name="object 4"/>
          <p:cNvSpPr txBox="1"/>
          <p:nvPr/>
        </p:nvSpPr>
        <p:spPr>
          <a:xfrm>
            <a:off x="531812" y="1126694"/>
            <a:ext cx="8080375" cy="5598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00">
              <a:lnSpc>
                <a:spcPct val="100000"/>
              </a:lnSpc>
              <a:spcBef>
                <a:spcPts val="100"/>
              </a:spcBef>
              <a:tabLst>
                <a:tab pos="240665" algn="l"/>
                <a:tab pos="241300" algn="l"/>
              </a:tabLst>
            </a:pPr>
            <a:r>
              <a:rPr lang="ru-RU" sz="2400" b="1" spc="-5" dirty="0">
                <a:cs typeface="Calibri"/>
              </a:rPr>
              <a:t>Маркетинг</a:t>
            </a:r>
            <a:r>
              <a:rPr sz="2400" b="1" spc="-10" dirty="0">
                <a:cs typeface="Calibri"/>
              </a:rPr>
              <a:t> </a:t>
            </a:r>
            <a:r>
              <a:rPr lang="ru-RU" sz="2400" b="1" spc="-10" dirty="0">
                <a:cs typeface="Calibri"/>
              </a:rPr>
              <a:t>(</a:t>
            </a:r>
            <a:r>
              <a:rPr lang="en-US" sz="2400" b="1" spc="-10" dirty="0">
                <a:cs typeface="Calibri"/>
              </a:rPr>
              <a:t>m</a:t>
            </a:r>
            <a:r>
              <a:rPr sz="2400" b="1" spc="-10" dirty="0">
                <a:cs typeface="Calibri"/>
              </a:rPr>
              <a:t>arketing</a:t>
            </a:r>
            <a:r>
              <a:rPr lang="ru-RU" sz="2400" b="1" spc="-10" dirty="0">
                <a:cs typeface="Calibri"/>
              </a:rPr>
              <a:t>)</a:t>
            </a:r>
            <a:r>
              <a:rPr sz="2400" b="1" spc="-25" dirty="0">
                <a:cs typeface="Calibri"/>
              </a:rPr>
              <a:t> </a:t>
            </a:r>
            <a:r>
              <a:rPr sz="2400" b="1" dirty="0">
                <a:cs typeface="Calibri"/>
              </a:rPr>
              <a:t>—</a:t>
            </a:r>
            <a:r>
              <a:rPr sz="2400" b="1" spc="5" dirty="0">
                <a:cs typeface="Calibri"/>
              </a:rPr>
              <a:t> </a:t>
            </a:r>
            <a:r>
              <a:rPr sz="2400" b="1" dirty="0">
                <a:cs typeface="Calibri"/>
              </a:rPr>
              <a:t>в</a:t>
            </a:r>
            <a:r>
              <a:rPr sz="2400" b="1" spc="10" dirty="0">
                <a:cs typeface="Calibri"/>
              </a:rPr>
              <a:t> </a:t>
            </a:r>
            <a:r>
              <a:rPr sz="2400" b="1" spc="-5" dirty="0">
                <a:cs typeface="Calibri"/>
              </a:rPr>
              <a:t>буквальном</a:t>
            </a:r>
            <a:r>
              <a:rPr sz="2400" b="1" dirty="0">
                <a:cs typeface="Calibri"/>
              </a:rPr>
              <a:t> </a:t>
            </a:r>
            <a:r>
              <a:rPr sz="2400" b="1" spc="-10" dirty="0">
                <a:cs typeface="Calibri"/>
              </a:rPr>
              <a:t>переводе</a:t>
            </a:r>
            <a:r>
              <a:rPr sz="2400" b="1" dirty="0">
                <a:cs typeface="Calibri"/>
              </a:rPr>
              <a:t> с</a:t>
            </a:r>
            <a:r>
              <a:rPr sz="2400" b="1" spc="-20" dirty="0">
                <a:cs typeface="Calibri"/>
              </a:rPr>
              <a:t> </a:t>
            </a:r>
            <a:r>
              <a:rPr sz="2400" b="1" spc="-15" dirty="0">
                <a:cs typeface="Calibri"/>
              </a:rPr>
              <a:t>английского </a:t>
            </a:r>
            <a:r>
              <a:rPr sz="2400" b="1" spc="-390" dirty="0">
                <a:cs typeface="Calibri"/>
              </a:rPr>
              <a:t> </a:t>
            </a:r>
            <a:r>
              <a:rPr sz="2400" b="1" dirty="0">
                <a:cs typeface="Calibri"/>
              </a:rPr>
              <a:t>означает</a:t>
            </a:r>
            <a:r>
              <a:rPr sz="2400" b="1" spc="-35" dirty="0">
                <a:cs typeface="Calibri"/>
              </a:rPr>
              <a:t> </a:t>
            </a:r>
            <a:r>
              <a:rPr sz="2400" b="1" spc="-5" dirty="0">
                <a:cs typeface="Calibri"/>
              </a:rPr>
              <a:t>«действие</a:t>
            </a:r>
            <a:r>
              <a:rPr sz="2400" b="1" spc="-20" dirty="0">
                <a:cs typeface="Calibri"/>
              </a:rPr>
              <a:t> </a:t>
            </a:r>
            <a:r>
              <a:rPr sz="2400" b="1" spc="-5" dirty="0">
                <a:cs typeface="Calibri"/>
              </a:rPr>
              <a:t>на</a:t>
            </a:r>
            <a:r>
              <a:rPr sz="2400" b="1" spc="-10" dirty="0">
                <a:cs typeface="Calibri"/>
              </a:rPr>
              <a:t> </a:t>
            </a:r>
            <a:r>
              <a:rPr sz="2400" b="1" spc="-5" dirty="0">
                <a:cs typeface="Calibri"/>
              </a:rPr>
              <a:t>рынке»,</a:t>
            </a:r>
            <a:r>
              <a:rPr sz="2400" b="1" spc="-10" dirty="0">
                <a:cs typeface="Calibri"/>
              </a:rPr>
              <a:t> </a:t>
            </a:r>
            <a:r>
              <a:rPr sz="2400" b="1" dirty="0">
                <a:cs typeface="Calibri"/>
              </a:rPr>
              <a:t>«рыночную</a:t>
            </a:r>
            <a:r>
              <a:rPr sz="2400" b="1" spc="-15" dirty="0">
                <a:cs typeface="Calibri"/>
              </a:rPr>
              <a:t> </a:t>
            </a:r>
            <a:r>
              <a:rPr sz="2400" b="1" spc="-5" dirty="0">
                <a:cs typeface="Calibri"/>
              </a:rPr>
              <a:t>деятельность».</a:t>
            </a:r>
            <a:endParaRPr sz="2400" dirty="0">
              <a:cs typeface="Calibri"/>
            </a:endParaRPr>
          </a:p>
          <a:p>
            <a:pPr marL="12700" marR="311150">
              <a:lnSpc>
                <a:spcPct val="100000"/>
              </a:lnSpc>
              <a:spcBef>
                <a:spcPts val="1005"/>
              </a:spcBef>
              <a:tabLst>
                <a:tab pos="240665" algn="l"/>
                <a:tab pos="241300" algn="l"/>
              </a:tabLst>
            </a:pPr>
            <a:r>
              <a:rPr sz="1900" b="1" dirty="0">
                <a:cs typeface="Calibri"/>
              </a:rPr>
              <a:t>В</a:t>
            </a:r>
            <a:r>
              <a:rPr sz="1900" b="1" spc="10" dirty="0">
                <a:cs typeface="Calibri"/>
              </a:rPr>
              <a:t> </a:t>
            </a:r>
            <a:r>
              <a:rPr sz="1900" b="1" dirty="0">
                <a:cs typeface="Calibri"/>
              </a:rPr>
              <a:t>1902</a:t>
            </a:r>
            <a:r>
              <a:rPr sz="1900" b="1" spc="-5" dirty="0">
                <a:cs typeface="Calibri"/>
              </a:rPr>
              <a:t> </a:t>
            </a:r>
            <a:r>
              <a:rPr sz="1900" spc="-25" dirty="0">
                <a:cs typeface="Calibri"/>
              </a:rPr>
              <a:t>году</a:t>
            </a:r>
            <a:r>
              <a:rPr sz="1900" spc="5" dirty="0">
                <a:cs typeface="Calibri"/>
              </a:rPr>
              <a:t> </a:t>
            </a:r>
            <a:r>
              <a:rPr sz="1900" dirty="0">
                <a:cs typeface="Calibri"/>
              </a:rPr>
              <a:t>были </a:t>
            </a:r>
            <a:r>
              <a:rPr sz="1900" spc="-5" dirty="0">
                <a:cs typeface="Calibri"/>
              </a:rPr>
              <a:t>прочитаны</a:t>
            </a:r>
            <a:r>
              <a:rPr sz="1900" spc="25" dirty="0">
                <a:cs typeface="Calibri"/>
              </a:rPr>
              <a:t> </a:t>
            </a:r>
            <a:r>
              <a:rPr sz="1900" dirty="0">
                <a:cs typeface="Calibri"/>
              </a:rPr>
              <a:t>первые</a:t>
            </a:r>
            <a:r>
              <a:rPr sz="1900" spc="1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курсы</a:t>
            </a:r>
            <a:r>
              <a:rPr sz="1900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маркетинга</a:t>
            </a:r>
            <a:r>
              <a:rPr sz="1900" spc="15" dirty="0">
                <a:cs typeface="Calibri"/>
              </a:rPr>
              <a:t> </a:t>
            </a:r>
            <a:r>
              <a:rPr sz="1900" dirty="0">
                <a:cs typeface="Calibri"/>
              </a:rPr>
              <a:t>в</a:t>
            </a:r>
            <a:r>
              <a:rPr sz="1900" spc="1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университетах</a:t>
            </a:r>
            <a:r>
              <a:rPr sz="1900" spc="1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США </a:t>
            </a:r>
            <a:r>
              <a:rPr sz="1900" spc="-390" dirty="0">
                <a:cs typeface="Calibri"/>
              </a:rPr>
              <a:t> </a:t>
            </a:r>
            <a:r>
              <a:rPr sz="1900" spc="-15" dirty="0">
                <a:cs typeface="Calibri"/>
              </a:rPr>
              <a:t>(Эдвард</a:t>
            </a:r>
            <a:r>
              <a:rPr sz="1900" spc="-10" dirty="0">
                <a:cs typeface="Calibri"/>
              </a:rPr>
              <a:t> Джонс</a:t>
            </a:r>
            <a:r>
              <a:rPr sz="1900" dirty="0">
                <a:cs typeface="Calibri"/>
              </a:rPr>
              <a:t> </a:t>
            </a:r>
            <a:r>
              <a:rPr sz="1900" spc="-15" dirty="0">
                <a:cs typeface="Calibri"/>
              </a:rPr>
              <a:t>(англ.</a:t>
            </a:r>
            <a:r>
              <a:rPr sz="1900" spc="15" dirty="0">
                <a:cs typeface="Calibri"/>
              </a:rPr>
              <a:t> </a:t>
            </a:r>
            <a:r>
              <a:rPr sz="1900" spc="-15" dirty="0">
                <a:cs typeface="Calibri"/>
              </a:rPr>
              <a:t>Edward</a:t>
            </a:r>
            <a:r>
              <a:rPr sz="1900" spc="15" dirty="0">
                <a:cs typeface="Calibri"/>
              </a:rPr>
              <a:t> </a:t>
            </a:r>
            <a:r>
              <a:rPr sz="1900" dirty="0">
                <a:cs typeface="Calibri"/>
              </a:rPr>
              <a:t>Jones)</a:t>
            </a:r>
            <a:r>
              <a:rPr sz="1900" spc="5" dirty="0">
                <a:cs typeface="Calibri"/>
              </a:rPr>
              <a:t> </a:t>
            </a:r>
            <a:r>
              <a:rPr sz="1900" dirty="0">
                <a:cs typeface="Calibri"/>
              </a:rPr>
              <a:t>— </a:t>
            </a:r>
            <a:r>
              <a:rPr sz="1900" spc="-5" dirty="0">
                <a:cs typeface="Calibri"/>
              </a:rPr>
              <a:t>Мичиганский</a:t>
            </a:r>
            <a:r>
              <a:rPr sz="1900" spc="25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университет,</a:t>
            </a:r>
            <a:r>
              <a:rPr sz="1900" spc="10" dirty="0">
                <a:cs typeface="Calibri"/>
              </a:rPr>
              <a:t> </a:t>
            </a:r>
            <a:r>
              <a:rPr sz="1900" dirty="0" err="1">
                <a:cs typeface="Calibri"/>
              </a:rPr>
              <a:t>Саймон</a:t>
            </a:r>
            <a:r>
              <a:rPr lang="ru-RU" sz="1900" dirty="0">
                <a:cs typeface="Calibri"/>
              </a:rPr>
              <a:t> </a:t>
            </a:r>
            <a:r>
              <a:rPr sz="1900" spc="-5" dirty="0" err="1">
                <a:cs typeface="Calibri"/>
              </a:rPr>
              <a:t>Литман</a:t>
            </a:r>
            <a:r>
              <a:rPr sz="1900" dirty="0">
                <a:cs typeface="Calibri"/>
              </a:rPr>
              <a:t> </a:t>
            </a:r>
            <a:r>
              <a:rPr sz="1900" spc="-15" dirty="0">
                <a:cs typeface="Calibri"/>
              </a:rPr>
              <a:t>(англ.</a:t>
            </a:r>
            <a:r>
              <a:rPr sz="1900" spc="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Simon</a:t>
            </a:r>
            <a:r>
              <a:rPr sz="1900" spc="1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Litman)</a:t>
            </a:r>
            <a:r>
              <a:rPr sz="1900" spc="15" dirty="0">
                <a:cs typeface="Calibri"/>
              </a:rPr>
              <a:t> </a:t>
            </a:r>
            <a:r>
              <a:rPr sz="1900" dirty="0">
                <a:cs typeface="Calibri"/>
              </a:rPr>
              <a:t>—</a:t>
            </a:r>
            <a:r>
              <a:rPr sz="1900" spc="-10" dirty="0">
                <a:cs typeface="Calibri"/>
              </a:rPr>
              <a:t> Университет</a:t>
            </a:r>
            <a:r>
              <a:rPr sz="1900" spc="25" dirty="0">
                <a:cs typeface="Calibri"/>
              </a:rPr>
              <a:t> </a:t>
            </a:r>
            <a:r>
              <a:rPr sz="1900" dirty="0">
                <a:cs typeface="Calibri"/>
              </a:rPr>
              <a:t>Беркли</a:t>
            </a:r>
            <a:r>
              <a:rPr sz="1900" spc="-15" dirty="0">
                <a:cs typeface="Calibri"/>
              </a:rPr>
              <a:t> </a:t>
            </a:r>
            <a:r>
              <a:rPr sz="1900" dirty="0">
                <a:cs typeface="Calibri"/>
              </a:rPr>
              <a:t>в</a:t>
            </a:r>
            <a:r>
              <a:rPr sz="1900" spc="-1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Калифорнии,</a:t>
            </a:r>
            <a:r>
              <a:rPr sz="1900" spc="5" dirty="0">
                <a:cs typeface="Calibri"/>
              </a:rPr>
              <a:t> </a:t>
            </a:r>
            <a:r>
              <a:rPr sz="1900" spc="-15" dirty="0">
                <a:cs typeface="Calibri"/>
              </a:rPr>
              <a:t>Джордж</a:t>
            </a:r>
            <a:r>
              <a:rPr sz="1900" spc="10" dirty="0">
                <a:cs typeface="Calibri"/>
              </a:rPr>
              <a:t> </a:t>
            </a:r>
            <a:r>
              <a:rPr sz="1900" dirty="0">
                <a:cs typeface="Calibri"/>
              </a:rPr>
              <a:t>М. </a:t>
            </a:r>
            <a:r>
              <a:rPr sz="1900" spc="-39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Фиск </a:t>
            </a:r>
            <a:r>
              <a:rPr sz="1900" spc="-15" dirty="0">
                <a:cs typeface="Calibri"/>
              </a:rPr>
              <a:t>(англ.</a:t>
            </a:r>
            <a:r>
              <a:rPr sz="1900" spc="10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George</a:t>
            </a:r>
            <a:r>
              <a:rPr sz="1900" spc="10" dirty="0">
                <a:cs typeface="Calibri"/>
              </a:rPr>
              <a:t> </a:t>
            </a:r>
            <a:r>
              <a:rPr sz="1900" dirty="0">
                <a:cs typeface="Calibri"/>
              </a:rPr>
              <a:t>M.</a:t>
            </a:r>
            <a:r>
              <a:rPr sz="1900" spc="-5" dirty="0">
                <a:cs typeface="Calibri"/>
              </a:rPr>
              <a:t> Fisk) </a:t>
            </a:r>
            <a:r>
              <a:rPr sz="1900" dirty="0">
                <a:cs typeface="Calibri"/>
              </a:rPr>
              <a:t>— </a:t>
            </a:r>
            <a:r>
              <a:rPr sz="1900" spc="-10" dirty="0" err="1">
                <a:cs typeface="Calibri"/>
              </a:rPr>
              <a:t>Университет</a:t>
            </a:r>
            <a:r>
              <a:rPr sz="1900" spc="30" dirty="0">
                <a:cs typeface="Calibri"/>
              </a:rPr>
              <a:t> </a:t>
            </a:r>
            <a:r>
              <a:rPr sz="1900" spc="-5" dirty="0" err="1">
                <a:cs typeface="Calibri"/>
              </a:rPr>
              <a:t>Иллинойса</a:t>
            </a:r>
            <a:r>
              <a:rPr sz="1900" spc="-5" dirty="0">
                <a:cs typeface="Calibri"/>
              </a:rPr>
              <a:t>).</a:t>
            </a:r>
            <a:endParaRPr sz="1900" dirty="0">
              <a:cs typeface="Calibri"/>
            </a:endParaRPr>
          </a:p>
          <a:p>
            <a:pPr marL="12700" marR="23495">
              <a:lnSpc>
                <a:spcPct val="100000"/>
              </a:lnSpc>
              <a:spcBef>
                <a:spcPts val="994"/>
              </a:spcBef>
              <a:tabLst>
                <a:tab pos="240665" algn="l"/>
                <a:tab pos="241300" algn="l"/>
              </a:tabLst>
            </a:pPr>
            <a:r>
              <a:rPr sz="1900" dirty="0">
                <a:cs typeface="Calibri"/>
              </a:rPr>
              <a:t>В</a:t>
            </a:r>
            <a:r>
              <a:rPr sz="1900" spc="5" dirty="0">
                <a:cs typeface="Calibri"/>
              </a:rPr>
              <a:t> </a:t>
            </a:r>
            <a:r>
              <a:rPr sz="1900" dirty="0">
                <a:cs typeface="Calibri"/>
              </a:rPr>
              <a:t>1926</a:t>
            </a:r>
            <a:r>
              <a:rPr sz="1900" spc="-5" dirty="0">
                <a:cs typeface="Calibri"/>
              </a:rPr>
              <a:t> </a:t>
            </a:r>
            <a:r>
              <a:rPr sz="1900" spc="-25" dirty="0">
                <a:cs typeface="Calibri"/>
              </a:rPr>
              <a:t>году</a:t>
            </a:r>
            <a:r>
              <a:rPr sz="1900" dirty="0">
                <a:cs typeface="Calibri"/>
              </a:rPr>
              <a:t> в</a:t>
            </a:r>
            <a:r>
              <a:rPr sz="1900" spc="-5" dirty="0">
                <a:cs typeface="Calibri"/>
              </a:rPr>
              <a:t> США</a:t>
            </a:r>
            <a:r>
              <a:rPr sz="1900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создана</a:t>
            </a:r>
            <a:r>
              <a:rPr sz="1900" spc="1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Национальная</a:t>
            </a:r>
            <a:r>
              <a:rPr sz="1900" spc="1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ассоциация</a:t>
            </a:r>
            <a:r>
              <a:rPr sz="1900" spc="35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маркетинга</a:t>
            </a:r>
            <a:r>
              <a:rPr sz="1900" spc="15" dirty="0">
                <a:cs typeface="Calibri"/>
              </a:rPr>
              <a:t> </a:t>
            </a:r>
            <a:r>
              <a:rPr sz="1900" dirty="0">
                <a:cs typeface="Calibri"/>
              </a:rPr>
              <a:t>и</a:t>
            </a:r>
            <a:r>
              <a:rPr sz="1900" spc="10" dirty="0">
                <a:cs typeface="Calibri"/>
              </a:rPr>
              <a:t> </a:t>
            </a:r>
            <a:r>
              <a:rPr lang="ru-RU" sz="1900" spc="10" dirty="0">
                <a:cs typeface="Calibri"/>
              </a:rPr>
              <a:t>рекламы</a:t>
            </a:r>
            <a:r>
              <a:rPr lang="ru-RU" sz="1900" dirty="0">
                <a:cs typeface="Calibri"/>
              </a:rPr>
              <a:t>, переименованная в</a:t>
            </a:r>
            <a:r>
              <a:rPr sz="1900" dirty="0">
                <a:cs typeface="Calibri"/>
              </a:rPr>
              <a:t> </a:t>
            </a:r>
            <a:r>
              <a:rPr sz="1900" b="1" dirty="0">
                <a:cs typeface="Calibri"/>
              </a:rPr>
              <a:t>1937 </a:t>
            </a:r>
            <a:r>
              <a:rPr lang="ru-RU" sz="1900" b="1" spc="-25" dirty="0">
                <a:cs typeface="Calibri"/>
              </a:rPr>
              <a:t>г.</a:t>
            </a:r>
            <a:r>
              <a:rPr sz="1900" b="1" spc="-25" dirty="0">
                <a:cs typeface="Calibri"/>
              </a:rPr>
              <a:t> </a:t>
            </a:r>
            <a:r>
              <a:rPr sz="1900" b="1" dirty="0">
                <a:cs typeface="Calibri"/>
              </a:rPr>
              <a:t>в </a:t>
            </a:r>
            <a:r>
              <a:rPr sz="1900" b="1" spc="-5" dirty="0">
                <a:cs typeface="Calibri"/>
              </a:rPr>
              <a:t>Американскую ассоциацию </a:t>
            </a:r>
            <a:r>
              <a:rPr sz="1900" b="1" dirty="0">
                <a:cs typeface="Calibri"/>
              </a:rPr>
              <a:t> </a:t>
            </a:r>
            <a:r>
              <a:rPr sz="1900" b="1" spc="-10" dirty="0">
                <a:cs typeface="Calibri"/>
              </a:rPr>
              <a:t>маркетинга</a:t>
            </a:r>
            <a:r>
              <a:rPr sz="1900" b="1" spc="-25" dirty="0">
                <a:cs typeface="Calibri"/>
              </a:rPr>
              <a:t> </a:t>
            </a:r>
            <a:r>
              <a:rPr sz="1900" b="1" dirty="0">
                <a:cs typeface="Calibri"/>
              </a:rPr>
              <a:t>— АМА</a:t>
            </a:r>
            <a:r>
              <a:rPr sz="1900" dirty="0">
                <a:cs typeface="Calibri"/>
              </a:rPr>
              <a:t>.</a:t>
            </a:r>
            <a:r>
              <a:rPr sz="1900" spc="-10" dirty="0">
                <a:cs typeface="Calibri"/>
              </a:rPr>
              <a:t> Позже</a:t>
            </a:r>
            <a:r>
              <a:rPr sz="1900" spc="1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аналогичные</a:t>
            </a:r>
            <a:r>
              <a:rPr sz="1900" spc="1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ассоциации</a:t>
            </a:r>
            <a:r>
              <a:rPr sz="1900" spc="30" dirty="0">
                <a:cs typeface="Calibri"/>
              </a:rPr>
              <a:t> </a:t>
            </a:r>
            <a:r>
              <a:rPr sz="1900" dirty="0">
                <a:cs typeface="Calibri"/>
              </a:rPr>
              <a:t>и</a:t>
            </a:r>
            <a:r>
              <a:rPr sz="1900" spc="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организации</a:t>
            </a:r>
            <a:r>
              <a:rPr sz="1900" spc="20" dirty="0">
                <a:cs typeface="Calibri"/>
              </a:rPr>
              <a:t> </a:t>
            </a:r>
            <a:r>
              <a:rPr sz="1900" dirty="0">
                <a:cs typeface="Calibri"/>
              </a:rPr>
              <a:t>появились </a:t>
            </a:r>
            <a:r>
              <a:rPr sz="1900" spc="5" dirty="0">
                <a:cs typeface="Calibri"/>
              </a:rPr>
              <a:t> </a:t>
            </a:r>
            <a:r>
              <a:rPr sz="1900" dirty="0">
                <a:cs typeface="Calibri"/>
              </a:rPr>
              <a:t>в</a:t>
            </a:r>
            <a:r>
              <a:rPr sz="1900" spc="-10" dirty="0">
                <a:cs typeface="Calibri"/>
              </a:rPr>
              <a:t> </a:t>
            </a:r>
            <a:r>
              <a:rPr sz="1900" dirty="0">
                <a:cs typeface="Calibri"/>
              </a:rPr>
              <a:t>Западной</a:t>
            </a:r>
            <a:r>
              <a:rPr sz="1900" spc="-5" dirty="0">
                <a:cs typeface="Calibri"/>
              </a:rPr>
              <a:t> Европе,</a:t>
            </a:r>
            <a:r>
              <a:rPr sz="1900" spc="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Канаде,</a:t>
            </a:r>
            <a:r>
              <a:rPr sz="1900" spc="10" dirty="0">
                <a:cs typeface="Calibri"/>
              </a:rPr>
              <a:t> </a:t>
            </a:r>
            <a:r>
              <a:rPr sz="1900" dirty="0" err="1">
                <a:cs typeface="Calibri"/>
              </a:rPr>
              <a:t>Австралии</a:t>
            </a:r>
            <a:r>
              <a:rPr lang="ru-RU" sz="1900" dirty="0">
                <a:cs typeface="Calibri"/>
              </a:rPr>
              <a:t> и</a:t>
            </a:r>
            <a:r>
              <a:rPr lang="ru-RU" sz="1900" spc="-5" dirty="0">
                <a:cs typeface="Calibri"/>
              </a:rPr>
              <a:t> </a:t>
            </a:r>
            <a:r>
              <a:rPr sz="1900" spc="-5" dirty="0" err="1">
                <a:cs typeface="Calibri"/>
              </a:rPr>
              <a:t>Японии</a:t>
            </a:r>
            <a:r>
              <a:rPr sz="1900" spc="-5" dirty="0">
                <a:cs typeface="Calibri"/>
              </a:rPr>
              <a:t>.</a:t>
            </a:r>
            <a:endParaRPr sz="1900" dirty="0"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240665" algn="l"/>
                <a:tab pos="241300" algn="l"/>
              </a:tabLst>
            </a:pPr>
            <a:r>
              <a:rPr sz="1900" dirty="0">
                <a:cs typeface="Calibri"/>
              </a:rPr>
              <a:t>В </a:t>
            </a:r>
            <a:r>
              <a:rPr sz="1900" spc="-5" dirty="0">
                <a:cs typeface="Calibri"/>
              </a:rPr>
              <a:t>дальнейшем</a:t>
            </a:r>
            <a:r>
              <a:rPr sz="1900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маркетинг</a:t>
            </a:r>
            <a:r>
              <a:rPr sz="1900" spc="3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стал</a:t>
            </a:r>
            <a:r>
              <a:rPr sz="190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развиваться</a:t>
            </a:r>
            <a:r>
              <a:rPr sz="1900" spc="25" dirty="0">
                <a:cs typeface="Calibri"/>
              </a:rPr>
              <a:t> </a:t>
            </a:r>
            <a:r>
              <a:rPr sz="1900" dirty="0">
                <a:cs typeface="Calibri"/>
              </a:rPr>
              <a:t>в </a:t>
            </a:r>
            <a:r>
              <a:rPr lang="ru-RU" sz="1900" dirty="0">
                <a:cs typeface="Calibri"/>
              </a:rPr>
              <a:t>рамках</a:t>
            </a:r>
            <a:r>
              <a:rPr sz="1900" spc="-10" dirty="0">
                <a:cs typeface="Calibri"/>
              </a:rPr>
              <a:t> </a:t>
            </a:r>
            <a:r>
              <a:rPr lang="ru-RU" sz="1900" spc="-10" dirty="0">
                <a:cs typeface="Calibri"/>
              </a:rPr>
              <a:t>менеджмента </a:t>
            </a:r>
            <a:r>
              <a:rPr lang="ru-RU" sz="1900" spc="15" dirty="0">
                <a:cs typeface="Calibri"/>
              </a:rPr>
              <a:t>как синтез </a:t>
            </a:r>
            <a:r>
              <a:rPr lang="ru-RU" sz="1900" spc="-5" dirty="0">
                <a:cs typeface="Calibri"/>
              </a:rPr>
              <a:t>экономической теории </a:t>
            </a:r>
            <a:r>
              <a:rPr sz="1900" dirty="0">
                <a:cs typeface="Calibri"/>
              </a:rPr>
              <a:t>и</a:t>
            </a:r>
            <a:r>
              <a:rPr sz="1900" spc="15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экономики</a:t>
            </a:r>
            <a:r>
              <a:rPr sz="1900" spc="20" dirty="0">
                <a:cs typeface="Calibri"/>
              </a:rPr>
              <a:t> </a:t>
            </a:r>
            <a:r>
              <a:rPr sz="1900" spc="-15" dirty="0">
                <a:cs typeface="Calibri"/>
              </a:rPr>
              <a:t>отдельных</a:t>
            </a:r>
            <a:r>
              <a:rPr sz="1900" spc="-1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отраслей</a:t>
            </a:r>
            <a:r>
              <a:rPr sz="1900" spc="15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хозяйства,</a:t>
            </a:r>
            <a:r>
              <a:rPr sz="1900" spc="15" dirty="0">
                <a:cs typeface="Calibri"/>
              </a:rPr>
              <a:t> </a:t>
            </a:r>
            <a:r>
              <a:rPr lang="ru-RU" sz="1900" spc="15" dirty="0">
                <a:cs typeface="Calibri"/>
              </a:rPr>
              <a:t>постепенно становясь</a:t>
            </a:r>
            <a:r>
              <a:rPr sz="1900" spc="15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его</a:t>
            </a:r>
            <a:r>
              <a:rPr sz="1900" spc="10" dirty="0">
                <a:cs typeface="Calibri"/>
              </a:rPr>
              <a:t> </a:t>
            </a:r>
            <a:r>
              <a:rPr sz="1900" dirty="0">
                <a:cs typeface="Calibri"/>
              </a:rPr>
              <a:t>новой</a:t>
            </a:r>
            <a:r>
              <a:rPr sz="1900" spc="1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философией.</a:t>
            </a:r>
            <a:r>
              <a:rPr sz="1900" dirty="0">
                <a:cs typeface="Calibri"/>
              </a:rPr>
              <a:t> В</a:t>
            </a:r>
            <a:r>
              <a:rPr sz="1900" spc="2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1940—1950-х</a:t>
            </a:r>
            <a:r>
              <a:rPr sz="1900" dirty="0">
                <a:cs typeface="Calibri"/>
              </a:rPr>
              <a:t> </a:t>
            </a:r>
            <a:r>
              <a:rPr sz="1900" spc="-30" dirty="0">
                <a:cs typeface="Calibri"/>
              </a:rPr>
              <a:t>гг.</a:t>
            </a:r>
            <a:r>
              <a:rPr sz="1900" spc="-5" dirty="0">
                <a:cs typeface="Calibri"/>
              </a:rPr>
              <a:t> </a:t>
            </a:r>
            <a:r>
              <a:rPr lang="ru-RU" sz="1900" spc="-10" dirty="0">
                <a:cs typeface="Calibri"/>
              </a:rPr>
              <a:t>маркетинг</a:t>
            </a:r>
            <a:r>
              <a:rPr sz="1900" spc="30" dirty="0">
                <a:cs typeface="Calibri"/>
              </a:rPr>
              <a:t> </a:t>
            </a:r>
            <a:r>
              <a:rPr lang="ru-RU" sz="1900" spc="30" dirty="0">
                <a:cs typeface="Calibri"/>
              </a:rPr>
              <a:t>сомкнулся </a:t>
            </a:r>
            <a:r>
              <a:rPr sz="1900" dirty="0">
                <a:cs typeface="Calibri"/>
              </a:rPr>
              <a:t>с</a:t>
            </a:r>
            <a:r>
              <a:rPr lang="ru-RU" sz="1900" dirty="0">
                <a:cs typeface="Calibri"/>
              </a:rPr>
              <a:t> теорией </a:t>
            </a:r>
            <a:r>
              <a:rPr lang="ru-RU" sz="1900" spc="-5" dirty="0">
                <a:cs typeface="Calibri"/>
              </a:rPr>
              <a:t>менеджмента</a:t>
            </a:r>
            <a:r>
              <a:rPr sz="1900" spc="-5" dirty="0">
                <a:cs typeface="Calibri"/>
              </a:rPr>
              <a:t>,</a:t>
            </a:r>
            <a:r>
              <a:rPr sz="1900" spc="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образовав</a:t>
            </a:r>
            <a:r>
              <a:rPr sz="1900" spc="2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новую</a:t>
            </a:r>
            <a:r>
              <a:rPr sz="1900" spc="35" dirty="0">
                <a:cs typeface="Calibri"/>
              </a:rPr>
              <a:t> </a:t>
            </a:r>
            <a:r>
              <a:rPr sz="1900" dirty="0">
                <a:cs typeface="Calibri"/>
              </a:rPr>
              <a:t>—</a:t>
            </a:r>
            <a:r>
              <a:rPr sz="1900" spc="15" dirty="0">
                <a:cs typeface="Calibri"/>
              </a:rPr>
              <a:t> </a:t>
            </a:r>
            <a:r>
              <a:rPr lang="ru-RU" sz="1900" b="1" spc="-5" dirty="0">
                <a:cs typeface="Calibri"/>
              </a:rPr>
              <a:t>рыночно-ориентированную</a:t>
            </a:r>
            <a:r>
              <a:rPr sz="1900" b="1" spc="-20" dirty="0">
                <a:cs typeface="Calibri"/>
              </a:rPr>
              <a:t> </a:t>
            </a:r>
            <a:r>
              <a:rPr lang="ru-RU" sz="1900" b="1" spc="-20" dirty="0">
                <a:cs typeface="Calibri"/>
              </a:rPr>
              <a:t>теорию управления</a:t>
            </a:r>
            <a:r>
              <a:rPr sz="1900" b="1" spc="-25" dirty="0">
                <a:cs typeface="Calibri"/>
              </a:rPr>
              <a:t> </a:t>
            </a:r>
            <a:r>
              <a:rPr sz="1900" b="1" dirty="0">
                <a:cs typeface="Calibri"/>
              </a:rPr>
              <a:t>(так </a:t>
            </a:r>
            <a:r>
              <a:rPr sz="1900" b="1" spc="-5" dirty="0">
                <a:cs typeface="Calibri"/>
              </a:rPr>
              <a:t>называемый </a:t>
            </a:r>
            <a:r>
              <a:rPr sz="1900" b="1" spc="-10" dirty="0">
                <a:cs typeface="Calibri"/>
              </a:rPr>
              <a:t>маркетинг-менеджмент</a:t>
            </a:r>
            <a:r>
              <a:rPr sz="1900" spc="-10" dirty="0">
                <a:cs typeface="Calibri"/>
              </a:rPr>
              <a:t>).</a:t>
            </a:r>
            <a:endParaRPr sz="1900" dirty="0">
              <a:cs typeface="Calibri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61AC30D4-EA99-B96A-DE19-3473502D9A9C}"/>
              </a:ext>
            </a:extLst>
          </p:cNvPr>
          <p:cNvSpPr txBox="1"/>
          <p:nvPr/>
        </p:nvSpPr>
        <p:spPr>
          <a:xfrm>
            <a:off x="472464" y="304800"/>
            <a:ext cx="7966685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Маркетинг как философия и процесс удовлетворения потребностей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7886700" cy="4657344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/>
              <a:t>Маркетинг </a:t>
            </a:r>
            <a:r>
              <a:rPr lang="ru-RU" sz="2400" dirty="0"/>
              <a:t>– это деятельность, совокупность институтов и процессов для создания, коммуникации, доставки и обмена предложениями, которые имеют ценность для  покупателей, пользователей, партнеров и  общества в целом (Словарь АМА, 2017)</a:t>
            </a:r>
          </a:p>
          <a:p>
            <a:r>
              <a:rPr lang="ru-RU" sz="2400" b="1" dirty="0"/>
              <a:t>Маркетинг</a:t>
            </a:r>
            <a:r>
              <a:rPr lang="ru-RU" sz="2400" dirty="0"/>
              <a:t> – это процесс планирования и воплощения замысла, ценообразование, продвижение и реализацию идей, товаров и услуг посредством обмена, удовлетворяющего цели отдельных лиц и организаций (Словарь АМА, ранее)</a:t>
            </a:r>
          </a:p>
          <a:p>
            <a:r>
              <a:rPr lang="ru-RU" sz="2400" b="1" dirty="0"/>
              <a:t>Маркетинг</a:t>
            </a:r>
            <a:r>
              <a:rPr lang="ru-RU" sz="2400" dirty="0"/>
              <a:t> – определение и удовлетворение человеческих потребностей (Филип Котлер).</a:t>
            </a:r>
          </a:p>
          <a:p>
            <a:r>
              <a:rPr lang="ru-RU" sz="2400" b="1" dirty="0"/>
              <a:t>Маркетинг</a:t>
            </a:r>
            <a:r>
              <a:rPr lang="ru-RU" sz="2400" dirty="0"/>
              <a:t> – прибыльное удовлетворение потребностей (Филип Котлер).</a:t>
            </a:r>
          </a:p>
          <a:p>
            <a:r>
              <a:rPr lang="ru-RU" sz="2400" b="1" dirty="0"/>
              <a:t>Маркетинг</a:t>
            </a:r>
            <a:r>
              <a:rPr lang="ru-RU" sz="2400" dirty="0"/>
              <a:t> – управление спросом.</a:t>
            </a:r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457200" y="376869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latin typeface="Arial"/>
                <a:cs typeface="Arial"/>
              </a:rPr>
              <a:t>Определения маркетинга</a:t>
            </a:r>
            <a:endParaRPr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8375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73068"/>
            <a:ext cx="8534400" cy="6043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Маркетинг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: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целевой рынок, комплекс маркетинга, внутренняя и внешняя маркетинговая среда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622242" y="1066800"/>
            <a:ext cx="3396419" cy="52092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95"/>
              </a:spcBef>
              <a:tabLst>
                <a:tab pos="240665" algn="l"/>
                <a:tab pos="241300" algn="l"/>
              </a:tabLst>
            </a:pPr>
            <a:r>
              <a:rPr lang="ru-RU" sz="1900" b="1" spc="-5" dirty="0">
                <a:latin typeface="Calibri"/>
                <a:cs typeface="Calibri"/>
              </a:rPr>
              <a:t>Первый уровень</a:t>
            </a:r>
            <a:r>
              <a:rPr sz="1900" b="1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lang="ru-RU" sz="1900" spc="-5" dirty="0">
                <a:latin typeface="Calibri"/>
                <a:cs typeface="Calibri"/>
              </a:rPr>
              <a:t> потребители</a:t>
            </a:r>
            <a:endParaRPr sz="1900" dirty="0">
              <a:latin typeface="Calibri"/>
              <a:cs typeface="Calibri"/>
            </a:endParaRPr>
          </a:p>
          <a:p>
            <a:pPr marL="12700" marR="581660">
              <a:lnSpc>
                <a:spcPct val="80000"/>
              </a:lnSpc>
              <a:spcBef>
                <a:spcPts val="1000"/>
              </a:spcBef>
              <a:tabLst>
                <a:tab pos="240665" algn="l"/>
                <a:tab pos="241300" algn="l"/>
              </a:tabLst>
            </a:pPr>
            <a:r>
              <a:rPr lang="ru-RU" sz="1900" b="1" spc="-15" dirty="0">
                <a:latin typeface="Calibri"/>
                <a:cs typeface="Calibri"/>
              </a:rPr>
              <a:t>Второй </a:t>
            </a:r>
            <a:r>
              <a:rPr lang="ru-RU" sz="1900" b="1" spc="10" dirty="0">
                <a:latin typeface="Calibri"/>
                <a:cs typeface="Calibri"/>
              </a:rPr>
              <a:t>уровень</a:t>
            </a:r>
            <a:r>
              <a:rPr sz="1900" b="1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lang="ru-RU" sz="1900" spc="-5" dirty="0">
                <a:latin typeface="Calibri"/>
                <a:cs typeface="Calibri"/>
              </a:rPr>
              <a:t> </a:t>
            </a:r>
            <a:r>
              <a:rPr lang="ru-RU" sz="1900" spc="-10" dirty="0">
                <a:latin typeface="Calibri"/>
                <a:cs typeface="Calibri"/>
              </a:rPr>
              <a:t>инструменты</a:t>
            </a:r>
            <a:r>
              <a:rPr lang="ru-RU" sz="1900" spc="-35" dirty="0">
                <a:latin typeface="Calibri"/>
                <a:cs typeface="Calibri"/>
              </a:rPr>
              <a:t> воздействия на потребителя </a:t>
            </a:r>
            <a:r>
              <a:rPr sz="1900" spc="-5" dirty="0">
                <a:latin typeface="Calibri"/>
                <a:cs typeface="Calibri"/>
              </a:rPr>
              <a:t>(</a:t>
            </a:r>
            <a:r>
              <a:rPr lang="ru-RU" sz="1900" spc="-5" dirty="0">
                <a:latin typeface="Calibri"/>
                <a:cs typeface="Calibri"/>
              </a:rPr>
              <a:t>комплекс маркетинга </a:t>
            </a:r>
            <a:r>
              <a:rPr sz="1900" spc="-5" dirty="0">
                <a:latin typeface="Calibri"/>
                <a:cs typeface="Calibri"/>
              </a:rPr>
              <a:t>4Р)</a:t>
            </a:r>
            <a:endParaRPr sz="1900" dirty="0">
              <a:latin typeface="Calibri"/>
              <a:cs typeface="Calibri"/>
            </a:endParaRPr>
          </a:p>
          <a:p>
            <a:pPr marL="12700" marR="448945">
              <a:lnSpc>
                <a:spcPct val="80000"/>
              </a:lnSpc>
              <a:spcBef>
                <a:spcPts val="1005"/>
              </a:spcBef>
              <a:tabLst>
                <a:tab pos="240665" algn="l"/>
                <a:tab pos="241300" algn="l"/>
              </a:tabLst>
            </a:pPr>
            <a:r>
              <a:rPr lang="ru-RU" sz="1900" b="1" spc="-25" dirty="0">
                <a:latin typeface="Calibri"/>
                <a:cs typeface="Calibri"/>
              </a:rPr>
              <a:t>Третий</a:t>
            </a:r>
            <a:r>
              <a:rPr sz="1900" b="1" spc="5" dirty="0">
                <a:latin typeface="Calibri"/>
                <a:cs typeface="Calibri"/>
              </a:rPr>
              <a:t> </a:t>
            </a:r>
            <a:r>
              <a:rPr lang="ru-RU" sz="1900" b="1" spc="5" dirty="0">
                <a:latin typeface="Calibri"/>
                <a:cs typeface="Calibri"/>
              </a:rPr>
              <a:t>уровень</a:t>
            </a:r>
            <a:r>
              <a:rPr sz="1900" b="1" dirty="0">
                <a:latin typeface="Calibri"/>
                <a:cs typeface="Calibri"/>
              </a:rPr>
              <a:t> </a:t>
            </a:r>
            <a:r>
              <a:rPr lang="ru-RU" sz="1900" spc="-5" dirty="0">
                <a:latin typeface="Calibri"/>
                <a:cs typeface="Calibri"/>
              </a:rPr>
              <a:t>–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комплекс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систем, </a:t>
            </a:r>
            <a:r>
              <a:rPr sz="1900" spc="-5" dirty="0">
                <a:latin typeface="Calibri"/>
                <a:cs typeface="Calibri"/>
              </a:rPr>
              <a:t>с</a:t>
            </a:r>
            <a:r>
              <a:rPr lang="ru-RU" sz="1900" spc="-5" dirty="0">
                <a:latin typeface="Calibri"/>
                <a:cs typeface="Calibri"/>
              </a:rPr>
              <a:t> помощью которых фирма</a:t>
            </a:r>
            <a:r>
              <a:rPr lang="ru-RU" sz="1900" spc="-10" dirty="0">
                <a:latin typeface="Calibri"/>
                <a:cs typeface="Calibri"/>
              </a:rPr>
              <a:t> учитывает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lang="ru-RU" sz="1900" spc="-10" dirty="0">
                <a:latin typeface="Calibri"/>
                <a:cs typeface="Calibri"/>
              </a:rPr>
              <a:t>внешние</a:t>
            </a:r>
            <a:r>
              <a:rPr lang="ru-RU" sz="1900" spc="-5" dirty="0">
                <a:latin typeface="Calibri"/>
                <a:cs typeface="Calibri"/>
              </a:rPr>
              <a:t> и внутренние факторы</a:t>
            </a:r>
            <a:r>
              <a:rPr sz="1900" spc="-10" dirty="0">
                <a:latin typeface="Calibri"/>
                <a:cs typeface="Calibri"/>
              </a:rPr>
              <a:t>,</a:t>
            </a:r>
            <a:r>
              <a:rPr lang="ru-RU" sz="1900" spc="-10" dirty="0">
                <a:latin typeface="Calibri"/>
                <a:cs typeface="Calibri"/>
              </a:rPr>
              <a:t> влияющие на </a:t>
            </a:r>
            <a:r>
              <a:rPr sz="1900" spc="-5" dirty="0">
                <a:latin typeface="Calibri"/>
                <a:cs typeface="Calibri"/>
              </a:rPr>
              <a:t>е</a:t>
            </a:r>
            <a:r>
              <a:rPr lang="ru-RU" sz="1900" spc="-5" dirty="0">
                <a:latin typeface="Calibri"/>
                <a:cs typeface="Calibri"/>
              </a:rPr>
              <a:t>ё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lang="ru-RU" sz="1900" spc="-10" dirty="0">
                <a:latin typeface="Calibri"/>
                <a:cs typeface="Calibri"/>
              </a:rPr>
              <a:t>стратегию,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и</a:t>
            </a:r>
            <a:r>
              <a:rPr lang="ru-RU" sz="1900" spc="-5" dirty="0">
                <a:latin typeface="Calibri"/>
                <a:cs typeface="Calibri"/>
              </a:rPr>
              <a:t> управляет маркетинговой деятельностью</a:t>
            </a:r>
            <a:endParaRPr sz="1900" dirty="0">
              <a:latin typeface="Calibri"/>
              <a:cs typeface="Calibri"/>
            </a:endParaRPr>
          </a:p>
          <a:p>
            <a:pPr marL="12700" marR="782955">
              <a:lnSpc>
                <a:spcPct val="80000"/>
              </a:lnSpc>
              <a:spcBef>
                <a:spcPts val="994"/>
              </a:spcBef>
              <a:tabLst>
                <a:tab pos="240665" algn="l"/>
                <a:tab pos="241300" algn="l"/>
              </a:tabLst>
            </a:pPr>
            <a:r>
              <a:rPr lang="ru-RU" sz="1900" b="1" spc="-5" dirty="0">
                <a:latin typeface="Calibri"/>
                <a:cs typeface="Calibri"/>
              </a:rPr>
              <a:t>Внешняя </a:t>
            </a:r>
            <a:r>
              <a:rPr lang="ru-RU" sz="1900" b="1" spc="-65" dirty="0">
                <a:latin typeface="Calibri"/>
                <a:cs typeface="Calibri"/>
              </a:rPr>
              <a:t>микросреда</a:t>
            </a:r>
            <a:r>
              <a:rPr lang="en-US" sz="1900" b="1" spc="-10" dirty="0">
                <a:latin typeface="Calibri"/>
                <a:cs typeface="Calibri"/>
              </a:rPr>
              <a:t>: </a:t>
            </a:r>
            <a:r>
              <a:rPr lang="ru-RU" sz="1900" spc="-10" dirty="0">
                <a:latin typeface="Calibri"/>
                <a:cs typeface="Calibri"/>
              </a:rPr>
              <a:t>потребители, поставщики, посредники, конкуренты, общественность</a:t>
            </a:r>
          </a:p>
          <a:p>
            <a:pPr marL="12700" marR="782955">
              <a:lnSpc>
                <a:spcPct val="80000"/>
              </a:lnSpc>
              <a:spcBef>
                <a:spcPts val="994"/>
              </a:spcBef>
              <a:tabLst>
                <a:tab pos="240665" algn="l"/>
                <a:tab pos="241300" algn="l"/>
              </a:tabLst>
            </a:pPr>
            <a:r>
              <a:rPr lang="ru-RU" sz="1900" b="1" spc="-10" dirty="0">
                <a:latin typeface="Calibri"/>
                <a:cs typeface="Calibri"/>
              </a:rPr>
              <a:t>Внешняя макросреда</a:t>
            </a:r>
            <a:r>
              <a:rPr sz="1900" spc="-10" dirty="0">
                <a:latin typeface="Calibri"/>
                <a:cs typeface="Calibri"/>
              </a:rPr>
              <a:t>:</a:t>
            </a:r>
            <a:r>
              <a:rPr lang="ru-RU" sz="1900" spc="-10" dirty="0">
                <a:latin typeface="Calibri"/>
                <a:cs typeface="Calibri"/>
              </a:rPr>
              <a:t> политические факторы, экономические и т.п.</a:t>
            </a:r>
            <a:endParaRPr sz="1900" dirty="0">
              <a:latin typeface="Calibri"/>
              <a:cs typeface="Calibri"/>
            </a:endParaRPr>
          </a:p>
        </p:txBody>
      </p:sp>
      <p:sp>
        <p:nvSpPr>
          <p:cNvPr id="37" name="Rectangle 2">
            <a:extLst>
              <a:ext uri="{FF2B5EF4-FFF2-40B4-BE49-F238E27FC236}">
                <a16:creationId xmlns:a16="http://schemas.microsoft.com/office/drawing/2014/main" id="{3FE30189-5899-24B1-7A75-BEE924F32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8" name="Объект 37">
            <a:extLst>
              <a:ext uri="{FF2B5EF4-FFF2-40B4-BE49-F238E27FC236}">
                <a16:creationId xmlns:a16="http://schemas.microsoft.com/office/drawing/2014/main" id="{FACFB4B0-6CEE-2590-5F6D-DF325672C7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912802"/>
              </p:ext>
            </p:extLst>
          </p:nvPr>
        </p:nvGraphicFramePr>
        <p:xfrm>
          <a:off x="295275" y="1054100"/>
          <a:ext cx="5168975" cy="51208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Visio" r:id="rId3" imgW="7588557" imgH="10720507" progId="Visio.Drawing.11">
                  <p:embed/>
                </p:oleObj>
              </mc:Choice>
              <mc:Fallback>
                <p:oleObj name="Visio" r:id="rId3" imgW="7588557" imgH="10720507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l="11162" t="10222" r="21429" b="42462"/>
                      <a:stretch>
                        <a:fillRect/>
                      </a:stretch>
                    </p:blipFill>
                    <p:spPr bwMode="auto">
                      <a:xfrm>
                        <a:off x="295275" y="1054100"/>
                        <a:ext cx="5168975" cy="512084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3">
            <a:extLst>
              <a:ext uri="{FF2B5EF4-FFF2-40B4-BE49-F238E27FC236}">
                <a16:creationId xmlns:a16="http://schemas.microsoft.com/office/drawing/2014/main" id="{84324377-20BD-22A8-07C2-E327C062B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67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153400" cy="5638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/>
              <a:t>Рынок</a:t>
            </a:r>
            <a:r>
              <a:rPr lang="ru-RU" sz="2200" dirty="0"/>
              <a:t> – совокупность процессов и процедур, обеспечивающих обмен товарами и услугами между покупателями и продавцами.</a:t>
            </a:r>
          </a:p>
          <a:p>
            <a:pPr marL="0" indent="0">
              <a:buNone/>
            </a:pPr>
            <a:r>
              <a:rPr lang="ru-RU" sz="2200" b="1" dirty="0"/>
              <a:t>Рынок </a:t>
            </a:r>
            <a:r>
              <a:rPr lang="en-US" sz="2200" b="1" dirty="0"/>
              <a:t>(</a:t>
            </a:r>
            <a:r>
              <a:rPr lang="ru-RU" sz="2200" b="1" dirty="0"/>
              <a:t>сбыта) </a:t>
            </a:r>
            <a:r>
              <a:rPr lang="ru-RU" sz="2200" dirty="0"/>
              <a:t>– существующие и потенциальные потребители определенных товаров или услуг.</a:t>
            </a:r>
            <a:r>
              <a:rPr lang="en-US" sz="2200" dirty="0"/>
              <a:t> </a:t>
            </a:r>
            <a:r>
              <a:rPr lang="ru-RU" sz="2200" b="1" dirty="0"/>
              <a:t>Сегмент рынка</a:t>
            </a:r>
            <a:r>
              <a:rPr lang="ru-RU" sz="2200" dirty="0"/>
              <a:t> – часть рынка</a:t>
            </a:r>
            <a:r>
              <a:rPr lang="en-US" sz="2200" dirty="0"/>
              <a:t>...</a:t>
            </a:r>
            <a:endParaRPr lang="ru-RU" sz="2200" dirty="0"/>
          </a:p>
          <a:p>
            <a:pPr marL="0" indent="0">
              <a:buNone/>
            </a:pPr>
            <a:r>
              <a:rPr lang="ru-RU" sz="2200" b="1" dirty="0"/>
              <a:t>Целевой рынок </a:t>
            </a:r>
            <a:r>
              <a:rPr lang="ru-RU" sz="2200" dirty="0"/>
              <a:t>– часть рынка, на которую ориентирована маркетинговая деятельность предприятия</a:t>
            </a:r>
          </a:p>
          <a:p>
            <a:pPr marL="0" indent="0">
              <a:buNone/>
            </a:pPr>
            <a:r>
              <a:rPr lang="ru-RU" sz="2000" dirty="0"/>
              <a:t>Примеры</a:t>
            </a:r>
            <a:r>
              <a:rPr lang="en-US" sz="2000" dirty="0"/>
              <a:t>:</a:t>
            </a:r>
            <a:endParaRPr lang="ru-RU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Рынки</a:t>
            </a:r>
            <a:r>
              <a:rPr lang="en-US" sz="2000" dirty="0"/>
              <a:t> </a:t>
            </a:r>
            <a:r>
              <a:rPr lang="ru-RU" sz="2000" dirty="0"/>
              <a:t>средств производств, капиталов (фондовый рынок), информации, труда, земли, потребительский рынок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Мировой рынок нефти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Рынок систем управления проектами в России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Российский рынок молочной продукции для детского питания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Рынок кисломолочной продукции Ростовской области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Таганрогский рынок услуг общественного транспорта</a:t>
            </a: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457200" y="376869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Рынки, сегменты рынка, целевой рынок</a:t>
            </a:r>
          </a:p>
        </p:txBody>
      </p:sp>
    </p:spTree>
    <p:extLst>
      <p:ext uri="{BB962C8B-B14F-4D97-AF65-F5344CB8AC3E}">
        <p14:creationId xmlns:p14="http://schemas.microsoft.com/office/powerpoint/2010/main" val="193687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7886700" cy="4657344"/>
          </a:xfrm>
        </p:spPr>
        <p:txBody>
          <a:bodyPr>
            <a:normAutofit fontScale="92500"/>
          </a:bodyPr>
          <a:lstStyle/>
          <a:p>
            <a:r>
              <a:rPr lang="ru-RU" sz="2400" b="1" dirty="0"/>
              <a:t>Потребительские рынки </a:t>
            </a:r>
            <a:r>
              <a:rPr lang="ru-RU" sz="2400" dirty="0"/>
              <a:t>(Business-To-Consumer, B2C) – рынки, на котором покупателями и потребителями  выступают люди, приобретающие товары и услуги для личного потребления.</a:t>
            </a:r>
          </a:p>
          <a:p>
            <a:r>
              <a:rPr lang="ru-RU" sz="2400" b="1" dirty="0"/>
              <a:t>Рынки предприятий </a:t>
            </a:r>
            <a:r>
              <a:rPr lang="ru-RU" sz="2400" dirty="0"/>
              <a:t>(деловые рынки, Business-To-Business, B2B) – рынки товаров и услуг производственного назначения (ТПН), покупателями и  потребителями на которых выступают организации, использующие товары и услуги в процессах производства, перепродажи и в других видах деятельности.</a:t>
            </a:r>
          </a:p>
          <a:p>
            <a:r>
              <a:rPr lang="ru-RU" sz="2400" b="1" dirty="0"/>
              <a:t>Business-To-Government</a:t>
            </a:r>
            <a:r>
              <a:rPr lang="ru-RU" sz="2400" dirty="0"/>
              <a:t> (B2G) – ориентация на государственные организации.</a:t>
            </a:r>
          </a:p>
          <a:p>
            <a:r>
              <a:rPr lang="ru-RU" sz="2400" b="1" dirty="0"/>
              <a:t>Business-To-</a:t>
            </a:r>
            <a:r>
              <a:rPr lang="ru-RU" sz="2400" b="1" dirty="0" err="1"/>
              <a:t>Institutions</a:t>
            </a:r>
            <a:r>
              <a:rPr lang="ru-RU" sz="2400" dirty="0"/>
              <a:t> (B2I) – ориентация на общественные </a:t>
            </a:r>
            <a:r>
              <a:rPr lang="ru-RU" sz="2400"/>
              <a:t>и некоммерческие </a:t>
            </a:r>
            <a:r>
              <a:rPr lang="ru-RU" sz="2400" dirty="0"/>
              <a:t>организации.</a:t>
            </a:r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457200" y="376869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Рынки по типу потребителей</a:t>
            </a:r>
          </a:p>
        </p:txBody>
      </p:sp>
    </p:spTree>
    <p:extLst>
      <p:ext uri="{BB962C8B-B14F-4D97-AF65-F5344CB8AC3E}">
        <p14:creationId xmlns:p14="http://schemas.microsoft.com/office/powerpoint/2010/main" val="24101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457200" y="376869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Конкуренция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B39BA958-300C-1B9C-3570-020D6C6AF7F2}"/>
              </a:ext>
            </a:extLst>
          </p:cNvPr>
          <p:cNvSpPr txBox="1">
            <a:spLocks/>
          </p:cNvSpPr>
          <p:nvPr/>
        </p:nvSpPr>
        <p:spPr>
          <a:xfrm>
            <a:off x="457200" y="990600"/>
            <a:ext cx="8153400" cy="5490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-228600">
              <a:spcBef>
                <a:spcPts val="10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lang="ru-RU" sz="2400" b="1" spc="-5" dirty="0">
                <a:latin typeface="Calibri"/>
                <a:cs typeface="Calibri"/>
              </a:rPr>
              <a:t>Конкуренция</a:t>
            </a:r>
            <a:r>
              <a:rPr lang="ru-RU" sz="2400" b="1" dirty="0">
                <a:latin typeface="Calibri"/>
                <a:cs typeface="Calibri"/>
              </a:rPr>
              <a:t> </a:t>
            </a:r>
            <a:r>
              <a:rPr lang="ru-RU" sz="2400" dirty="0">
                <a:cs typeface="Calibri"/>
              </a:rPr>
              <a:t>–</a:t>
            </a:r>
            <a:r>
              <a:rPr lang="ru-RU" sz="2400" spc="-10" dirty="0">
                <a:latin typeface="Calibri"/>
                <a:cs typeface="Calibri"/>
              </a:rPr>
              <a:t> </a:t>
            </a:r>
            <a:r>
              <a:rPr lang="ru-RU" sz="2400" spc="-15" dirty="0">
                <a:latin typeface="Calibri"/>
                <a:cs typeface="Calibri"/>
              </a:rPr>
              <a:t>это</a:t>
            </a:r>
            <a:r>
              <a:rPr lang="ru-RU" sz="2400" spc="-35" dirty="0">
                <a:latin typeface="Calibri"/>
                <a:cs typeface="Calibri"/>
              </a:rPr>
              <a:t> </a:t>
            </a:r>
            <a:r>
              <a:rPr lang="ru-RU" sz="2400" spc="-5" dirty="0">
                <a:latin typeface="Calibri"/>
                <a:cs typeface="Calibri"/>
              </a:rPr>
              <a:t>прямое </a:t>
            </a:r>
            <a:r>
              <a:rPr lang="ru-RU" sz="2400" dirty="0">
                <a:latin typeface="Calibri"/>
                <a:cs typeface="Calibri"/>
              </a:rPr>
              <a:t>или </a:t>
            </a:r>
            <a:r>
              <a:rPr lang="ru-RU" sz="2400" spc="-10" dirty="0">
                <a:latin typeface="Calibri"/>
                <a:cs typeface="Calibri"/>
              </a:rPr>
              <a:t>косвенное</a:t>
            </a:r>
            <a:r>
              <a:rPr lang="en-US" sz="2400" spc="-10" dirty="0">
                <a:latin typeface="Calibri"/>
                <a:cs typeface="Calibri"/>
              </a:rPr>
              <a:t> </a:t>
            </a:r>
            <a:r>
              <a:rPr lang="ru-RU" sz="2400" dirty="0">
                <a:latin typeface="Calibri"/>
                <a:cs typeface="Calibri"/>
              </a:rPr>
              <a:t>соперничество </a:t>
            </a:r>
            <a:r>
              <a:rPr lang="ru-RU" sz="2400" spc="-5" dirty="0">
                <a:cs typeface="Calibri"/>
              </a:rPr>
              <a:t>субъектов </a:t>
            </a:r>
            <a:r>
              <a:rPr lang="ru-RU" sz="2400" spc="-10" dirty="0">
                <a:cs typeface="Calibri"/>
              </a:rPr>
              <a:t>рынка, </a:t>
            </a:r>
            <a:r>
              <a:rPr lang="ru-RU" sz="2400" spc="-5" dirty="0">
                <a:cs typeface="Calibri"/>
              </a:rPr>
              <a:t>направленное </a:t>
            </a:r>
            <a:r>
              <a:rPr lang="ru-RU" sz="2400" dirty="0">
                <a:cs typeface="Calibri"/>
              </a:rPr>
              <a:t>на</a:t>
            </a:r>
            <a:r>
              <a:rPr lang="en-US" sz="240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получение наибольшей </a:t>
            </a:r>
            <a:r>
              <a:rPr lang="ru-RU" sz="2400" spc="-20" dirty="0">
                <a:cs typeface="Calibri"/>
              </a:rPr>
              <a:t>выгоды </a:t>
            </a:r>
            <a:r>
              <a:rPr lang="ru-RU" sz="2400" spc="-10" dirty="0">
                <a:cs typeface="Calibri"/>
              </a:rPr>
              <a:t>от использования </a:t>
            </a:r>
            <a:r>
              <a:rPr lang="ru-RU" sz="2400" spc="-5" dirty="0">
                <a:cs typeface="Calibri"/>
              </a:rPr>
              <a:t>ограниченных</a:t>
            </a:r>
            <a:r>
              <a:rPr lang="ru-RU" sz="2400" spc="1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ресурсов,</a:t>
            </a:r>
            <a:r>
              <a:rPr lang="ru-RU" sz="2400" spc="-3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получения</a:t>
            </a:r>
            <a:r>
              <a:rPr lang="ru-RU" sz="2400" spc="1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конкурентного</a:t>
            </a:r>
            <a:r>
              <a:rPr lang="en-US" sz="2400" spc="-1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преимущества, занятия </a:t>
            </a:r>
            <a:r>
              <a:rPr lang="ru-RU" sz="2400" spc="-10" dirty="0">
                <a:cs typeface="Calibri"/>
              </a:rPr>
              <a:t>лидирующего </a:t>
            </a:r>
            <a:r>
              <a:rPr lang="ru-RU" sz="2400" spc="-15" dirty="0">
                <a:cs typeface="Calibri"/>
              </a:rPr>
              <a:t>положения </a:t>
            </a:r>
            <a:r>
              <a:rPr lang="ru-RU" sz="2400" dirty="0">
                <a:cs typeface="Calibri"/>
              </a:rPr>
              <a:t>на </a:t>
            </a:r>
            <a:r>
              <a:rPr lang="ru-RU" sz="2400" spc="-53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рынке.</a:t>
            </a:r>
            <a:endParaRPr lang="ru-RU" sz="2400" dirty="0">
              <a:cs typeface="Calibri"/>
            </a:endParaRPr>
          </a:p>
          <a:p>
            <a:pPr marL="241300" indent="-228600">
              <a:spcBef>
                <a:spcPts val="42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lang="ru-RU" sz="2400" b="1" spc="-5" dirty="0">
                <a:cs typeface="Calibri"/>
              </a:rPr>
              <a:t>Конкуренция </a:t>
            </a:r>
            <a:r>
              <a:rPr lang="ru-RU" sz="2400" dirty="0">
                <a:cs typeface="Calibri"/>
              </a:rPr>
              <a:t>–</a:t>
            </a:r>
            <a:r>
              <a:rPr lang="ru-RU" sz="2400" spc="-15" dirty="0">
                <a:cs typeface="Calibri"/>
              </a:rPr>
              <a:t> это</a:t>
            </a:r>
            <a:r>
              <a:rPr lang="ru-RU" sz="2400" spc="-30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соперничество</a:t>
            </a:r>
            <a:r>
              <a:rPr lang="ru-RU" sz="2400" spc="-10" dirty="0">
                <a:cs typeface="Calibri"/>
              </a:rPr>
              <a:t> хозяйствующих</a:t>
            </a:r>
            <a:r>
              <a:rPr lang="en-US" sz="2400" spc="-1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субъектов, </a:t>
            </a:r>
            <a:r>
              <a:rPr lang="ru-RU" sz="2400" dirty="0">
                <a:cs typeface="Calibri"/>
              </a:rPr>
              <a:t>при </a:t>
            </a:r>
            <a:r>
              <a:rPr lang="ru-RU" sz="2400" spc="-20" dirty="0">
                <a:cs typeface="Calibri"/>
              </a:rPr>
              <a:t>котором </a:t>
            </a:r>
            <a:r>
              <a:rPr lang="ru-RU" sz="2400" spc="-10" dirty="0">
                <a:cs typeface="Calibri"/>
              </a:rPr>
              <a:t>самостоятельными </a:t>
            </a:r>
            <a:r>
              <a:rPr lang="ru-RU" sz="2400" spc="-5" dirty="0">
                <a:cs typeface="Calibri"/>
              </a:rPr>
              <a:t>действиями </a:t>
            </a:r>
            <a:r>
              <a:rPr lang="ru-RU" sz="2400" spc="-530" dirty="0">
                <a:cs typeface="Calibri"/>
              </a:rPr>
              <a:t> </a:t>
            </a:r>
            <a:r>
              <a:rPr lang="ru-RU" sz="2400" spc="-15" dirty="0">
                <a:cs typeface="Calibri"/>
              </a:rPr>
              <a:t>каждого </a:t>
            </a:r>
            <a:r>
              <a:rPr lang="ru-RU" sz="2400" dirty="0">
                <a:cs typeface="Calibri"/>
              </a:rPr>
              <a:t>из них </a:t>
            </a:r>
            <a:r>
              <a:rPr lang="ru-RU" sz="2400" spc="-5" dirty="0">
                <a:cs typeface="Calibri"/>
              </a:rPr>
              <a:t>исключается </a:t>
            </a:r>
            <a:r>
              <a:rPr lang="ru-RU" sz="2400" dirty="0">
                <a:cs typeface="Calibri"/>
              </a:rPr>
              <a:t>или </a:t>
            </a:r>
            <a:r>
              <a:rPr lang="ru-RU" sz="2400" spc="-10" dirty="0">
                <a:cs typeface="Calibri"/>
              </a:rPr>
              <a:t>ограничивается </a:t>
            </a:r>
            <a:r>
              <a:rPr lang="ru-RU" sz="2400" spc="-5" dirty="0">
                <a:cs typeface="Calibri"/>
              </a:rPr>
              <a:t> возможность </a:t>
            </a:r>
            <a:r>
              <a:rPr lang="ru-RU" sz="2400" spc="-15" dirty="0">
                <a:cs typeface="Calibri"/>
              </a:rPr>
              <a:t>каждого </a:t>
            </a:r>
            <a:r>
              <a:rPr lang="ru-RU" sz="2400" dirty="0">
                <a:cs typeface="Calibri"/>
              </a:rPr>
              <a:t>из них в </a:t>
            </a:r>
            <a:r>
              <a:rPr lang="ru-RU" sz="2400" spc="-15" dirty="0">
                <a:cs typeface="Calibri"/>
              </a:rPr>
              <a:t>одностороннем </a:t>
            </a:r>
            <a:r>
              <a:rPr lang="ru-RU" sz="2400" spc="-5" dirty="0">
                <a:cs typeface="Calibri"/>
              </a:rPr>
              <a:t>порядке </a:t>
            </a:r>
            <a:r>
              <a:rPr lang="ru-RU" sz="2400" spc="-53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воздействовать </a:t>
            </a:r>
            <a:r>
              <a:rPr lang="ru-RU" sz="2400" dirty="0">
                <a:cs typeface="Calibri"/>
              </a:rPr>
              <a:t>на </a:t>
            </a:r>
            <a:r>
              <a:rPr lang="ru-RU" sz="2400" spc="-5" dirty="0">
                <a:cs typeface="Calibri"/>
              </a:rPr>
              <a:t>общие условия обращения </a:t>
            </a:r>
            <a:r>
              <a:rPr lang="ru-RU" sz="2400" spc="-10" dirty="0">
                <a:cs typeface="Calibri"/>
              </a:rPr>
              <a:t>товаров </a:t>
            </a:r>
            <a:r>
              <a:rPr lang="ru-RU" sz="2400" spc="-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на</a:t>
            </a:r>
            <a:r>
              <a:rPr lang="ru-RU" sz="2400" spc="-5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соответствующем</a:t>
            </a:r>
            <a:r>
              <a:rPr lang="ru-RU" sz="2400" spc="-5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товарном</a:t>
            </a:r>
            <a:r>
              <a:rPr lang="ru-RU" sz="2400" spc="-5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рынке.</a:t>
            </a:r>
            <a:r>
              <a:rPr lang="en-US" sz="2400" spc="-10" dirty="0">
                <a:cs typeface="Calibri"/>
              </a:rPr>
              <a:t> </a:t>
            </a:r>
            <a:r>
              <a:rPr lang="ru-RU" sz="2400" spc="-15" dirty="0">
                <a:cs typeface="Calibri"/>
              </a:rPr>
              <a:t>(ФЗ</a:t>
            </a:r>
            <a:r>
              <a:rPr lang="ru-RU" sz="2400" spc="10" dirty="0">
                <a:cs typeface="Calibri"/>
              </a:rPr>
              <a:t> РФ </a:t>
            </a:r>
            <a:r>
              <a:rPr lang="ru-RU" sz="2400" spc="-5" dirty="0">
                <a:cs typeface="Calibri"/>
              </a:rPr>
              <a:t>№</a:t>
            </a:r>
            <a:r>
              <a:rPr lang="ru-RU" sz="2400" spc="5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135</a:t>
            </a:r>
            <a:r>
              <a:rPr lang="ru-RU" sz="2400" spc="1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«О</a:t>
            </a:r>
            <a:r>
              <a:rPr lang="ru-RU" sz="240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защите</a:t>
            </a:r>
            <a:r>
              <a:rPr lang="ru-RU" sz="240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конкуренции»)</a:t>
            </a:r>
            <a:endParaRPr lang="ru-RU" sz="2400" dirty="0">
              <a:cs typeface="Calibri"/>
            </a:endParaRPr>
          </a:p>
          <a:p>
            <a:pPr marL="241300" marR="335915" indent="-228600">
              <a:spcBef>
                <a:spcPts val="969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lang="ru-RU" sz="2400" b="1" spc="-5" dirty="0">
                <a:cs typeface="Calibri"/>
              </a:rPr>
              <a:t>Конкурентоспособность</a:t>
            </a:r>
            <a:r>
              <a:rPr lang="ru-RU" sz="2400" b="1" spc="-40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–</a:t>
            </a:r>
            <a:r>
              <a:rPr lang="ru-RU" sz="2400" spc="-10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способность</a:t>
            </a:r>
            <a:r>
              <a:rPr lang="ru-RU" sz="2400" spc="-4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побеждать</a:t>
            </a:r>
            <a:r>
              <a:rPr lang="ru-RU" sz="2400" spc="-3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на </a:t>
            </a:r>
            <a:r>
              <a:rPr lang="ru-RU" sz="2400" spc="-53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рынке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88759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729DDA-ECEE-5B0F-913F-CFCAE5B9D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80C81A09-A1B9-FBAA-C31B-446DB4484E42}"/>
              </a:ext>
            </a:extLst>
          </p:cNvPr>
          <p:cNvSpPr txBox="1"/>
          <p:nvPr/>
        </p:nvSpPr>
        <p:spPr>
          <a:xfrm>
            <a:off x="457200" y="376869"/>
            <a:ext cx="7886700" cy="31393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Мотивация персонала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FBBA99B6-ABA2-B354-91CF-0561DD973E19}"/>
              </a:ext>
            </a:extLst>
          </p:cNvPr>
          <p:cNvSpPr txBox="1">
            <a:spLocks/>
          </p:cNvSpPr>
          <p:nvPr/>
        </p:nvSpPr>
        <p:spPr>
          <a:xfrm>
            <a:off x="457200" y="990600"/>
            <a:ext cx="8153400" cy="5490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spcBef>
                <a:spcPts val="100"/>
              </a:spcBef>
              <a:buNone/>
              <a:tabLst>
                <a:tab pos="241300" algn="l"/>
              </a:tabLst>
            </a:pPr>
            <a:r>
              <a:rPr lang="ru-RU" b="1" dirty="0"/>
              <a:t>Мотивация персонала </a:t>
            </a:r>
            <a:r>
              <a:rPr lang="ru-RU" dirty="0"/>
              <a:t>повышает эффективность труда. Многие работодатели ошибочно полагают, что мотивировать сотрудников можно только деньгами, но это не так. </a:t>
            </a:r>
          </a:p>
          <a:p>
            <a:pPr marL="12700" indent="0">
              <a:spcBef>
                <a:spcPts val="100"/>
              </a:spcBef>
              <a:buNone/>
              <a:tabLst>
                <a:tab pos="241300" algn="l"/>
              </a:tabLst>
            </a:pPr>
            <a:endParaRPr lang="ru-RU" dirty="0"/>
          </a:p>
          <a:p>
            <a:pPr marL="12700" indent="0">
              <a:spcBef>
                <a:spcPts val="100"/>
              </a:spcBef>
              <a:buNone/>
              <a:tabLst>
                <a:tab pos="241300" algn="l"/>
              </a:tabLst>
            </a:pPr>
            <a:r>
              <a:rPr lang="ru-RU" b="1" dirty="0"/>
              <a:t>Мотивация</a:t>
            </a:r>
            <a:r>
              <a:rPr lang="ru-RU" dirty="0"/>
              <a:t> — это комплекс материальных и нематериальных стимулов, а также сочетание «кнута и пряника». Хорошая мотивационная система побуждает сотрудников отдела продаж работать лучше и добиваться поставленных целей.</a:t>
            </a:r>
          </a:p>
          <a:p>
            <a:pPr marL="12700" indent="0">
              <a:spcBef>
                <a:spcPts val="100"/>
              </a:spcBef>
              <a:buNone/>
              <a:tabLst>
                <a:tab pos="241300" algn="l"/>
              </a:tabLst>
            </a:pPr>
            <a:endParaRPr lang="ru-RU" sz="2400" dirty="0"/>
          </a:p>
          <a:p>
            <a:pPr marL="0" indent="0">
              <a:buNone/>
            </a:pPr>
            <a:r>
              <a:rPr lang="ru-RU" dirty="0"/>
              <a:t>Мотивация помогает:</a:t>
            </a:r>
          </a:p>
          <a:p>
            <a:pPr lvl="0"/>
            <a:r>
              <a:rPr lang="ru-RU" dirty="0"/>
              <a:t>улучшить ключевые бизнес-метрики;</a:t>
            </a:r>
          </a:p>
          <a:p>
            <a:pPr lvl="0"/>
            <a:r>
              <a:rPr lang="ru-RU" dirty="0"/>
              <a:t>увеличить прибыль;</a:t>
            </a:r>
          </a:p>
          <a:p>
            <a:pPr lvl="0"/>
            <a:r>
              <a:rPr lang="ru-RU" dirty="0"/>
              <a:t>улучшить отношение сотрудников к компании; </a:t>
            </a:r>
          </a:p>
          <a:p>
            <a:pPr lvl="0"/>
            <a:r>
              <a:rPr lang="ru-RU" dirty="0"/>
              <a:t>вырастить потенциальных лидеров;</a:t>
            </a:r>
          </a:p>
          <a:p>
            <a:pPr lvl="0"/>
            <a:r>
              <a:rPr lang="ru-RU" dirty="0"/>
              <a:t>удержать ценных сотрудников в компании.</a:t>
            </a:r>
          </a:p>
          <a:p>
            <a:pPr marL="12700" indent="0">
              <a:spcBef>
                <a:spcPts val="100"/>
              </a:spcBef>
              <a:buNone/>
              <a:tabLst>
                <a:tab pos="241300" algn="l"/>
              </a:tabLst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46013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77FF5D-37CE-423E-AD9B-9C4F342C3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40CD5CBB-7E12-7C9A-C426-81D4F5516D77}"/>
              </a:ext>
            </a:extLst>
          </p:cNvPr>
          <p:cNvSpPr txBox="1"/>
          <p:nvPr/>
        </p:nvSpPr>
        <p:spPr>
          <a:xfrm>
            <a:off x="457200" y="376869"/>
            <a:ext cx="7886700" cy="31393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Что требуется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B9BA1361-31BA-7FA9-CFDC-899AB6065B7C}"/>
              </a:ext>
            </a:extLst>
          </p:cNvPr>
          <p:cNvSpPr txBox="1">
            <a:spLocks/>
          </p:cNvSpPr>
          <p:nvPr/>
        </p:nvSpPr>
        <p:spPr>
          <a:xfrm>
            <a:off x="457200" y="990600"/>
            <a:ext cx="8153400" cy="5490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План продаж. </a:t>
            </a:r>
            <a:r>
              <a:rPr lang="ru-RU" dirty="0"/>
              <a:t>В плане продаж отражены цели и стратегии отдела продаж, аудитория, с которой работает бизнес, а также возможные риски. Этот документ напоминает бизнес-план, только фокусируется на прибыли компании.</a:t>
            </a:r>
          </a:p>
          <a:p>
            <a:pPr marL="0" indent="0">
              <a:buNone/>
            </a:pPr>
            <a:r>
              <a:rPr lang="ru-RU" dirty="0"/>
              <a:t>На цели и задачи бизнеса, которые зафиксированы в плане продаж, работает вся компания. Если менеджеры по продажам не в курсе этих целей и задач, не знают, на каких каналах и инструментах — рассылки, соцсети, мессенджеры, маркетплейсы — нужно сосредоточиться, не понимают, кто за что отвечает и  как оценить эффективность работы отдела, хороших продаж ждать не приходится.</a:t>
            </a:r>
          </a:p>
          <a:p>
            <a:pPr marL="0" indent="0">
              <a:buNone/>
            </a:pPr>
            <a:endParaRPr lang="ru-RU" dirty="0"/>
          </a:p>
          <a:p>
            <a:pPr marL="12700" indent="0">
              <a:spcBef>
                <a:spcPts val="100"/>
              </a:spcBef>
              <a:buNone/>
              <a:tabLst>
                <a:tab pos="241300" algn="l"/>
              </a:tabLst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1208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B9F7DD-0784-27D9-5FBF-D288C036A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CB2536F0-F53B-33CC-B9CE-B9D6401C5D6C}"/>
              </a:ext>
            </a:extLst>
          </p:cNvPr>
          <p:cNvSpPr txBox="1"/>
          <p:nvPr/>
        </p:nvSpPr>
        <p:spPr>
          <a:xfrm>
            <a:off x="457200" y="376869"/>
            <a:ext cx="7886700" cy="31393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Что требуется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2A26CAAE-9DEE-FB38-54FF-8FAE706D1D84}"/>
              </a:ext>
            </a:extLst>
          </p:cNvPr>
          <p:cNvSpPr txBox="1">
            <a:spLocks/>
          </p:cNvSpPr>
          <p:nvPr/>
        </p:nvSpPr>
        <p:spPr>
          <a:xfrm>
            <a:off x="457200" y="690801"/>
            <a:ext cx="8382000" cy="6014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KPI</a:t>
            </a:r>
            <a:r>
              <a:rPr lang="ru-RU" dirty="0"/>
              <a:t> — ключевые показатели, по которым можно оценить, насколько эффективно работает менеджер по продажам. Например:</a:t>
            </a:r>
          </a:p>
          <a:p>
            <a:pPr lvl="0"/>
            <a:r>
              <a:rPr lang="ru-RU" dirty="0"/>
              <a:t>сколько клиентов сконвертировали из лидов;</a:t>
            </a:r>
          </a:p>
          <a:p>
            <a:pPr lvl="0"/>
            <a:r>
              <a:rPr lang="ru-RU" dirty="0"/>
              <a:t>сколько звонков сделали новым клиентам;</a:t>
            </a:r>
          </a:p>
          <a:p>
            <a:pPr lvl="0"/>
            <a:r>
              <a:rPr lang="ru-RU" dirty="0"/>
              <a:t>сколько встреч провели с новыми клиентами;</a:t>
            </a:r>
          </a:p>
          <a:p>
            <a:pPr lvl="0"/>
            <a:r>
              <a:rPr lang="ru-RU" dirty="0"/>
              <a:t>сколько звонков сделали старым клиентам;</a:t>
            </a:r>
          </a:p>
          <a:p>
            <a:pPr lvl="0"/>
            <a:r>
              <a:rPr lang="ru-RU" dirty="0"/>
              <a:t>каков размер дебиторской задолженности;</a:t>
            </a:r>
          </a:p>
          <a:p>
            <a:pPr lvl="0"/>
            <a:r>
              <a:rPr lang="ru-RU" dirty="0"/>
              <a:t>сколько отправили коммерческих предложений.</a:t>
            </a:r>
          </a:p>
          <a:p>
            <a:pPr marL="0" indent="0">
              <a:buNone/>
            </a:pPr>
            <a:r>
              <a:rPr lang="ru-RU" dirty="0"/>
              <a:t>Без этих показателей непонятно, есть ли основания поощрить сотрудника. KPI позволяют контролировать качество работы менеджеров по продажам и понять, за что и в каком объеме платить. </a:t>
            </a:r>
          </a:p>
          <a:p>
            <a:pPr marL="0" indent="0">
              <a:buNone/>
            </a:pPr>
            <a:r>
              <a:rPr lang="ru-RU" dirty="0"/>
              <a:t>Например, отдел закрыл план продаж за месяц — есть основания выплатить премию. Но по факту всю работу выполнили два сотрудника, получат же все одинаково. Естественно, те, кто вытянул работу всего отдела, будут недовольны.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88039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BCF1C4-038C-3B75-2C75-821788CD0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11775FE6-1115-951D-FDAB-52FD56E49839}"/>
              </a:ext>
            </a:extLst>
          </p:cNvPr>
          <p:cNvSpPr txBox="1"/>
          <p:nvPr/>
        </p:nvSpPr>
        <p:spPr>
          <a:xfrm>
            <a:off x="457200" y="376869"/>
            <a:ext cx="7886700" cy="31393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Сравнение схем мотивации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51BCDF-2BCB-C79C-6BD8-5BC9CCD25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690800"/>
            <a:ext cx="7010400" cy="597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53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AFFADF-5129-0409-086A-CB0040446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4FDC8E77-C345-D427-FE4F-C311FED8CD12}"/>
              </a:ext>
            </a:extLst>
          </p:cNvPr>
          <p:cNvSpPr txBox="1"/>
          <p:nvPr/>
        </p:nvSpPr>
        <p:spPr>
          <a:xfrm>
            <a:off x="457200" y="376869"/>
            <a:ext cx="788670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Какие бывают виды мотивации персонала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60EA60DD-B35D-35FB-013B-7173F7ACCFD6}"/>
              </a:ext>
            </a:extLst>
          </p:cNvPr>
          <p:cNvSpPr txBox="1">
            <a:spLocks/>
          </p:cNvSpPr>
          <p:nvPr/>
        </p:nvSpPr>
        <p:spPr>
          <a:xfrm>
            <a:off x="457200" y="1143001"/>
            <a:ext cx="83820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Материальная</a:t>
            </a:r>
            <a:r>
              <a:rPr lang="ru-RU" dirty="0"/>
              <a:t>. К этому виду мотивации относят: </a:t>
            </a:r>
          </a:p>
          <a:p>
            <a:pPr lvl="0"/>
            <a:r>
              <a:rPr lang="ru-RU" dirty="0"/>
              <a:t>трудоустройство по ТК и соцпакет;</a:t>
            </a:r>
          </a:p>
          <a:p>
            <a:pPr lvl="0"/>
            <a:r>
              <a:rPr lang="ru-RU" dirty="0"/>
              <a:t>финансы: зарплату, премии, бонусы; </a:t>
            </a:r>
          </a:p>
          <a:p>
            <a:pPr lvl="0"/>
            <a:r>
              <a:rPr lang="ru-RU" dirty="0"/>
              <a:t>возмещение затрат на бензин;</a:t>
            </a:r>
          </a:p>
          <a:p>
            <a:pPr lvl="0"/>
            <a:r>
              <a:rPr lang="ru-RU" dirty="0"/>
              <a:t>страховку;</a:t>
            </a:r>
          </a:p>
          <a:p>
            <a:pPr lvl="0"/>
            <a:r>
              <a:rPr lang="ru-RU" dirty="0"/>
              <a:t>корпоративные привилегии: обучение и отдых за счет компании, скидки на занятия спортом или изучение иностранных языков.</a:t>
            </a:r>
          </a:p>
          <a:p>
            <a:pPr marL="0" indent="0">
              <a:buNone/>
            </a:pPr>
            <a:r>
              <a:rPr lang="ru-RU" b="1" dirty="0"/>
              <a:t>Нематериальная</a:t>
            </a:r>
            <a:r>
              <a:rPr lang="ru-RU" dirty="0"/>
              <a:t>. Сюда относятся: </a:t>
            </a:r>
          </a:p>
          <a:p>
            <a:pPr lvl="0"/>
            <a:r>
              <a:rPr lang="ru-RU" dirty="0"/>
              <a:t>возможность выбрать удобный график работы, взять выходной на неделе;</a:t>
            </a:r>
          </a:p>
          <a:p>
            <a:pPr lvl="0"/>
            <a:r>
              <a:rPr lang="ru-RU" dirty="0"/>
              <a:t>продвижение по карьерной лестнице;</a:t>
            </a:r>
          </a:p>
          <a:p>
            <a:pPr lvl="0"/>
            <a:r>
              <a:rPr lang="ru-RU" dirty="0"/>
              <a:t>осмысленность и важность работы;</a:t>
            </a:r>
          </a:p>
          <a:p>
            <a:pPr lvl="0"/>
            <a:r>
              <a:rPr lang="ru-RU" dirty="0"/>
              <a:t>поддержка более опытных коллег, наставничество.</a:t>
            </a:r>
          </a:p>
        </p:txBody>
      </p:sp>
    </p:spTree>
    <p:extLst>
      <p:ext uri="{BB962C8B-B14F-4D97-AF65-F5344CB8AC3E}">
        <p14:creationId xmlns:p14="http://schemas.microsoft.com/office/powerpoint/2010/main" val="3649702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5CAAB9-D4A2-5192-4A30-837FF12A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14791F91-1C83-1271-658C-30CE39287D35}"/>
              </a:ext>
            </a:extLst>
          </p:cNvPr>
          <p:cNvSpPr txBox="1"/>
          <p:nvPr/>
        </p:nvSpPr>
        <p:spPr>
          <a:xfrm>
            <a:off x="457200" y="376869"/>
            <a:ext cx="788670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Оклад и процент от продаж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A3A4B576-FD4C-DAED-6D42-4A0EEB323865}"/>
              </a:ext>
            </a:extLst>
          </p:cNvPr>
          <p:cNvSpPr txBox="1">
            <a:spLocks/>
          </p:cNvSpPr>
          <p:nvPr/>
        </p:nvSpPr>
        <p:spPr>
          <a:xfrm>
            <a:off x="457200" y="759666"/>
            <a:ext cx="8382000" cy="57214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200" dirty="0"/>
              <a:t>В этой схеме сотрудник отдела продаж получает фиксированную сумму, даже если продаж в этом месяце не было, и сверх нее — процент от проведенных сделок. </a:t>
            </a:r>
          </a:p>
          <a:p>
            <a:pPr marL="0" indent="0">
              <a:buNone/>
            </a:pPr>
            <a:r>
              <a:rPr lang="ru-RU" sz="2200" dirty="0"/>
              <a:t>Например, ежемесячный доход менеджера — 40 тысяч рублей. 28 тысяч, или  (70% оклада) он получит за работу в любом случае, и 11 тысяч, или 30%, — от проведенных сделок.</a:t>
            </a:r>
          </a:p>
          <a:p>
            <a:pPr marL="0" indent="0">
              <a:buNone/>
            </a:pPr>
            <a:r>
              <a:rPr lang="ru-RU" sz="2200" dirty="0"/>
              <a:t>Поскольку процент сверх оклада идет с каждой сделки, сотрудник мотивирован работать эффективнее. Больше продал — больше заработал. </a:t>
            </a:r>
          </a:p>
          <a:p>
            <a:pPr marL="0" indent="0">
              <a:buNone/>
            </a:pPr>
            <a:r>
              <a:rPr lang="ru-RU" sz="2200" b="1" dirty="0"/>
              <a:t>В чем плюсы</a:t>
            </a:r>
            <a:endParaRPr lang="ru-RU" sz="2200" dirty="0"/>
          </a:p>
          <a:p>
            <a:pPr lvl="0"/>
            <a:r>
              <a:rPr lang="ru-RU" sz="2200" dirty="0"/>
              <a:t>Мотивация: сотрудник понимает, сколько и почему денег получит.</a:t>
            </a:r>
          </a:p>
          <a:p>
            <a:pPr lvl="0"/>
            <a:r>
              <a:rPr lang="ru-RU" sz="2200" dirty="0"/>
              <a:t>Прозрачность: сотрудник может сам рассчитать свой заработок. </a:t>
            </a:r>
          </a:p>
          <a:p>
            <a:pPr lvl="0"/>
            <a:r>
              <a:rPr lang="ru-RU" sz="2200" dirty="0"/>
              <a:t>Рост продаж: сотрудники стремятся продавать больше, так как от этого зависит их заработок. </a:t>
            </a:r>
          </a:p>
          <a:p>
            <a:pPr marL="0" indent="0">
              <a:buNone/>
            </a:pPr>
            <a:r>
              <a:rPr lang="ru-RU" sz="2200" b="1" dirty="0"/>
              <a:t>В чем минусы</a:t>
            </a:r>
            <a:endParaRPr lang="ru-RU" sz="2200" dirty="0"/>
          </a:p>
          <a:p>
            <a:pPr lvl="0"/>
            <a:r>
              <a:rPr lang="ru-RU" sz="2200" dirty="0"/>
              <a:t>Конкуренция за крупных клиентов: тот, кто работает с ними, зарабатывает больше; такая ситуация может провоцировать конфликты в коллективе. </a:t>
            </a:r>
          </a:p>
          <a:p>
            <a:pPr lvl="0"/>
            <a:r>
              <a:rPr lang="ru-RU" sz="2200" dirty="0"/>
              <a:t>Фокус на собственных показателях: в такой ситуации сотрудники мало думают о росте прибыли в компании и не стремятся помочь коллегам.</a:t>
            </a:r>
          </a:p>
          <a:p>
            <a:pPr lvl="0"/>
            <a:r>
              <a:rPr lang="ru-RU" sz="2200" dirty="0"/>
              <a:t>Неравномерные продажи: сотрудники могут неявно отказываться работать с плохо продающимися товарами, чтобы не терять в заработке.</a:t>
            </a:r>
            <a:endParaRPr lang="en-US" sz="22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2389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29481A-CF74-EA18-7E63-052AB72B9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4D1D3104-0BE3-C9CF-3497-370C72ECCBB8}"/>
              </a:ext>
            </a:extLst>
          </p:cNvPr>
          <p:cNvSpPr txBox="1"/>
          <p:nvPr/>
        </p:nvSpPr>
        <p:spPr>
          <a:xfrm>
            <a:off x="457200" y="376869"/>
            <a:ext cx="788670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Оклад и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KPI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C139C60B-310B-3342-51DF-76FE753740A8}"/>
              </a:ext>
            </a:extLst>
          </p:cNvPr>
          <p:cNvSpPr txBox="1">
            <a:spLocks/>
          </p:cNvSpPr>
          <p:nvPr/>
        </p:nvSpPr>
        <p:spPr>
          <a:xfrm>
            <a:off x="457200" y="759666"/>
            <a:ext cx="8382000" cy="57214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Эта схема ставит ежемесячный заработок в зависимость от того, выполняет ли сотрудник показатели: обзвонил ли нужное количество клиентов, перевел ли определенное количество лидов в покупателей, вывел ли средний чек на требуемую сумму, эффективно ли работает с дебиторской задолженностью. </a:t>
            </a:r>
          </a:p>
          <a:p>
            <a:pPr marL="0" indent="0">
              <a:buNone/>
            </a:pPr>
            <a:r>
              <a:rPr lang="ru-RU" dirty="0"/>
              <a:t>Выставляя KPI, важно помнить, что показателей не должно быть слишком много, достаточно 2–3, они должны быть реальными и выполнимыми.</a:t>
            </a:r>
            <a:endParaRPr lang="en-US" dirty="0"/>
          </a:p>
          <a:p>
            <a:pPr marL="0" indent="0">
              <a:buNone/>
            </a:pPr>
            <a:r>
              <a:rPr lang="ru-RU" b="1" dirty="0"/>
              <a:t>В чем плюсы</a:t>
            </a:r>
            <a:endParaRPr lang="ru-RU" dirty="0"/>
          </a:p>
          <a:p>
            <a:pPr lvl="0"/>
            <a:r>
              <a:rPr lang="ru-RU" dirty="0"/>
              <a:t>Всеобщая польза: достижение KPI важно не только для сотрудников, но и для компании.</a:t>
            </a:r>
          </a:p>
          <a:p>
            <a:pPr lvl="0"/>
            <a:r>
              <a:rPr lang="ru-RU" dirty="0"/>
              <a:t>Гибкость: KPI можно менять в зависимости от того, какие цели ставит перед собой компания в конкретный момент. </a:t>
            </a:r>
          </a:p>
          <a:p>
            <a:pPr lvl="0"/>
            <a:r>
              <a:rPr lang="ru-RU" dirty="0"/>
              <a:t>Увеличение прибыли: выполнение KPI стимулирует продажи. </a:t>
            </a:r>
          </a:p>
          <a:p>
            <a:pPr lvl="0"/>
            <a:r>
              <a:rPr lang="ru-RU" dirty="0"/>
              <a:t>Контроль платежей: менеджеры по продажам следят за своевременностью поступлений, так как от этого зависит их доход. </a:t>
            </a:r>
          </a:p>
          <a:p>
            <a:pPr marL="0" indent="0">
              <a:buNone/>
            </a:pPr>
            <a:r>
              <a:rPr lang="ru-RU" b="1" dirty="0"/>
              <a:t>В чем минусы</a:t>
            </a:r>
            <a:endParaRPr lang="ru-RU" dirty="0"/>
          </a:p>
          <a:p>
            <a:pPr lvl="0"/>
            <a:r>
              <a:rPr lang="ru-RU" dirty="0"/>
              <a:t>Ресурсы: чтобы спланировать и рассчитать показатели, требуется время и грамотный специалист. </a:t>
            </a:r>
          </a:p>
          <a:p>
            <a:pPr lvl="0"/>
            <a:r>
              <a:rPr lang="ru-RU" dirty="0"/>
              <a:t>Демотивация: если выставить невыполнимые показатели, сотрудники потеряют мотивацию.</a:t>
            </a:r>
          </a:p>
          <a:p>
            <a:pPr lvl="0"/>
            <a:r>
              <a:rPr lang="ru-RU" dirty="0"/>
              <a:t>Зависимость от клиента: если клиент недобросовестный, менеджеру по продажам сложно повлиять на своевременность платежей.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0040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ABD978-04AB-BBC4-9FD1-CF118C395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EF3F0C-BABE-D23A-D204-43EF1AA3B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93" y="759666"/>
            <a:ext cx="9205738" cy="510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74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FF0A159-763A-E221-9403-EF5702A9FDB1}"/>
              </a:ext>
            </a:extLst>
          </p:cNvPr>
          <p:cNvSpPr txBox="1">
            <a:spLocks/>
          </p:cNvSpPr>
          <p:nvPr/>
        </p:nvSpPr>
        <p:spPr>
          <a:xfrm>
            <a:off x="3472815" y="3037205"/>
            <a:ext cx="40138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spc="-1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Вопросы</a:t>
            </a:r>
            <a:r>
              <a:rPr lang="en-US" sz="2400" b="1" spc="-1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?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69247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1054</TotalTime>
  <Words>2351</Words>
  <Application>Microsoft Office PowerPoint</Application>
  <PresentationFormat>Экран (4:3)</PresentationFormat>
  <Paragraphs>173</Paragraphs>
  <Slides>25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Microsoft Sans Serif</vt:lpstr>
      <vt:lpstr>Тема Office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SvK</dc:creator>
  <cp:lastModifiedBy>Катаев Алексей Владимирович</cp:lastModifiedBy>
  <cp:revision>54</cp:revision>
  <dcterms:created xsi:type="dcterms:W3CDTF">2022-12-30T12:57:14Z</dcterms:created>
  <dcterms:modified xsi:type="dcterms:W3CDTF">2026-10-23T13:25:05Z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2018-07-19T00:00:00Z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2022-12-30T00:00:00Z</vt:filetime>
  </property>
</Properties>
</file>